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9" r:id="rId21"/>
    <p:sldId id="316" r:id="rId22"/>
    <p:sldId id="276" r:id="rId23"/>
    <p:sldId id="277" r:id="rId24"/>
    <p:sldId id="284" r:id="rId25"/>
    <p:sldId id="283" r:id="rId26"/>
    <p:sldId id="278" r:id="rId27"/>
    <p:sldId id="280" r:id="rId28"/>
    <p:sldId id="281" r:id="rId29"/>
    <p:sldId id="282" r:id="rId30"/>
    <p:sldId id="285" r:id="rId31"/>
    <p:sldId id="286" r:id="rId32"/>
    <p:sldId id="291" r:id="rId33"/>
    <p:sldId id="287" r:id="rId34"/>
    <p:sldId id="288" r:id="rId35"/>
    <p:sldId id="300" r:id="rId36"/>
    <p:sldId id="301" r:id="rId37"/>
    <p:sldId id="305" r:id="rId38"/>
    <p:sldId id="302" r:id="rId39"/>
    <p:sldId id="306" r:id="rId40"/>
    <p:sldId id="307" r:id="rId41"/>
    <p:sldId id="308" r:id="rId42"/>
    <p:sldId id="304" r:id="rId43"/>
    <p:sldId id="310" r:id="rId44"/>
    <p:sldId id="311" r:id="rId45"/>
    <p:sldId id="312" r:id="rId46"/>
    <p:sldId id="309" r:id="rId47"/>
    <p:sldId id="313" r:id="rId48"/>
    <p:sldId id="314" r:id="rId49"/>
    <p:sldId id="315" r:id="rId50"/>
    <p:sldId id="298" r:id="rId51"/>
    <p:sldId id="290" r:id="rId52"/>
    <p:sldId id="317" r:id="rId53"/>
    <p:sldId id="320" r:id="rId54"/>
    <p:sldId id="325" r:id="rId55"/>
    <p:sldId id="326" r:id="rId56"/>
    <p:sldId id="328" r:id="rId57"/>
    <p:sldId id="349" r:id="rId58"/>
    <p:sldId id="329" r:id="rId59"/>
    <p:sldId id="332" r:id="rId60"/>
    <p:sldId id="330" r:id="rId61"/>
    <p:sldId id="323" r:id="rId62"/>
    <p:sldId id="408" r:id="rId63"/>
    <p:sldId id="354" r:id="rId64"/>
    <p:sldId id="355" r:id="rId65"/>
    <p:sldId id="362" r:id="rId66"/>
    <p:sldId id="357" r:id="rId67"/>
    <p:sldId id="358" r:id="rId68"/>
    <p:sldId id="359" r:id="rId69"/>
    <p:sldId id="360" r:id="rId70"/>
    <p:sldId id="361" r:id="rId71"/>
    <p:sldId id="363" r:id="rId72"/>
    <p:sldId id="364" r:id="rId73"/>
    <p:sldId id="365" r:id="rId74"/>
    <p:sldId id="366" r:id="rId75"/>
    <p:sldId id="367" r:id="rId76"/>
    <p:sldId id="368" r:id="rId77"/>
    <p:sldId id="369" r:id="rId78"/>
    <p:sldId id="370" r:id="rId79"/>
    <p:sldId id="371" r:id="rId80"/>
    <p:sldId id="379" r:id="rId81"/>
    <p:sldId id="383" r:id="rId82"/>
    <p:sldId id="378" r:id="rId83"/>
    <p:sldId id="387" r:id="rId84"/>
    <p:sldId id="394" r:id="rId85"/>
    <p:sldId id="388" r:id="rId86"/>
    <p:sldId id="389" r:id="rId87"/>
    <p:sldId id="393" r:id="rId88"/>
    <p:sldId id="395" r:id="rId89"/>
    <p:sldId id="399" r:id="rId90"/>
    <p:sldId id="400" r:id="rId91"/>
    <p:sldId id="337" r:id="rId92"/>
    <p:sldId id="338" r:id="rId93"/>
    <p:sldId id="334" r:id="rId94"/>
    <p:sldId id="339" r:id="rId95"/>
    <p:sldId id="340" r:id="rId96"/>
    <p:sldId id="341" r:id="rId97"/>
    <p:sldId id="342" r:id="rId98"/>
    <p:sldId id="343" r:id="rId99"/>
    <p:sldId id="346" r:id="rId100"/>
    <p:sldId id="347" r:id="rId101"/>
    <p:sldId id="348" r:id="rId102"/>
    <p:sldId id="297" r:id="rId103"/>
    <p:sldId id="296" r:id="rId10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2" clrIdx="0">
    <p:extLst>
      <p:ext uri="{19B8F6BF-5375-455C-9EA6-DF929625EA0E}">
        <p15:presenceInfo xmlns:p15="http://schemas.microsoft.com/office/powerpoint/2012/main" userId="2e710bedb765aa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633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61F7A-9F5E-4812-80F9-AA98CEE03528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59BCB-5EB8-4A82-9B98-BB6EB1F80B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3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59BCB-5EB8-4A82-9B98-BB6EB1F80BC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616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59BCB-5EB8-4A82-9B98-BB6EB1F80BC9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93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59BCB-5EB8-4A82-9B98-BB6EB1F80BC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09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59BCB-5EB8-4A82-9B98-BB6EB1F80BC9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593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59BCB-5EB8-4A82-9B98-BB6EB1F80BC9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315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259BCB-5EB8-4A82-9B98-BB6EB1F80BC9}" type="slidenum">
              <a:rPr lang="zh-TW" altLang="en-US" smtClean="0"/>
              <a:t>102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54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00A520-8ABF-46E9-A492-E2FC0D85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0B90-AE01-42E0-B6BE-1C5AA84131C2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DB6047-3C38-4149-8C92-D6C1B6DC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88DEC3-09D0-4678-AF3A-984ABC0C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1D-B065-40D8-A958-3997262CE9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58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6E2E1A-DFE3-4463-9F61-139B4688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38145C-D137-4B9F-8752-8DC860648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A234EB-FA74-4963-A1E9-D265D029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0B90-AE01-42E0-B6BE-1C5AA84131C2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484D47-531B-4BE6-8B9F-CB565DC0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CB4889-97DC-4DE6-A78D-A9EE532E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1D-B065-40D8-A958-3997262CE9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89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EA1AE86-4668-4BC6-8AB7-3FB69FE02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975ECDA-2FA7-464E-AE62-133C1262F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FA9A82-4850-4E88-8822-BBE1B951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0B90-AE01-42E0-B6BE-1C5AA84131C2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3AE1DC-6C6E-4275-BCE5-CA036D4F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59777E-27FB-43F7-BCDC-0B0773EB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1D-B065-40D8-A958-3997262CE9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54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2518BA-FA88-4FA4-8A6F-4B699972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38A450-03B6-4669-B024-1A47B5A64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35850B-2708-46FA-825D-18356C0D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0B90-AE01-42E0-B6BE-1C5AA84131C2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340ADB-B683-47DA-86AE-DB6DA77D7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EA5D31-FB24-4290-8554-614230D5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1D-B065-40D8-A958-3997262CE9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8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CC4094-992C-4CFA-A85C-00B2EC88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E9B429-8E01-40C8-BA53-9FDB668CF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DD6AE7-C079-4B7E-8CA4-3AFE2F30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0B90-AE01-42E0-B6BE-1C5AA84131C2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5CC8A9-FA0F-445E-B5E0-241C737E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096F1D-6A9D-46F2-AE1F-C20B5E85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1D-B065-40D8-A958-3997262CE9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1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BFD0B8-35C0-4AD7-9BA9-2B7FE74E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575FBE-7A48-4305-8BF5-A638D382D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38F893E-BA91-4ED6-A91C-095E90010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D39AF52-F653-4EBE-9FC5-7310A391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0B90-AE01-42E0-B6BE-1C5AA84131C2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920AB16-C6AB-4981-91F4-6561610A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5A15A04-D263-43AD-BF42-526F1F96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1D-B065-40D8-A958-3997262CE9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64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906B1B-5435-4C1A-85C6-AB3F98472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496C8A-8622-4B70-AC75-2FDDA840C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2F0CF8-CF26-46C0-9F3A-17BF8FECA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1F63D35-433F-422A-80F8-517EE0C56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11364-D692-4653-A9E5-A118CEFDA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B35490E-C7F9-45D3-BA99-4EAF81F77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0B90-AE01-42E0-B6BE-1C5AA84131C2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89800A6-1A75-46F0-ACDD-374994C6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77C2EE3-F9D5-45F6-8103-D2894331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1D-B065-40D8-A958-3997262CE9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97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541519-29CE-479F-95BB-A767E646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8D919F5-CA5A-4CFF-8A61-F805B691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0B90-AE01-42E0-B6BE-1C5AA84131C2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7F2E0ED-048D-480E-9C95-00F8462E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7C81BA0-D503-465C-A69F-803E92B8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1D-B065-40D8-A958-3997262CE9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93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B2635F1-C918-4EA5-A068-9E3AE0DA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0B90-AE01-42E0-B6BE-1C5AA84131C2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D1AB52D-DE1D-421A-B0B0-93D05B44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B05E2E-D319-44FB-BA18-38ABABA9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1D-B065-40D8-A958-3997262CE9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304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14D217-B839-4F11-BD85-EA563318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119008-C169-4851-A1C4-BEAEBF26D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74BA9C2-1EFE-4545-B92B-09C8622E9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D76AA5D-CBBD-48EF-921C-67F34504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0B90-AE01-42E0-B6BE-1C5AA84131C2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F762690-078B-4EE1-8458-C5BD3990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43C0CA-3910-4C53-BC76-4C8013B7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1D-B065-40D8-A958-3997262CE9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17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6360FF-5A5A-42BA-ABA8-805CA6E2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92336EE-8AFC-494B-B49F-9D7C86980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2B2F37-5BE5-4823-833C-5C6481F35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403DAD6-5812-4D5F-92F9-65A8CF12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0B90-AE01-42E0-B6BE-1C5AA84131C2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64AB907-5269-44B9-927A-43FCFDD3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CE42D34-240E-408F-AF3F-A0E59450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ED1D-B065-40D8-A958-3997262CE9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86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F5D5043-35CA-4C01-B576-A0F36D43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53BEA8-03B2-4BB3-8947-2A6EFC76C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209429-5621-41C5-8F9C-BCC52CC61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F0B90-AE01-42E0-B6BE-1C5AA84131C2}" type="datetimeFigureOut">
              <a:rPr lang="zh-TW" altLang="en-US" smtClean="0"/>
              <a:t>2022/1/17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6351BD-7284-4156-8CFE-C306C3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EDD42D-853A-41F0-8788-D76166C54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1ED1D-B065-40D8-A958-3997262CE9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52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0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4.png"/><Relationship Id="rId4" Type="http://schemas.openxmlformats.org/officeDocument/2006/relationships/image" Target="../media/image8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1.png"/><Relationship Id="rId7" Type="http://schemas.openxmlformats.org/officeDocument/2006/relationships/image" Target="../media/image8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7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8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9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95.png"/><Relationship Id="rId4" Type="http://schemas.openxmlformats.org/officeDocument/2006/relationships/image" Target="../media/image9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7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82.png"/><Relationship Id="rId4" Type="http://schemas.openxmlformats.org/officeDocument/2006/relationships/image" Target="../media/image10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7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15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07.png"/><Relationship Id="rId4" Type="http://schemas.openxmlformats.org/officeDocument/2006/relationships/image" Target="../media/image12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82.png"/><Relationship Id="rId4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82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00.png"/><Relationship Id="rId4" Type="http://schemas.openxmlformats.org/officeDocument/2006/relationships/image" Target="../media/image125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0AED5EA-A0FA-48CA-92E3-A7ED7302097B}"/>
              </a:ext>
            </a:extLst>
          </p:cNvPr>
          <p:cNvSpPr txBox="1"/>
          <p:nvPr/>
        </p:nvSpPr>
        <p:spPr>
          <a:xfrm>
            <a:off x="755781" y="4658311"/>
            <a:ext cx="646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參數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BCA4160-A893-43EB-92B0-5494CBC7E69B}"/>
              </a:ext>
            </a:extLst>
          </p:cNvPr>
          <p:cNvSpPr txBox="1"/>
          <p:nvPr/>
        </p:nvSpPr>
        <p:spPr>
          <a:xfrm>
            <a:off x="2523284" y="3347215"/>
            <a:ext cx="8771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利率樹</a:t>
            </a:r>
            <a:endParaRPr lang="en-US" altLang="zh-TW" dirty="0"/>
          </a:p>
          <a:p>
            <a:r>
              <a:rPr lang="zh-TW" altLang="en-US" dirty="0"/>
              <a:t>房價樹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D3DA58B-26AF-4D7C-82DA-9FCE48C4D9AC}"/>
              </a:ext>
            </a:extLst>
          </p:cNvPr>
          <p:cNvSpPr txBox="1"/>
          <p:nvPr/>
        </p:nvSpPr>
        <p:spPr>
          <a:xfrm>
            <a:off x="3713584" y="4519811"/>
            <a:ext cx="15696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累積貸款金額</a:t>
            </a:r>
            <a:endParaRPr lang="en-US" altLang="zh-TW" dirty="0"/>
          </a:p>
          <a:p>
            <a:r>
              <a:rPr lang="en-US" altLang="zh-TW" dirty="0"/>
              <a:t>Loan Amount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9D26373-C239-4EE3-8888-5DBD120631D6}"/>
              </a:ext>
            </a:extLst>
          </p:cNvPr>
          <p:cNvSpPr txBox="1"/>
          <p:nvPr/>
        </p:nvSpPr>
        <p:spPr>
          <a:xfrm>
            <a:off x="6645512" y="3485715"/>
            <a:ext cx="15953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貸款人損失</a:t>
            </a:r>
            <a:r>
              <a:rPr lang="en-US" altLang="zh-TW" dirty="0"/>
              <a:t>LL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80CC9F2-64A4-4BAA-8DA2-87CC60ABBED6}"/>
              </a:ext>
            </a:extLst>
          </p:cNvPr>
          <p:cNvSpPr txBox="1"/>
          <p:nvPr/>
        </p:nvSpPr>
        <p:spPr>
          <a:xfrm>
            <a:off x="6645512" y="4658310"/>
            <a:ext cx="17491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貸款保險金</a:t>
            </a:r>
            <a:r>
              <a:rPr lang="en-US" altLang="zh-TW" dirty="0"/>
              <a:t>MIP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D2440EF-3666-494F-A033-8DB2B2FEF4A8}"/>
              </a:ext>
            </a:extLst>
          </p:cNvPr>
          <p:cNvSpPr txBox="1"/>
          <p:nvPr/>
        </p:nvSpPr>
        <p:spPr>
          <a:xfrm>
            <a:off x="6645512" y="5830905"/>
            <a:ext cx="14285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房屋殘值</a:t>
            </a:r>
            <a:r>
              <a:rPr lang="en-US" altLang="zh-TW" dirty="0"/>
              <a:t>NE</a:t>
            </a:r>
            <a:endParaRPr lang="zh-TW" altLang="en-US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C2A7999-0AD3-4FC3-93F0-11DBC98B32F6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1402112" y="3670381"/>
            <a:ext cx="1121172" cy="1172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83A9F775-7B65-4B15-A77C-EEA89D176042}"/>
              </a:ext>
            </a:extLst>
          </p:cNvPr>
          <p:cNvCxnSpPr>
            <a:stCxn id="4" idx="3"/>
            <a:endCxn id="6" idx="1"/>
          </p:cNvCxnSpPr>
          <p:nvPr/>
        </p:nvCxnSpPr>
        <p:spPr>
          <a:xfrm>
            <a:off x="1402112" y="4842977"/>
            <a:ext cx="23114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C34ED18B-CA35-4D7C-B4C3-332B66684AF7}"/>
              </a:ext>
            </a:extLst>
          </p:cNvPr>
          <p:cNvCxnSpPr>
            <a:stCxn id="5" idx="3"/>
            <a:endCxn id="6" idx="0"/>
          </p:cNvCxnSpPr>
          <p:nvPr/>
        </p:nvCxnSpPr>
        <p:spPr>
          <a:xfrm>
            <a:off x="3400447" y="3670381"/>
            <a:ext cx="1097967" cy="849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0739F306-46EB-4C31-8780-17D83464E32A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5283244" y="3670381"/>
            <a:ext cx="1362268" cy="1172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657650C-4DE6-4C37-AF91-F319F386FAD0}"/>
              </a:ext>
            </a:extLst>
          </p:cNvPr>
          <p:cNvCxnSpPr>
            <a:stCxn id="6" idx="3"/>
            <a:endCxn id="8" idx="1"/>
          </p:cNvCxnSpPr>
          <p:nvPr/>
        </p:nvCxnSpPr>
        <p:spPr>
          <a:xfrm flipV="1">
            <a:off x="5283244" y="4842976"/>
            <a:ext cx="136226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C76D5132-1895-435E-A6B9-84D20AAB13D0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5283244" y="4842977"/>
            <a:ext cx="1362268" cy="11725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2BCC715B-74D7-45F7-A71D-A313CC7F965A}"/>
              </a:ext>
            </a:extLst>
          </p:cNvPr>
          <p:cNvSpPr txBox="1"/>
          <p:nvPr/>
        </p:nvSpPr>
        <p:spPr>
          <a:xfrm>
            <a:off x="9293290" y="4118395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公平評價公式</a:t>
            </a:r>
            <a:endParaRPr lang="en-US" altLang="zh-TW" dirty="0"/>
          </a:p>
          <a:p>
            <a:r>
              <a:rPr lang="en-US" altLang="zh-TW" dirty="0"/>
              <a:t>LL=MIP+NE</a:t>
            </a:r>
          </a:p>
          <a:p>
            <a:r>
              <a:rPr lang="zh-TW" altLang="en-US" dirty="0"/>
              <a:t>二分法求可貸成數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B07404C1-EF58-4602-814E-B08F705780F3}"/>
              </a:ext>
            </a:extLst>
          </p:cNvPr>
          <p:cNvSpPr txBox="1"/>
          <p:nvPr/>
        </p:nvSpPr>
        <p:spPr>
          <a:xfrm>
            <a:off x="457201" y="399196"/>
            <a:ext cx="345960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Code</a:t>
            </a:r>
            <a:r>
              <a:rPr lang="zh-TW" altLang="en-US" sz="1600" dirty="0"/>
              <a:t>順序：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600" dirty="0"/>
              <a:t>參數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600" dirty="0"/>
              <a:t>整理所需死亡率</a:t>
            </a:r>
            <a:endParaRPr lang="en-US" altLang="zh-TW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600" dirty="0"/>
              <a:t>有無自理能力</a:t>
            </a:r>
            <a:endParaRPr lang="en-US" altLang="zh-TW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600" dirty="0"/>
              <a:t>原始機率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600" dirty="0"/>
              <a:t>建立利率樹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600" dirty="0"/>
              <a:t>算出累積貸款金額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600" dirty="0"/>
              <a:t>算出</a:t>
            </a:r>
            <a:r>
              <a:rPr lang="en-US" altLang="zh-TW" sz="1600" dirty="0"/>
              <a:t>LL</a:t>
            </a:r>
            <a:r>
              <a:rPr lang="zh-TW" altLang="en-US" sz="1600" dirty="0"/>
              <a:t>、</a:t>
            </a:r>
            <a:r>
              <a:rPr lang="en-US" altLang="zh-TW" sz="1600" dirty="0"/>
              <a:t>MIP</a:t>
            </a:r>
            <a:r>
              <a:rPr lang="zh-TW" altLang="en-US" sz="1600" dirty="0"/>
              <a:t>、</a:t>
            </a:r>
            <a:r>
              <a:rPr lang="en-US" altLang="zh-TW" sz="1600" dirty="0"/>
              <a:t>NE</a:t>
            </a:r>
            <a:r>
              <a:rPr lang="zh-TW" altLang="en-US" sz="1600" dirty="0"/>
              <a:t>以算可貸成數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600" dirty="0"/>
              <a:t>以二分法求出可貸成數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2340400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53AC7025-B673-441B-A44E-A1A121079D25}"/>
              </a:ext>
            </a:extLst>
          </p:cNvPr>
          <p:cNvSpPr txBox="1"/>
          <p:nvPr/>
        </p:nvSpPr>
        <p:spPr>
          <a:xfrm>
            <a:off x="552698" y="557369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i1_rate</a:t>
            </a:r>
            <a:r>
              <a:rPr lang="zh-TW" altLang="en-US" dirty="0"/>
              <a:t> ：給定原本是</a:t>
            </a:r>
            <a:r>
              <a:rPr lang="zh-TW" altLang="en-US" dirty="0">
                <a:solidFill>
                  <a:srgbClr val="FF0000"/>
                </a:solidFill>
              </a:rPr>
              <a:t>輕度殘障</a:t>
            </a:r>
            <a:r>
              <a:rPr lang="zh-TW" altLang="en-US" dirty="0"/>
              <a:t>狀態</a:t>
            </a:r>
            <a:endParaRPr lang="en-US" altLang="zh-TW" dirty="0"/>
          </a:p>
        </p:txBody>
      </p:sp>
      <p:sp>
        <p:nvSpPr>
          <p:cNvPr id="3" name="左右中括弧 2">
            <a:extLst>
              <a:ext uri="{FF2B5EF4-FFF2-40B4-BE49-F238E27FC236}">
                <a16:creationId xmlns:a16="http://schemas.microsoft.com/office/drawing/2014/main" id="{4BC55DD1-0BB9-4D69-B741-C83A86FD64F4}"/>
              </a:ext>
            </a:extLst>
          </p:cNvPr>
          <p:cNvSpPr/>
          <p:nvPr/>
        </p:nvSpPr>
        <p:spPr>
          <a:xfrm>
            <a:off x="2732427" y="3216372"/>
            <a:ext cx="2529090" cy="2505002"/>
          </a:xfrm>
          <a:prstGeom prst="bracketPair">
            <a:avLst>
              <a:gd name="adj" fmla="val 46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8FC0193-2E7D-4EEB-A2A7-744312182690}"/>
              </a:ext>
            </a:extLst>
          </p:cNvPr>
          <p:cNvSpPr txBox="1"/>
          <p:nvPr/>
        </p:nvSpPr>
        <p:spPr>
          <a:xfrm>
            <a:off x="1165084" y="4314687"/>
            <a:ext cx="1332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Rate(:,:,</a:t>
            </a:r>
            <a:r>
              <a:rPr lang="en-US" altLang="zh-TW" sz="1600" dirty="0">
                <a:solidFill>
                  <a:srgbClr val="FF0000"/>
                </a:solidFill>
              </a:rPr>
              <a:t>1</a:t>
            </a:r>
            <a:r>
              <a:rPr lang="en-US" altLang="zh-TW" sz="1600" dirty="0"/>
              <a:t>)</a:t>
            </a:r>
            <a:r>
              <a:rPr lang="zh-TW" altLang="en-US" sz="1600" dirty="0"/>
              <a:t> </a:t>
            </a:r>
            <a:r>
              <a:rPr lang="en-US" altLang="zh-TW" sz="1600" dirty="0"/>
              <a:t>=</a:t>
            </a:r>
            <a:endParaRPr lang="zh-TW" altLang="en-US" sz="16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6DBCB24-DDB2-4D5E-9D1B-87B03365B957}"/>
              </a:ext>
            </a:extLst>
          </p:cNvPr>
          <p:cNvSpPr txBox="1"/>
          <p:nvPr/>
        </p:nvSpPr>
        <p:spPr>
          <a:xfrm>
            <a:off x="1434303" y="4715614"/>
            <a:ext cx="89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>
                <a:solidFill>
                  <a:srgbClr val="FF0000"/>
                </a:solidFill>
              </a:rPr>
              <a:t>1 </a:t>
            </a:r>
            <a:r>
              <a:rPr lang="zh-TW" altLang="en-US" sz="1600" dirty="0"/>
              <a:t>期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68A7DDD-B975-4526-B749-BC596124D16A}"/>
              </a:ext>
            </a:extLst>
          </p:cNvPr>
          <p:cNvSpPr txBox="1"/>
          <p:nvPr/>
        </p:nvSpPr>
        <p:spPr>
          <a:xfrm>
            <a:off x="2732426" y="2908222"/>
            <a:ext cx="3015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健康  輕度  中度  重度  極重度  死亡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360CFF3-5300-45CA-941F-0F21CDF98649}"/>
              </a:ext>
            </a:extLst>
          </p:cNvPr>
          <p:cNvSpPr txBox="1"/>
          <p:nvPr/>
        </p:nvSpPr>
        <p:spPr>
          <a:xfrm rot="16200000">
            <a:off x="1229963" y="4345465"/>
            <a:ext cx="261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死亡  極重度  重度  中度  輕度  健康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681F380-A76E-4BD5-BDD0-173C4DDAAA26}"/>
              </a:ext>
            </a:extLst>
          </p:cNvPr>
          <p:cNvSpPr/>
          <p:nvPr/>
        </p:nvSpPr>
        <p:spPr>
          <a:xfrm>
            <a:off x="3200859" y="3644132"/>
            <a:ext cx="1988265" cy="379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左右中括弧 8">
            <a:extLst>
              <a:ext uri="{FF2B5EF4-FFF2-40B4-BE49-F238E27FC236}">
                <a16:creationId xmlns:a16="http://schemas.microsoft.com/office/drawing/2014/main" id="{9B3CFFF2-9C40-4A5D-9782-0A40DFCCBF01}"/>
              </a:ext>
            </a:extLst>
          </p:cNvPr>
          <p:cNvSpPr/>
          <p:nvPr/>
        </p:nvSpPr>
        <p:spPr>
          <a:xfrm>
            <a:off x="7100398" y="2549166"/>
            <a:ext cx="2529090" cy="2505002"/>
          </a:xfrm>
          <a:prstGeom prst="bracketPair">
            <a:avLst>
              <a:gd name="adj" fmla="val 46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A3D17E2-948D-4C29-BE50-4DA7ED1FB7F7}"/>
              </a:ext>
            </a:extLst>
          </p:cNvPr>
          <p:cNvSpPr txBox="1"/>
          <p:nvPr/>
        </p:nvSpPr>
        <p:spPr>
          <a:xfrm>
            <a:off x="5533055" y="3647481"/>
            <a:ext cx="1332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Rate(:,:,</a:t>
            </a:r>
            <a:r>
              <a:rPr lang="en-US" altLang="zh-TW" sz="1600" dirty="0">
                <a:solidFill>
                  <a:srgbClr val="92D050"/>
                </a:solidFill>
              </a:rPr>
              <a:t>2</a:t>
            </a:r>
            <a:r>
              <a:rPr lang="en-US" altLang="zh-TW" sz="1600" dirty="0"/>
              <a:t>)</a:t>
            </a:r>
            <a:r>
              <a:rPr lang="zh-TW" altLang="en-US" sz="1600" dirty="0"/>
              <a:t> </a:t>
            </a:r>
            <a:r>
              <a:rPr lang="en-US" altLang="zh-TW" sz="1600" dirty="0"/>
              <a:t>=</a:t>
            </a:r>
            <a:endParaRPr lang="zh-TW" altLang="en-US" sz="16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7A2F300-C0E1-4304-9F67-ED41FA52F6B6}"/>
              </a:ext>
            </a:extLst>
          </p:cNvPr>
          <p:cNvSpPr txBox="1"/>
          <p:nvPr/>
        </p:nvSpPr>
        <p:spPr>
          <a:xfrm>
            <a:off x="5802274" y="4048408"/>
            <a:ext cx="89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>
                <a:solidFill>
                  <a:srgbClr val="92D050"/>
                </a:solidFill>
              </a:rPr>
              <a:t>2 </a:t>
            </a:r>
            <a:r>
              <a:rPr lang="zh-TW" altLang="en-US" sz="1600" dirty="0"/>
              <a:t>期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B9C0ED3-EE96-4BFC-9EA0-8E98DD5F228A}"/>
              </a:ext>
            </a:extLst>
          </p:cNvPr>
          <p:cNvSpPr txBox="1"/>
          <p:nvPr/>
        </p:nvSpPr>
        <p:spPr>
          <a:xfrm>
            <a:off x="7100397" y="2241016"/>
            <a:ext cx="3015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健康  輕度  中度  重度  極重度  死亡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0B1C81E-61C3-462B-AF67-3D31A42CF59C}"/>
              </a:ext>
            </a:extLst>
          </p:cNvPr>
          <p:cNvSpPr txBox="1"/>
          <p:nvPr/>
        </p:nvSpPr>
        <p:spPr>
          <a:xfrm rot="16200000">
            <a:off x="5597934" y="3678259"/>
            <a:ext cx="261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死亡  極重度  重度  中度  輕度  健康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E44AD98-0DD6-40D8-A1BC-9D9C35BC7A85}"/>
              </a:ext>
            </a:extLst>
          </p:cNvPr>
          <p:cNvSpPr/>
          <p:nvPr/>
        </p:nvSpPr>
        <p:spPr>
          <a:xfrm>
            <a:off x="7623110" y="2976926"/>
            <a:ext cx="1912776" cy="37907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2E3FEEB-592E-4475-9D15-9F88D370C034}"/>
              </a:ext>
            </a:extLst>
          </p:cNvPr>
          <p:cNvSpPr txBox="1"/>
          <p:nvPr/>
        </p:nvSpPr>
        <p:spPr>
          <a:xfrm>
            <a:off x="552698" y="1703673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以前兩期為例：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819A6FD7-E0CE-4EE6-9409-042124DE6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82" t="30296" r="163" b="63397"/>
          <a:stretch/>
        </p:blipFill>
        <p:spPr>
          <a:xfrm>
            <a:off x="619585" y="1438824"/>
            <a:ext cx="2529090" cy="27699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92993DD-6A01-47FC-B4E4-765594BF62AA}"/>
              </a:ext>
            </a:extLst>
          </p:cNvPr>
          <p:cNvSpPr/>
          <p:nvPr/>
        </p:nvSpPr>
        <p:spPr>
          <a:xfrm>
            <a:off x="9234988" y="116121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/>
              <a:t>整理所需死亡率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/>
              <a:t>原始機率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00A7663D-F542-4943-B2FD-AF5A0DEA4F27}"/>
              </a:ext>
            </a:extLst>
          </p:cNvPr>
          <p:cNvSpPr/>
          <p:nvPr/>
        </p:nvSpPr>
        <p:spPr>
          <a:xfrm>
            <a:off x="2359019" y="3629507"/>
            <a:ext cx="331278" cy="408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4F162069-0798-4220-A97D-38475AA76BDF}"/>
              </a:ext>
            </a:extLst>
          </p:cNvPr>
          <p:cNvSpPr/>
          <p:nvPr/>
        </p:nvSpPr>
        <p:spPr>
          <a:xfrm>
            <a:off x="6735009" y="2951854"/>
            <a:ext cx="331278" cy="40832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85065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B7582AF-2DD8-4152-A83F-2945405B67E2}"/>
              </a:ext>
            </a:extLst>
          </p:cNvPr>
          <p:cNvSpPr/>
          <p:nvPr/>
        </p:nvSpPr>
        <p:spPr>
          <a:xfrm>
            <a:off x="1153212" y="2628617"/>
            <a:ext cx="111927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net_equity_1(i+jmax+1,j,k+1,z) =</a:t>
            </a:r>
          </a:p>
          <a:p>
            <a:endParaRPr lang="en-US" altLang="zh-TW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(j-1,3)*net_equity_1(i+jmax+1,j,k+1,z)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(j-1,2)*net_equity_2(i+jmax+1,j,k+1,z)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(j-1,1)*exp(-r*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DeltaT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)*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　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prob_hullwhite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(i+jmax+1,1)*inter_pola_1_N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　　　　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+prob_hullwhite(i+jmax+1,2)*inter_pola_2_N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　　　　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+prob_hullwhite(i+jmax+1,3)*inter_pola_3_N);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79D7CF4-1CB1-4983-8095-E37CA693C513}"/>
              </a:ext>
            </a:extLst>
          </p:cNvPr>
          <p:cNvSpPr/>
          <p:nvPr/>
        </p:nvSpPr>
        <p:spPr>
          <a:xfrm>
            <a:off x="1190920" y="5203115"/>
            <a:ext cx="8264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net_equity_1(i+jmax+1,j,k+1,z) =</a:t>
            </a:r>
          </a:p>
          <a:p>
            <a:endParaRPr lang="en-US" altLang="zh-TW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(j-1,3)*net_equity_1(i+jmax+1,j,k+1,z)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(j-1,2)*net_equity_2(i+jmax+1,j,k+1,z);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E109C6-E4A3-49FE-90E9-0C34708FA39E}"/>
              </a:ext>
            </a:extLst>
          </p:cNvPr>
          <p:cNvSpPr/>
          <p:nvPr/>
        </p:nvSpPr>
        <p:spPr>
          <a:xfrm>
            <a:off x="672060" y="2163855"/>
            <a:ext cx="29306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/>
              <a:t>繼續持有合約，不重設之</a:t>
            </a:r>
            <a:r>
              <a:rPr lang="en-US" altLang="zh-TW" sz="1600" dirty="0"/>
              <a:t>NE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ED0E789-B9B3-4948-BD4D-C43E3104B53C}"/>
              </a:ext>
            </a:extLst>
          </p:cNvPr>
          <p:cNvSpPr/>
          <p:nvPr/>
        </p:nvSpPr>
        <p:spPr>
          <a:xfrm>
            <a:off x="672060" y="4513737"/>
            <a:ext cx="5187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/>
              <a:t>解約代表合約失效，</a:t>
            </a:r>
            <a:endParaRPr lang="en-US" altLang="zh-TW" sz="1600" dirty="0"/>
          </a:p>
          <a:p>
            <a:r>
              <a:rPr lang="en-US" altLang="zh-TW" sz="1600" dirty="0"/>
              <a:t>NE</a:t>
            </a:r>
            <a:r>
              <a:rPr lang="zh-TW" altLang="en-US" sz="1600" dirty="0"/>
              <a:t>重設為本期貸款人死亡或進入極重度狀態房屋殘值：</a:t>
            </a:r>
            <a:endParaRPr lang="en-US" altLang="zh-TW" sz="16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51F9C66-CA85-4309-A470-58B0B595C6D0}"/>
              </a:ext>
            </a:extLst>
          </p:cNvPr>
          <p:cNvSpPr txBox="1"/>
          <p:nvPr/>
        </p:nvSpPr>
        <p:spPr>
          <a:xfrm>
            <a:off x="6268825" y="5634002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00B050"/>
                </a:solidFill>
              </a:rPr>
              <a:t>死亡</a:t>
            </a:r>
            <a:endParaRPr lang="en-US" altLang="zh-TW" sz="1400" dirty="0">
              <a:solidFill>
                <a:srgbClr val="00B050"/>
              </a:solidFill>
            </a:endParaRPr>
          </a:p>
          <a:p>
            <a:r>
              <a:rPr lang="zh-TW" altLang="en-US" sz="1400" dirty="0">
                <a:solidFill>
                  <a:srgbClr val="00B050"/>
                </a:solidFill>
              </a:rPr>
              <a:t>進入極重度殘障狀態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6B1A44D-7B36-47E7-A11E-9F0A932764DD}"/>
              </a:ext>
            </a:extLst>
          </p:cNvPr>
          <p:cNvSpPr txBox="1"/>
          <p:nvPr/>
        </p:nvSpPr>
        <p:spPr>
          <a:xfrm>
            <a:off x="6096000" y="4185986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rgbClr val="FF00FF"/>
                </a:solidFill>
              </a:rPr>
              <a:t>未來</a:t>
            </a:r>
            <a:r>
              <a:rPr lang="en-US" altLang="zh-TW" sz="1600" dirty="0">
                <a:solidFill>
                  <a:srgbClr val="FF00FF"/>
                </a:solidFill>
              </a:rPr>
              <a:t>NE</a:t>
            </a:r>
            <a:r>
              <a:rPr lang="zh-TW" altLang="en-US" sz="1600" dirty="0">
                <a:solidFill>
                  <a:srgbClr val="FF00FF"/>
                </a:solidFill>
              </a:rPr>
              <a:t>期望值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D2A5EB-8D91-4CC1-A826-9B2941FD8AD7}"/>
              </a:ext>
            </a:extLst>
          </p:cNvPr>
          <p:cNvSpPr/>
          <p:nvPr/>
        </p:nvSpPr>
        <p:spPr>
          <a:xfrm>
            <a:off x="436775" y="34178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3. 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  <a:p>
            <a:pPr lvl="1"/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2_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第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startpoint-1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期～第一期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定義所有暫存點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第零期以外的解約與否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/>
              <a:t>解約與否的重設處理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133054741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B1206F1-B5AC-4692-87E4-293D8E00CA1B}"/>
              </a:ext>
            </a:extLst>
          </p:cNvPr>
          <p:cNvSpPr/>
          <p:nvPr/>
        </p:nvSpPr>
        <p:spPr>
          <a:xfrm>
            <a:off x="545183" y="2844224"/>
            <a:ext cx="113514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MIP_1(i+jmax+1,j,k+1,z)=</a:t>
            </a:r>
          </a:p>
          <a:p>
            <a:endParaRPr lang="en-US" altLang="zh-TW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MIP_1(i+jmax+1,j,k+1,z)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(j,1)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exp(-r*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DeltaT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prob_hullwhite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(i+jmax+1,1)*inter_pola_1_M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+prob_hullwhite(i+jmax+1,2)*inter_pola_2_M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			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+prob_hullwhite(i+jmax+1,3)*inter_pola_3_M);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603018C-EB03-4FFB-9B9B-F984FC0FF5B0}"/>
              </a:ext>
            </a:extLst>
          </p:cNvPr>
          <p:cNvSpPr/>
          <p:nvPr/>
        </p:nvSpPr>
        <p:spPr>
          <a:xfrm>
            <a:off x="545183" y="5095858"/>
            <a:ext cx="9546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MIP_1(i+jmax+1,j,k+1,z)=</a:t>
            </a:r>
          </a:p>
          <a:p>
            <a:endParaRPr lang="en-US" altLang="zh-TW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MIP_1(i+jmax+1,j,k+1,z)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(j-1,1)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Penalty(i+jmax+1,j,z);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AB35E94-A6D3-4BC0-A62A-2A6FA8A84292}"/>
              </a:ext>
            </a:extLst>
          </p:cNvPr>
          <p:cNvSpPr/>
          <p:nvPr/>
        </p:nvSpPr>
        <p:spPr>
          <a:xfrm>
            <a:off x="545183" y="2382559"/>
            <a:ext cx="3012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/>
              <a:t>繼續持有合約，不重設之</a:t>
            </a:r>
            <a:r>
              <a:rPr lang="en-US" altLang="zh-TW" sz="1600" dirty="0"/>
              <a:t>MIP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A2F463A-3FDB-4A89-8598-814E8FDA3B5E}"/>
              </a:ext>
            </a:extLst>
          </p:cNvPr>
          <p:cNvSpPr/>
          <p:nvPr/>
        </p:nvSpPr>
        <p:spPr>
          <a:xfrm>
            <a:off x="545183" y="4262429"/>
            <a:ext cx="5219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/>
              <a:t>解約需繳違約金，</a:t>
            </a:r>
            <a:endParaRPr lang="en-US" altLang="zh-TW" sz="1600" dirty="0"/>
          </a:p>
          <a:p>
            <a:r>
              <a:rPr lang="en-US" altLang="zh-TW" sz="1600" dirty="0"/>
              <a:t>MIP</a:t>
            </a:r>
            <a:r>
              <a:rPr lang="zh-TW" altLang="en-US" sz="1600" dirty="0"/>
              <a:t>重設為當期保費</a:t>
            </a:r>
            <a:r>
              <a:rPr lang="en-US" altLang="zh-TW" sz="1600" dirty="0"/>
              <a:t>+</a:t>
            </a:r>
            <a:r>
              <a:rPr lang="zh-TW" altLang="en-US" sz="1600" dirty="0"/>
              <a:t>當期解約的違約金</a:t>
            </a:r>
            <a:r>
              <a:rPr lang="en-US" altLang="zh-TW" sz="1600" dirty="0"/>
              <a:t>(if</a:t>
            </a:r>
            <a:r>
              <a:rPr lang="zh-TW" altLang="en-US" sz="1600" dirty="0"/>
              <a:t>有自理能力</a:t>
            </a:r>
            <a:r>
              <a:rPr lang="en-US" altLang="zh-TW" sz="1600" dirty="0"/>
              <a:t>)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FAF1212-1ACE-4698-91B1-7C53DA7FD85B}"/>
              </a:ext>
            </a:extLst>
          </p:cNvPr>
          <p:cNvSpPr/>
          <p:nvPr/>
        </p:nvSpPr>
        <p:spPr>
          <a:xfrm>
            <a:off x="436775" y="34178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3. 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  <a:p>
            <a:pPr lvl="1"/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2_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第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startpoint-1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期～第一期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定義所有暫存點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第零期以外的解約與否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/>
              <a:t>解約與否的重設處理</a:t>
            </a:r>
            <a:endParaRPr lang="en-US" altLang="zh-TW" sz="1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9680E60-C885-4F96-9CBF-07D300380482}"/>
              </a:ext>
            </a:extLst>
          </p:cNvPr>
          <p:cNvSpPr txBox="1"/>
          <p:nvPr/>
        </p:nvSpPr>
        <p:spPr>
          <a:xfrm>
            <a:off x="8239027" y="401377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00B050"/>
                </a:solidFill>
              </a:rPr>
              <a:t>未來保費期望值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FE0291A-B7DA-4F88-8E73-7B2718CE394A}"/>
                  </a:ext>
                </a:extLst>
              </p:cNvPr>
              <p:cNvSpPr/>
              <p:nvPr/>
            </p:nvSpPr>
            <p:spPr>
              <a:xfrm>
                <a:off x="904173" y="3592339"/>
                <a:ext cx="1692963" cy="527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sty m:val="p"/>
                        </m:rPr>
                        <a:rPr lang="en-US" altLang="zh-TW" sz="140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14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f>
                        <m:fPr>
                          <m:ctrlPr>
                            <a:rPr lang="en-US" altLang="zh-TW" sz="1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4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altLang="zh-TW" sz="14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TW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TW" sz="1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d>
                            <m:dPr>
                              <m:ctrlPr>
                                <a:rPr lang="en-US" altLang="zh-TW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TW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1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EFE0291A-B7DA-4F88-8E73-7B2718CE3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73" y="3592339"/>
                <a:ext cx="1692963" cy="5275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52425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FFB31DB6-BB5B-4143-9A48-E9AD3E327E0F}"/>
              </a:ext>
            </a:extLst>
          </p:cNvPr>
          <p:cNvSpPr txBox="1"/>
          <p:nvPr/>
        </p:nvSpPr>
        <p:spPr>
          <a:xfrm>
            <a:off x="979716" y="3436001"/>
            <a:ext cx="646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參數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14A61E4-6B2F-4F9F-9FE6-AEA9A21C4D69}"/>
              </a:ext>
            </a:extLst>
          </p:cNvPr>
          <p:cNvSpPr txBox="1"/>
          <p:nvPr/>
        </p:nvSpPr>
        <p:spPr>
          <a:xfrm>
            <a:off x="2747219" y="2124905"/>
            <a:ext cx="8771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利率樹</a:t>
            </a:r>
            <a:endParaRPr lang="en-US" altLang="zh-TW" dirty="0"/>
          </a:p>
          <a:p>
            <a:r>
              <a:rPr lang="zh-TW" altLang="en-US" dirty="0"/>
              <a:t>房價樹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9F7AE0A-E62A-4BAE-A0AA-988E2EEB5B8B}"/>
              </a:ext>
            </a:extLst>
          </p:cNvPr>
          <p:cNvSpPr txBox="1"/>
          <p:nvPr/>
        </p:nvSpPr>
        <p:spPr>
          <a:xfrm>
            <a:off x="3937519" y="3297501"/>
            <a:ext cx="15696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累積貸款金額</a:t>
            </a:r>
            <a:endParaRPr lang="en-US" altLang="zh-TW" dirty="0"/>
          </a:p>
          <a:p>
            <a:r>
              <a:rPr lang="en-US" altLang="zh-TW" dirty="0"/>
              <a:t>Loan Amount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F15C199-0FD3-4D84-8039-BE558BC95515}"/>
              </a:ext>
            </a:extLst>
          </p:cNvPr>
          <p:cNvSpPr txBox="1"/>
          <p:nvPr/>
        </p:nvSpPr>
        <p:spPr>
          <a:xfrm>
            <a:off x="6869447" y="2263405"/>
            <a:ext cx="15953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貸款人損失</a:t>
            </a:r>
            <a:r>
              <a:rPr lang="en-US" altLang="zh-TW" dirty="0"/>
              <a:t>LL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05BB7C9-8CCE-4904-9B4E-38745FFC278C}"/>
              </a:ext>
            </a:extLst>
          </p:cNvPr>
          <p:cNvSpPr txBox="1"/>
          <p:nvPr/>
        </p:nvSpPr>
        <p:spPr>
          <a:xfrm>
            <a:off x="6869447" y="3436000"/>
            <a:ext cx="17491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貸款保險金</a:t>
            </a:r>
            <a:r>
              <a:rPr lang="en-US" altLang="zh-TW" dirty="0"/>
              <a:t>MIP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563DF2B-3632-42F8-BCCE-60AE14D23F8D}"/>
              </a:ext>
            </a:extLst>
          </p:cNvPr>
          <p:cNvSpPr txBox="1"/>
          <p:nvPr/>
        </p:nvSpPr>
        <p:spPr>
          <a:xfrm>
            <a:off x="6869447" y="4608595"/>
            <a:ext cx="14285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房屋殘值</a:t>
            </a:r>
            <a:r>
              <a:rPr lang="en-US" altLang="zh-TW" dirty="0"/>
              <a:t>NE</a:t>
            </a:r>
            <a:endParaRPr lang="zh-TW" altLang="en-US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C9508AC-251D-40B1-A1DF-C13B789D7D74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1626047" y="2448071"/>
            <a:ext cx="1121172" cy="1172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3559FEAD-E2E5-4998-8874-F71961A0649D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1626047" y="3620667"/>
            <a:ext cx="23114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AC6E098C-6F15-4657-9CC5-A6F9C5B0BD49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3624382" y="2448071"/>
            <a:ext cx="1097967" cy="849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7B9B5A0-AC66-4D5F-A103-8365DE07C6C7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5507179" y="2448071"/>
            <a:ext cx="1362268" cy="1172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D8D7CAA1-CE77-4E77-85DA-AA2FB5BC7165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5507179" y="3620666"/>
            <a:ext cx="136226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892D242C-567B-41C6-B199-5A20293787C7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5507179" y="3620667"/>
            <a:ext cx="1362268" cy="11725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1ECC7C2-6765-4C0A-B78B-C2E6C6AC3A75}"/>
              </a:ext>
            </a:extLst>
          </p:cNvPr>
          <p:cNvSpPr txBox="1"/>
          <p:nvPr/>
        </p:nvSpPr>
        <p:spPr>
          <a:xfrm>
            <a:off x="9517225" y="2896085"/>
            <a:ext cx="2031325" cy="92333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公平評價公式</a:t>
            </a:r>
            <a:endParaRPr lang="en-US" altLang="zh-TW" dirty="0">
              <a:solidFill>
                <a:schemeClr val="bg1"/>
              </a:solidFill>
            </a:endParaRPr>
          </a:p>
          <a:p>
            <a:r>
              <a:rPr lang="en-US" altLang="zh-TW" dirty="0">
                <a:solidFill>
                  <a:schemeClr val="bg1"/>
                </a:solidFill>
              </a:rPr>
              <a:t>LL=MIP+NE</a:t>
            </a:r>
          </a:p>
          <a:p>
            <a:r>
              <a:rPr lang="zh-TW" altLang="en-US" dirty="0">
                <a:solidFill>
                  <a:schemeClr val="bg1"/>
                </a:solidFill>
              </a:rPr>
              <a:t>二分法求可貸成數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6A84845-2C12-4AEC-BEC6-A5EBD5502791}"/>
              </a:ext>
            </a:extLst>
          </p:cNvPr>
          <p:cNvSpPr txBox="1"/>
          <p:nvPr/>
        </p:nvSpPr>
        <p:spPr>
          <a:xfrm>
            <a:off x="727788" y="643812"/>
            <a:ext cx="10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RM+LTC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AF6BA4E-8016-44A1-893A-E595842F41C6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6.</a:t>
            </a:r>
            <a:r>
              <a:rPr lang="zh-TW" altLang="en-US" sz="1200" dirty="0"/>
              <a:t> 以二分法求出可貸成數</a:t>
            </a: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301025216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27A394A-254B-4091-804D-433B05E3EE42}"/>
              </a:ext>
            </a:extLst>
          </p:cNvPr>
          <p:cNvSpPr/>
          <p:nvPr/>
        </p:nvSpPr>
        <p:spPr>
          <a:xfrm>
            <a:off x="638965" y="547787"/>
            <a:ext cx="2031325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二分法求可貸成數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515B362-CE11-472B-A409-48C4BC2807D0}"/>
              </a:ext>
            </a:extLst>
          </p:cNvPr>
          <p:cNvSpPr txBox="1"/>
          <p:nvPr/>
        </p:nvSpPr>
        <p:spPr>
          <a:xfrm>
            <a:off x="936482" y="1362268"/>
            <a:ext cx="5865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有繼承人狀況：</a:t>
            </a:r>
            <a:r>
              <a:rPr lang="en-US" altLang="zh-TW" dirty="0"/>
              <a:t>LL=MIP+NE 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此時二分法使用的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f(m)=LL-MIP-NE</a:t>
            </a:r>
          </a:p>
          <a:p>
            <a:r>
              <a:rPr lang="zh-TW" altLang="en-US" dirty="0"/>
              <a:t>無繼承人狀況：</a:t>
            </a:r>
            <a:r>
              <a:rPr lang="en-US" altLang="zh-TW" dirty="0"/>
              <a:t>LL=MIP 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此時二分法使用的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f(m)=LL-MIP</a:t>
            </a:r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DDA66DD-4A28-4127-9241-40908AAAC131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6.</a:t>
            </a:r>
            <a:r>
              <a:rPr lang="zh-TW" altLang="en-US" sz="1200" dirty="0"/>
              <a:t> 以二分法求出可貸成數</a:t>
            </a:r>
            <a:endParaRPr lang="en-US" altLang="zh-TW" sz="12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611AD99-BF72-447F-9F81-73D5E466565F}"/>
              </a:ext>
            </a:extLst>
          </p:cNvPr>
          <p:cNvSpPr txBox="1"/>
          <p:nvPr/>
        </p:nvSpPr>
        <p:spPr>
          <a:xfrm>
            <a:off x="1091682" y="3097763"/>
            <a:ext cx="10291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首先設定</a:t>
            </a:r>
            <a:r>
              <a:rPr lang="en-US" altLang="zh-TW" dirty="0" err="1"/>
              <a:t>lm</a:t>
            </a:r>
            <a:r>
              <a:rPr lang="zh-TW" altLang="en-US" dirty="0"/>
              <a:t>、</a:t>
            </a:r>
            <a:r>
              <a:rPr lang="en-US" altLang="zh-TW" dirty="0"/>
              <a:t>um</a:t>
            </a:r>
            <a:r>
              <a:rPr lang="zh-TW" altLang="en-US" dirty="0"/>
              <a:t>，定義</a:t>
            </a:r>
            <a:r>
              <a:rPr lang="en-US" altLang="zh-TW" dirty="0"/>
              <a:t>m=(</a:t>
            </a:r>
            <a:r>
              <a:rPr lang="en-US" altLang="zh-TW" dirty="0" err="1"/>
              <a:t>lm+um</a:t>
            </a:r>
            <a:r>
              <a:rPr lang="en-US" altLang="zh-TW" dirty="0"/>
              <a:t>)/2</a:t>
            </a:r>
            <a:r>
              <a:rPr lang="zh-TW" altLang="en-US" dirty="0"/>
              <a:t>。接著算出三者的：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分別的</a:t>
            </a:r>
            <a:r>
              <a:rPr lang="en-US" altLang="zh-TW" dirty="0"/>
              <a:t>Loan amount</a:t>
            </a:r>
          </a:p>
          <a:p>
            <a:pPr marL="342900" indent="-342900">
              <a:buAutoNum type="arabicPeriod"/>
            </a:pPr>
            <a:r>
              <a:rPr lang="zh-TW" altLang="en-US" dirty="0"/>
              <a:t>若有解約選擇權，則加入懲罰金參數，以</a:t>
            </a:r>
            <a:r>
              <a:rPr lang="en-US" altLang="zh-TW" dirty="0"/>
              <a:t>cancellation</a:t>
            </a:r>
            <a:r>
              <a:rPr lang="zh-TW" altLang="en-US" dirty="0"/>
              <a:t>函數計算出</a:t>
            </a:r>
            <a:r>
              <a:rPr lang="en-US" altLang="zh-TW" dirty="0"/>
              <a:t>LL</a:t>
            </a:r>
            <a:r>
              <a:rPr lang="zh-TW" altLang="en-US" dirty="0"/>
              <a:t>、</a:t>
            </a:r>
            <a:r>
              <a:rPr lang="en-US" altLang="zh-TW" dirty="0"/>
              <a:t>MIP</a:t>
            </a:r>
            <a:r>
              <a:rPr lang="zh-TW" altLang="en-US" dirty="0"/>
              <a:t>、</a:t>
            </a:r>
            <a:r>
              <a:rPr lang="en-US" altLang="zh-TW" dirty="0"/>
              <a:t>NE</a:t>
            </a:r>
            <a:r>
              <a:rPr lang="zh-TW" altLang="en-US" dirty="0"/>
              <a:t>。若無解約選擇權，則直接以</a:t>
            </a:r>
            <a:r>
              <a:rPr lang="en-US" altLang="zh-TW" dirty="0" err="1"/>
              <a:t>no_cancellation</a:t>
            </a:r>
            <a:r>
              <a:rPr lang="zh-TW" altLang="en-US" dirty="0"/>
              <a:t>函數計算出</a:t>
            </a:r>
            <a:r>
              <a:rPr lang="en-US" altLang="zh-TW" dirty="0"/>
              <a:t>LL</a:t>
            </a:r>
            <a:r>
              <a:rPr lang="zh-TW" altLang="en-US" dirty="0"/>
              <a:t>、</a:t>
            </a:r>
            <a:r>
              <a:rPr lang="en-US" altLang="zh-TW" dirty="0"/>
              <a:t>MIP</a:t>
            </a:r>
            <a:r>
              <a:rPr lang="zh-TW" altLang="en-US" dirty="0"/>
              <a:t>、</a:t>
            </a:r>
            <a:r>
              <a:rPr lang="en-US" altLang="zh-TW" dirty="0"/>
              <a:t>NE</a:t>
            </a:r>
            <a:r>
              <a:rPr lang="zh-TW" altLang="en-US" dirty="0"/>
              <a:t>。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若有繼承人，則設定</a:t>
            </a:r>
            <a:r>
              <a:rPr lang="en-US" altLang="zh-TW" dirty="0"/>
              <a:t>f=LL-MIP</a:t>
            </a:r>
            <a:r>
              <a:rPr lang="zh-TW" altLang="en-US" dirty="0"/>
              <a:t>。若無繼承人，則設定</a:t>
            </a:r>
            <a:r>
              <a:rPr lang="en-US" altLang="zh-TW" dirty="0"/>
              <a:t>f=LL-MIP-NE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執行二分法，求得最終可貸成數</a:t>
            </a:r>
            <a:r>
              <a:rPr lang="en-US" altLang="zh-TW" dirty="0"/>
              <a:t>m</a:t>
            </a:r>
            <a:r>
              <a:rPr lang="zh-TW" altLang="en-US" dirty="0"/>
              <a:t>。</a:t>
            </a:r>
            <a:endParaRPr lang="en-US" altLang="zh-TW" dirty="0"/>
          </a:p>
          <a:p>
            <a:pPr marL="342900" indent="-342900"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401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253E518C-38F8-436B-8E55-EEBC33B87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186477"/>
              </p:ext>
            </p:extLst>
          </p:nvPr>
        </p:nvGraphicFramePr>
        <p:xfrm>
          <a:off x="3078381" y="2221393"/>
          <a:ext cx="3646260" cy="2973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252">
                  <a:extLst>
                    <a:ext uri="{9D8B030D-6E8A-4147-A177-3AD203B41FA5}">
                      <a16:colId xmlns:a16="http://schemas.microsoft.com/office/drawing/2014/main" val="2257369535"/>
                    </a:ext>
                  </a:extLst>
                </a:gridCol>
                <a:gridCol w="729252">
                  <a:extLst>
                    <a:ext uri="{9D8B030D-6E8A-4147-A177-3AD203B41FA5}">
                      <a16:colId xmlns:a16="http://schemas.microsoft.com/office/drawing/2014/main" val="2746780341"/>
                    </a:ext>
                  </a:extLst>
                </a:gridCol>
                <a:gridCol w="729252">
                  <a:extLst>
                    <a:ext uri="{9D8B030D-6E8A-4147-A177-3AD203B41FA5}">
                      <a16:colId xmlns:a16="http://schemas.microsoft.com/office/drawing/2014/main" val="2457931141"/>
                    </a:ext>
                  </a:extLst>
                </a:gridCol>
                <a:gridCol w="729252">
                  <a:extLst>
                    <a:ext uri="{9D8B030D-6E8A-4147-A177-3AD203B41FA5}">
                      <a16:colId xmlns:a16="http://schemas.microsoft.com/office/drawing/2014/main" val="3995552303"/>
                    </a:ext>
                  </a:extLst>
                </a:gridCol>
                <a:gridCol w="729252">
                  <a:extLst>
                    <a:ext uri="{9D8B030D-6E8A-4147-A177-3AD203B41FA5}">
                      <a16:colId xmlns:a16="http://schemas.microsoft.com/office/drawing/2014/main" val="2086569469"/>
                    </a:ext>
                  </a:extLst>
                </a:gridCol>
              </a:tblGrid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(1,2)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806037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75936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102380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395129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918912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539750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020095"/>
                  </a:ext>
                </a:extLst>
              </a:tr>
            </a:tbl>
          </a:graphicData>
        </a:graphic>
      </p:graphicFrame>
      <p:sp>
        <p:nvSpPr>
          <p:cNvPr id="29" name="左中括弧 28">
            <a:extLst>
              <a:ext uri="{FF2B5EF4-FFF2-40B4-BE49-F238E27FC236}">
                <a16:creationId xmlns:a16="http://schemas.microsoft.com/office/drawing/2014/main" id="{BD0F4455-FA34-48F0-A02D-BD2E05DEC9F1}"/>
              </a:ext>
            </a:extLst>
          </p:cNvPr>
          <p:cNvSpPr/>
          <p:nvPr/>
        </p:nvSpPr>
        <p:spPr>
          <a:xfrm>
            <a:off x="2773141" y="2221391"/>
            <a:ext cx="176363" cy="287110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左中括弧 29">
            <a:extLst>
              <a:ext uri="{FF2B5EF4-FFF2-40B4-BE49-F238E27FC236}">
                <a16:creationId xmlns:a16="http://schemas.microsoft.com/office/drawing/2014/main" id="{EEDA0DCE-A8F1-48D4-BAA1-379F44FF5E5B}"/>
              </a:ext>
            </a:extLst>
          </p:cNvPr>
          <p:cNvSpPr/>
          <p:nvPr/>
        </p:nvSpPr>
        <p:spPr>
          <a:xfrm flipH="1">
            <a:off x="6776166" y="2221392"/>
            <a:ext cx="176364" cy="287110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89932421-89DE-449F-BC6F-F01028D496D9}"/>
              </a:ext>
            </a:extLst>
          </p:cNvPr>
          <p:cNvSpPr txBox="1"/>
          <p:nvPr/>
        </p:nvSpPr>
        <p:spPr>
          <a:xfrm>
            <a:off x="7097646" y="2221391"/>
            <a:ext cx="379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1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輕度</a:t>
            </a:r>
            <a:r>
              <a:rPr lang="zh-TW" altLang="en-US" sz="1600" dirty="0"/>
              <a:t>變為</a:t>
            </a:r>
            <a:r>
              <a:rPr lang="en-US" altLang="zh-TW" sz="1600" dirty="0"/>
              <a:t>1~6</a:t>
            </a:r>
            <a:r>
              <a:rPr lang="zh-TW" altLang="en-US" sz="1600" dirty="0"/>
              <a:t>狀況的機率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D92C692-B0DA-412D-9719-CCD16AA00432}"/>
              </a:ext>
            </a:extLst>
          </p:cNvPr>
          <p:cNvSpPr/>
          <p:nvPr/>
        </p:nvSpPr>
        <p:spPr>
          <a:xfrm>
            <a:off x="7123519" y="2674579"/>
            <a:ext cx="3733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2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輕度</a:t>
            </a:r>
            <a:r>
              <a:rPr lang="zh-TW" altLang="en-US" sz="1600" dirty="0"/>
              <a:t>變為</a:t>
            </a:r>
            <a:r>
              <a:rPr lang="en-US" altLang="zh-TW" sz="1600" dirty="0"/>
              <a:t>1~6</a:t>
            </a:r>
            <a:r>
              <a:rPr lang="zh-TW" altLang="en-US" sz="1600" dirty="0"/>
              <a:t>狀況的機率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B5EAE46-DA9A-474B-AD48-9859AF9BCC93}"/>
              </a:ext>
            </a:extLst>
          </p:cNvPr>
          <p:cNvSpPr/>
          <p:nvPr/>
        </p:nvSpPr>
        <p:spPr>
          <a:xfrm>
            <a:off x="7097644" y="3127768"/>
            <a:ext cx="3733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3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輕度</a:t>
            </a:r>
            <a:r>
              <a:rPr lang="zh-TW" altLang="en-US" sz="1600" dirty="0"/>
              <a:t>變為</a:t>
            </a:r>
            <a:r>
              <a:rPr lang="en-US" altLang="zh-TW" sz="1600" dirty="0"/>
              <a:t>1~6</a:t>
            </a:r>
            <a:r>
              <a:rPr lang="zh-TW" altLang="en-US" sz="1600" dirty="0"/>
              <a:t>狀況的機率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A72DC70-9505-4E4D-968A-601CB1A1C799}"/>
              </a:ext>
            </a:extLst>
          </p:cNvPr>
          <p:cNvSpPr/>
          <p:nvPr/>
        </p:nvSpPr>
        <p:spPr>
          <a:xfrm>
            <a:off x="7107445" y="4753945"/>
            <a:ext cx="3766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N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輕度</a:t>
            </a:r>
            <a:r>
              <a:rPr lang="zh-TW" altLang="en-US" sz="1600" dirty="0"/>
              <a:t>變為</a:t>
            </a:r>
            <a:r>
              <a:rPr lang="en-US" altLang="zh-TW" sz="1600" dirty="0"/>
              <a:t>1~6</a:t>
            </a:r>
            <a:r>
              <a:rPr lang="zh-TW" altLang="en-US" sz="1600" dirty="0"/>
              <a:t>狀況的機率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BFE41ED-6586-456F-B53F-7B20C2B36EB0}"/>
              </a:ext>
            </a:extLst>
          </p:cNvPr>
          <p:cNvSpPr txBox="1"/>
          <p:nvPr/>
        </p:nvSpPr>
        <p:spPr>
          <a:xfrm>
            <a:off x="3314531" y="1724831"/>
            <a:ext cx="64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輕度</a:t>
            </a:r>
            <a:endParaRPr lang="zh-TW" altLang="en-US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C1CA4956-F8CB-4AE0-9599-4974A0CEE5CC}"/>
              </a:ext>
            </a:extLst>
          </p:cNvPr>
          <p:cNvSpPr txBox="1"/>
          <p:nvPr/>
        </p:nvSpPr>
        <p:spPr>
          <a:xfrm>
            <a:off x="4046780" y="1724831"/>
            <a:ext cx="64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中度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C6DF7151-E0E2-4283-9610-F411ED638811}"/>
              </a:ext>
            </a:extLst>
          </p:cNvPr>
          <p:cNvSpPr txBox="1"/>
          <p:nvPr/>
        </p:nvSpPr>
        <p:spPr>
          <a:xfrm>
            <a:off x="4693111" y="1724831"/>
            <a:ext cx="64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重度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3FBF04E7-45CE-448E-888A-330D892CBD37}"/>
              </a:ext>
            </a:extLst>
          </p:cNvPr>
          <p:cNvSpPr txBox="1"/>
          <p:nvPr/>
        </p:nvSpPr>
        <p:spPr>
          <a:xfrm>
            <a:off x="5382125" y="1724831"/>
            <a:ext cx="877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極重度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AD8BDFF-27FA-4E0B-A2CD-1B4815215B5A}"/>
              </a:ext>
            </a:extLst>
          </p:cNvPr>
          <p:cNvSpPr/>
          <p:nvPr/>
        </p:nvSpPr>
        <p:spPr>
          <a:xfrm>
            <a:off x="6167131" y="1724831"/>
            <a:ext cx="646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死亡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0B0CD80D-4B23-40D6-ADB6-31C6161C1DE7}"/>
              </a:ext>
            </a:extLst>
          </p:cNvPr>
          <p:cNvSpPr txBox="1"/>
          <p:nvPr/>
        </p:nvSpPr>
        <p:spPr>
          <a:xfrm>
            <a:off x="3193184" y="502468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D356195D-4E5C-48C2-9E64-C8840C8A67EC}"/>
              </a:ext>
            </a:extLst>
          </p:cNvPr>
          <p:cNvSpPr txBox="1"/>
          <p:nvPr/>
        </p:nvSpPr>
        <p:spPr>
          <a:xfrm>
            <a:off x="3945447" y="5010075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A1F502D0-3B86-4803-A91B-9CF2900C76D0}"/>
              </a:ext>
            </a:extLst>
          </p:cNvPr>
          <p:cNvSpPr txBox="1"/>
          <p:nvPr/>
        </p:nvSpPr>
        <p:spPr>
          <a:xfrm>
            <a:off x="4641294" y="50165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CC1CD6DC-02F8-4571-BF3F-AEA664C3A90F}"/>
              </a:ext>
            </a:extLst>
          </p:cNvPr>
          <p:cNvSpPr txBox="1"/>
          <p:nvPr/>
        </p:nvSpPr>
        <p:spPr>
          <a:xfrm>
            <a:off x="5416036" y="504413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3948B0F7-54C6-418A-ABA4-8E7E02E1F1B3}"/>
              </a:ext>
            </a:extLst>
          </p:cNvPr>
          <p:cNvSpPr txBox="1"/>
          <p:nvPr/>
        </p:nvSpPr>
        <p:spPr>
          <a:xfrm>
            <a:off x="6177639" y="507537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40D2524B-F33E-4CAD-B642-8B4DAB875154}"/>
              </a:ext>
            </a:extLst>
          </p:cNvPr>
          <p:cNvSpPr txBox="1"/>
          <p:nvPr/>
        </p:nvSpPr>
        <p:spPr>
          <a:xfrm>
            <a:off x="5566879" y="5625067"/>
            <a:ext cx="226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最後一期只能是死亡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0BC7D32D-478E-49A8-8E3F-47C8C0CF7EC1}"/>
              </a:ext>
            </a:extLst>
          </p:cNvPr>
          <p:cNvSpPr txBox="1"/>
          <p:nvPr/>
        </p:nvSpPr>
        <p:spPr>
          <a:xfrm>
            <a:off x="1055255" y="3338735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i1_rate=</a:t>
            </a:r>
            <a:endParaRPr lang="zh-TW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D2DB897B-DA5B-4801-9562-7E86E3568189}"/>
              </a:ext>
            </a:extLst>
          </p:cNvPr>
          <p:cNvSpPr/>
          <p:nvPr/>
        </p:nvSpPr>
        <p:spPr>
          <a:xfrm>
            <a:off x="3078380" y="2214900"/>
            <a:ext cx="3532733" cy="345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215D2B8A-76EC-48C1-AAB4-73482621D5C5}"/>
              </a:ext>
            </a:extLst>
          </p:cNvPr>
          <p:cNvSpPr/>
          <p:nvPr/>
        </p:nvSpPr>
        <p:spPr>
          <a:xfrm>
            <a:off x="3078381" y="2625244"/>
            <a:ext cx="353273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4EBB30A5-69F3-4947-A4F7-782DC32AEB1E}"/>
              </a:ext>
            </a:extLst>
          </p:cNvPr>
          <p:cNvSpPr txBox="1"/>
          <p:nvPr/>
        </p:nvSpPr>
        <p:spPr>
          <a:xfrm>
            <a:off x="552698" y="557369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i1_rate</a:t>
            </a:r>
            <a:r>
              <a:rPr lang="zh-TW" altLang="en-US" dirty="0"/>
              <a:t> ：給定原本是</a:t>
            </a:r>
            <a:r>
              <a:rPr lang="zh-TW" altLang="en-US" dirty="0">
                <a:solidFill>
                  <a:srgbClr val="FF0000"/>
                </a:solidFill>
              </a:rPr>
              <a:t>輕度殘障</a:t>
            </a:r>
            <a:r>
              <a:rPr lang="zh-TW" altLang="en-US" dirty="0"/>
              <a:t>狀態</a:t>
            </a:r>
            <a:endParaRPr lang="en-US" altLang="zh-TW" dirty="0"/>
          </a:p>
        </p:txBody>
      </p:sp>
      <p:pic>
        <p:nvPicPr>
          <p:cNvPr id="53" name="圖片 52">
            <a:extLst>
              <a:ext uri="{FF2B5EF4-FFF2-40B4-BE49-F238E27FC236}">
                <a16:creationId xmlns:a16="http://schemas.microsoft.com/office/drawing/2014/main" id="{64DA3A18-651B-4EEF-9272-4D32CEF13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82" t="30296" r="163" b="63397"/>
          <a:stretch/>
        </p:blipFill>
        <p:spPr>
          <a:xfrm>
            <a:off x="664094" y="1115486"/>
            <a:ext cx="2529090" cy="276999"/>
          </a:xfrm>
          <a:prstGeom prst="rect">
            <a:avLst/>
          </a:prstGeom>
        </p:spPr>
      </p:pic>
      <p:sp>
        <p:nvSpPr>
          <p:cNvPr id="55" name="矩形 54">
            <a:extLst>
              <a:ext uri="{FF2B5EF4-FFF2-40B4-BE49-F238E27FC236}">
                <a16:creationId xmlns:a16="http://schemas.microsoft.com/office/drawing/2014/main" id="{B6FB2821-BE69-4C7E-B4EC-73B0B17C2A6B}"/>
              </a:ext>
            </a:extLst>
          </p:cNvPr>
          <p:cNvSpPr/>
          <p:nvPr/>
        </p:nvSpPr>
        <p:spPr>
          <a:xfrm>
            <a:off x="9234988" y="116121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/>
              <a:t>整理所需死亡率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/>
              <a:t>原始機率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8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58C59A7-31C9-433D-8C85-E04C0F8155AB}"/>
              </a:ext>
            </a:extLst>
          </p:cNvPr>
          <p:cNvSpPr/>
          <p:nvPr/>
        </p:nvSpPr>
        <p:spPr>
          <a:xfrm>
            <a:off x="604344" y="622432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i2_rate</a:t>
            </a:r>
            <a:r>
              <a:rPr lang="zh-TW" altLang="en-US" dirty="0"/>
              <a:t> ：給定原本是</a:t>
            </a:r>
            <a:r>
              <a:rPr lang="zh-TW" altLang="en-US" dirty="0">
                <a:solidFill>
                  <a:srgbClr val="FF0000"/>
                </a:solidFill>
              </a:rPr>
              <a:t>中度殘障</a:t>
            </a:r>
            <a:r>
              <a:rPr lang="zh-TW" altLang="en-US" dirty="0"/>
              <a:t>狀態</a:t>
            </a:r>
            <a:endParaRPr lang="en-US" altLang="zh-TW" dirty="0"/>
          </a:p>
        </p:txBody>
      </p:sp>
      <p:sp>
        <p:nvSpPr>
          <p:cNvPr id="5" name="左右中括弧 4">
            <a:extLst>
              <a:ext uri="{FF2B5EF4-FFF2-40B4-BE49-F238E27FC236}">
                <a16:creationId xmlns:a16="http://schemas.microsoft.com/office/drawing/2014/main" id="{EF716624-F410-470F-BB53-E4A6029DE5A5}"/>
              </a:ext>
            </a:extLst>
          </p:cNvPr>
          <p:cNvSpPr/>
          <p:nvPr/>
        </p:nvSpPr>
        <p:spPr>
          <a:xfrm>
            <a:off x="2732427" y="3216372"/>
            <a:ext cx="2529090" cy="2505002"/>
          </a:xfrm>
          <a:prstGeom prst="bracketPair">
            <a:avLst>
              <a:gd name="adj" fmla="val 46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44C569C-EFC7-40DD-8BEE-1C013E00B09C}"/>
              </a:ext>
            </a:extLst>
          </p:cNvPr>
          <p:cNvSpPr txBox="1"/>
          <p:nvPr/>
        </p:nvSpPr>
        <p:spPr>
          <a:xfrm>
            <a:off x="1165084" y="4314687"/>
            <a:ext cx="1332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Rate(:,:,</a:t>
            </a:r>
            <a:r>
              <a:rPr lang="en-US" altLang="zh-TW" sz="1600" dirty="0">
                <a:solidFill>
                  <a:srgbClr val="FF0000"/>
                </a:solidFill>
              </a:rPr>
              <a:t>1</a:t>
            </a:r>
            <a:r>
              <a:rPr lang="en-US" altLang="zh-TW" sz="1600" dirty="0"/>
              <a:t>)</a:t>
            </a:r>
            <a:r>
              <a:rPr lang="zh-TW" altLang="en-US" sz="1600" dirty="0"/>
              <a:t> </a:t>
            </a:r>
            <a:r>
              <a:rPr lang="en-US" altLang="zh-TW" sz="1600" dirty="0"/>
              <a:t>=</a:t>
            </a:r>
            <a:endParaRPr lang="zh-TW" altLang="en-US" sz="16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E7CD430-C22B-4C52-92BD-FAE6C3C7B242}"/>
              </a:ext>
            </a:extLst>
          </p:cNvPr>
          <p:cNvSpPr txBox="1"/>
          <p:nvPr/>
        </p:nvSpPr>
        <p:spPr>
          <a:xfrm>
            <a:off x="1434303" y="4715614"/>
            <a:ext cx="89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>
                <a:solidFill>
                  <a:srgbClr val="FF0000"/>
                </a:solidFill>
              </a:rPr>
              <a:t>1 </a:t>
            </a:r>
            <a:r>
              <a:rPr lang="zh-TW" altLang="en-US" sz="1600" dirty="0"/>
              <a:t>期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FE0E204-3EDA-479C-B0B3-D57C4AE2E8E0}"/>
              </a:ext>
            </a:extLst>
          </p:cNvPr>
          <p:cNvSpPr txBox="1"/>
          <p:nvPr/>
        </p:nvSpPr>
        <p:spPr>
          <a:xfrm>
            <a:off x="2732426" y="2908222"/>
            <a:ext cx="3015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健康  輕度  中度  重度  極重度  死亡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588FDE0-930F-4601-827B-0C25A1843B73}"/>
              </a:ext>
            </a:extLst>
          </p:cNvPr>
          <p:cNvSpPr txBox="1"/>
          <p:nvPr/>
        </p:nvSpPr>
        <p:spPr>
          <a:xfrm rot="16200000">
            <a:off x="1229963" y="4345465"/>
            <a:ext cx="261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死亡  極重度  重度  中度  輕度  健康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F8C1ADD-AE1E-465E-9FFF-BB078C0DA802}"/>
              </a:ext>
            </a:extLst>
          </p:cNvPr>
          <p:cNvSpPr/>
          <p:nvPr/>
        </p:nvSpPr>
        <p:spPr>
          <a:xfrm>
            <a:off x="3597350" y="4075744"/>
            <a:ext cx="1586892" cy="283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左右中括弧 10">
            <a:extLst>
              <a:ext uri="{FF2B5EF4-FFF2-40B4-BE49-F238E27FC236}">
                <a16:creationId xmlns:a16="http://schemas.microsoft.com/office/drawing/2014/main" id="{1D3C65B5-C64F-4095-BE80-5E5760BC46AD}"/>
              </a:ext>
            </a:extLst>
          </p:cNvPr>
          <p:cNvSpPr/>
          <p:nvPr/>
        </p:nvSpPr>
        <p:spPr>
          <a:xfrm>
            <a:off x="7100398" y="2549166"/>
            <a:ext cx="2529090" cy="2505002"/>
          </a:xfrm>
          <a:prstGeom prst="bracketPair">
            <a:avLst>
              <a:gd name="adj" fmla="val 46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72D3FB0-C3D1-4A75-AB63-E0840D6A627E}"/>
              </a:ext>
            </a:extLst>
          </p:cNvPr>
          <p:cNvSpPr txBox="1"/>
          <p:nvPr/>
        </p:nvSpPr>
        <p:spPr>
          <a:xfrm>
            <a:off x="5533055" y="3647481"/>
            <a:ext cx="1332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Rate(:,:,</a:t>
            </a:r>
            <a:r>
              <a:rPr lang="en-US" altLang="zh-TW" sz="1600" dirty="0">
                <a:solidFill>
                  <a:srgbClr val="92D050"/>
                </a:solidFill>
              </a:rPr>
              <a:t>2</a:t>
            </a:r>
            <a:r>
              <a:rPr lang="en-US" altLang="zh-TW" sz="1600" dirty="0"/>
              <a:t>)</a:t>
            </a:r>
            <a:r>
              <a:rPr lang="zh-TW" altLang="en-US" sz="1600" dirty="0"/>
              <a:t> </a:t>
            </a:r>
            <a:r>
              <a:rPr lang="en-US" altLang="zh-TW" sz="1600" dirty="0"/>
              <a:t>=</a:t>
            </a:r>
            <a:endParaRPr lang="zh-TW" altLang="en-US" sz="16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453E875-1224-4D35-942F-9F9337204A68}"/>
              </a:ext>
            </a:extLst>
          </p:cNvPr>
          <p:cNvSpPr txBox="1"/>
          <p:nvPr/>
        </p:nvSpPr>
        <p:spPr>
          <a:xfrm>
            <a:off x="5802274" y="4048408"/>
            <a:ext cx="89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>
                <a:solidFill>
                  <a:srgbClr val="92D050"/>
                </a:solidFill>
              </a:rPr>
              <a:t>2 </a:t>
            </a:r>
            <a:r>
              <a:rPr lang="zh-TW" altLang="en-US" sz="1600" dirty="0"/>
              <a:t>期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51B3581-A048-49B3-916C-464C91142397}"/>
              </a:ext>
            </a:extLst>
          </p:cNvPr>
          <p:cNvSpPr txBox="1"/>
          <p:nvPr/>
        </p:nvSpPr>
        <p:spPr>
          <a:xfrm>
            <a:off x="7100397" y="2241016"/>
            <a:ext cx="3015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健康  輕度  中度  重度  極重度  死亡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D38E49A-30F2-4AFA-A5E0-5D4CB4E0E0D6}"/>
              </a:ext>
            </a:extLst>
          </p:cNvPr>
          <p:cNvSpPr txBox="1"/>
          <p:nvPr/>
        </p:nvSpPr>
        <p:spPr>
          <a:xfrm rot="16200000">
            <a:off x="5597934" y="3678259"/>
            <a:ext cx="261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死亡  極重度  重度  中度  輕度  健康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28F7B4A-40B1-4476-A39F-542FA8FE3376}"/>
              </a:ext>
            </a:extLst>
          </p:cNvPr>
          <p:cNvSpPr/>
          <p:nvPr/>
        </p:nvSpPr>
        <p:spPr>
          <a:xfrm>
            <a:off x="7959011" y="3379658"/>
            <a:ext cx="1605557" cy="3074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00307F4-F76C-40C7-8EC8-5FCEE36F82D8}"/>
              </a:ext>
            </a:extLst>
          </p:cNvPr>
          <p:cNvSpPr txBox="1"/>
          <p:nvPr/>
        </p:nvSpPr>
        <p:spPr>
          <a:xfrm>
            <a:off x="552698" y="1703673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以前兩期為例：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9C930E53-4E90-4A31-8621-0D07173D8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38" t="47401" r="48" b="46706"/>
          <a:stretch/>
        </p:blipFill>
        <p:spPr>
          <a:xfrm>
            <a:off x="604344" y="1406565"/>
            <a:ext cx="2729784" cy="276999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78979536-BE48-4D3E-8D95-D4838D200949}"/>
              </a:ext>
            </a:extLst>
          </p:cNvPr>
          <p:cNvSpPr/>
          <p:nvPr/>
        </p:nvSpPr>
        <p:spPr>
          <a:xfrm>
            <a:off x="9234988" y="116121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/>
              <a:t>整理所需死亡率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/>
              <a:t>原始機率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5AAFD96A-9FE5-41BB-8412-14617B353133}"/>
              </a:ext>
            </a:extLst>
          </p:cNvPr>
          <p:cNvSpPr/>
          <p:nvPr/>
        </p:nvSpPr>
        <p:spPr>
          <a:xfrm>
            <a:off x="2346869" y="4013523"/>
            <a:ext cx="331278" cy="408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BF9E53ED-ADDB-4348-9B0A-E75F9BD4CFA6}"/>
              </a:ext>
            </a:extLst>
          </p:cNvPr>
          <p:cNvSpPr/>
          <p:nvPr/>
        </p:nvSpPr>
        <p:spPr>
          <a:xfrm>
            <a:off x="6741980" y="3329222"/>
            <a:ext cx="331278" cy="40832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52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C1C5E9B-1C43-44BF-A6CD-FB54B329C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41690"/>
              </p:ext>
            </p:extLst>
          </p:nvPr>
        </p:nvGraphicFramePr>
        <p:xfrm>
          <a:off x="3642652" y="2357781"/>
          <a:ext cx="2917008" cy="2973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252">
                  <a:extLst>
                    <a:ext uri="{9D8B030D-6E8A-4147-A177-3AD203B41FA5}">
                      <a16:colId xmlns:a16="http://schemas.microsoft.com/office/drawing/2014/main" val="2746780341"/>
                    </a:ext>
                  </a:extLst>
                </a:gridCol>
                <a:gridCol w="729252">
                  <a:extLst>
                    <a:ext uri="{9D8B030D-6E8A-4147-A177-3AD203B41FA5}">
                      <a16:colId xmlns:a16="http://schemas.microsoft.com/office/drawing/2014/main" val="2457931141"/>
                    </a:ext>
                  </a:extLst>
                </a:gridCol>
                <a:gridCol w="729252">
                  <a:extLst>
                    <a:ext uri="{9D8B030D-6E8A-4147-A177-3AD203B41FA5}">
                      <a16:colId xmlns:a16="http://schemas.microsoft.com/office/drawing/2014/main" val="3995552303"/>
                    </a:ext>
                  </a:extLst>
                </a:gridCol>
                <a:gridCol w="729252">
                  <a:extLst>
                    <a:ext uri="{9D8B030D-6E8A-4147-A177-3AD203B41FA5}">
                      <a16:colId xmlns:a16="http://schemas.microsoft.com/office/drawing/2014/main" val="2086569469"/>
                    </a:ext>
                  </a:extLst>
                </a:gridCol>
              </a:tblGrid>
              <a:tr h="424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806037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75936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102380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395129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918912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539750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020095"/>
                  </a:ext>
                </a:extLst>
              </a:tr>
            </a:tbl>
          </a:graphicData>
        </a:graphic>
      </p:graphicFrame>
      <p:sp>
        <p:nvSpPr>
          <p:cNvPr id="5" name="左中括弧 4">
            <a:extLst>
              <a:ext uri="{FF2B5EF4-FFF2-40B4-BE49-F238E27FC236}">
                <a16:creationId xmlns:a16="http://schemas.microsoft.com/office/drawing/2014/main" id="{004C4438-E001-49C8-AA94-D7603BBC3D1B}"/>
              </a:ext>
            </a:extLst>
          </p:cNvPr>
          <p:cNvSpPr/>
          <p:nvPr/>
        </p:nvSpPr>
        <p:spPr>
          <a:xfrm>
            <a:off x="3256844" y="2350395"/>
            <a:ext cx="176363" cy="287110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左中括弧 5">
            <a:extLst>
              <a:ext uri="{FF2B5EF4-FFF2-40B4-BE49-F238E27FC236}">
                <a16:creationId xmlns:a16="http://schemas.microsoft.com/office/drawing/2014/main" id="{473C439E-F3FF-487A-96C1-C2D8E79E4B13}"/>
              </a:ext>
            </a:extLst>
          </p:cNvPr>
          <p:cNvSpPr/>
          <p:nvPr/>
        </p:nvSpPr>
        <p:spPr>
          <a:xfrm flipH="1">
            <a:off x="6412272" y="2342690"/>
            <a:ext cx="176364" cy="287110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79DA5CD-A43B-4981-9C7D-59C58B5A2246}"/>
              </a:ext>
            </a:extLst>
          </p:cNvPr>
          <p:cNvSpPr txBox="1"/>
          <p:nvPr/>
        </p:nvSpPr>
        <p:spPr>
          <a:xfrm>
            <a:off x="6733752" y="2342689"/>
            <a:ext cx="379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1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中度</a:t>
            </a:r>
            <a:r>
              <a:rPr lang="zh-TW" altLang="en-US" sz="1600" dirty="0"/>
              <a:t>變為</a:t>
            </a:r>
            <a:r>
              <a:rPr lang="en-US" altLang="zh-TW" sz="1600" dirty="0"/>
              <a:t>1~6</a:t>
            </a:r>
            <a:r>
              <a:rPr lang="zh-TW" altLang="en-US" sz="1600" dirty="0"/>
              <a:t>狀況的機率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7B0365A-212D-4E8E-B13D-3376A5DF463C}"/>
              </a:ext>
            </a:extLst>
          </p:cNvPr>
          <p:cNvSpPr/>
          <p:nvPr/>
        </p:nvSpPr>
        <p:spPr>
          <a:xfrm>
            <a:off x="6759625" y="2795877"/>
            <a:ext cx="3733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2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中度</a:t>
            </a:r>
            <a:r>
              <a:rPr lang="zh-TW" altLang="en-US" sz="1600" dirty="0"/>
              <a:t>變為</a:t>
            </a:r>
            <a:r>
              <a:rPr lang="en-US" altLang="zh-TW" sz="1600" dirty="0"/>
              <a:t>1~6</a:t>
            </a:r>
            <a:r>
              <a:rPr lang="zh-TW" altLang="en-US" sz="1600" dirty="0"/>
              <a:t>狀況的機率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45FFDF4-E9AD-4671-AD8E-105C68073272}"/>
              </a:ext>
            </a:extLst>
          </p:cNvPr>
          <p:cNvSpPr/>
          <p:nvPr/>
        </p:nvSpPr>
        <p:spPr>
          <a:xfrm>
            <a:off x="6733750" y="3249066"/>
            <a:ext cx="3733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3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中度</a:t>
            </a:r>
            <a:r>
              <a:rPr lang="zh-TW" altLang="en-US" sz="1600" dirty="0"/>
              <a:t>變為</a:t>
            </a:r>
            <a:r>
              <a:rPr lang="en-US" altLang="zh-TW" sz="1600" dirty="0"/>
              <a:t>1~6</a:t>
            </a:r>
            <a:r>
              <a:rPr lang="zh-TW" altLang="en-US" sz="1600" dirty="0"/>
              <a:t>狀況的機率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703A95-58DD-4002-BF80-6EA8F99C99A3}"/>
              </a:ext>
            </a:extLst>
          </p:cNvPr>
          <p:cNvSpPr/>
          <p:nvPr/>
        </p:nvSpPr>
        <p:spPr>
          <a:xfrm>
            <a:off x="6743551" y="4875243"/>
            <a:ext cx="3766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N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中度</a:t>
            </a:r>
            <a:r>
              <a:rPr lang="zh-TW" altLang="en-US" sz="1600" dirty="0"/>
              <a:t>變為</a:t>
            </a:r>
            <a:r>
              <a:rPr lang="en-US" altLang="zh-TW" sz="1600" dirty="0"/>
              <a:t>1~6</a:t>
            </a:r>
            <a:r>
              <a:rPr lang="zh-TW" altLang="en-US" sz="1600" dirty="0"/>
              <a:t>狀況的機率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19B9837-5334-45C8-A26A-3E231AE7C536}"/>
              </a:ext>
            </a:extLst>
          </p:cNvPr>
          <p:cNvSpPr txBox="1"/>
          <p:nvPr/>
        </p:nvSpPr>
        <p:spPr>
          <a:xfrm>
            <a:off x="3682886" y="1846129"/>
            <a:ext cx="64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中度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DF6081C-8E23-4361-B0AB-A253782F65D4}"/>
              </a:ext>
            </a:extLst>
          </p:cNvPr>
          <p:cNvSpPr txBox="1"/>
          <p:nvPr/>
        </p:nvSpPr>
        <p:spPr>
          <a:xfrm>
            <a:off x="4329217" y="1846129"/>
            <a:ext cx="64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重度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5CAE40A-9970-4148-86F6-D1DE258C18CC}"/>
              </a:ext>
            </a:extLst>
          </p:cNvPr>
          <p:cNvSpPr txBox="1"/>
          <p:nvPr/>
        </p:nvSpPr>
        <p:spPr>
          <a:xfrm>
            <a:off x="5018231" y="1846129"/>
            <a:ext cx="877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極重度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7A83156-A49B-4D3C-8940-DB78A007DB6D}"/>
              </a:ext>
            </a:extLst>
          </p:cNvPr>
          <p:cNvSpPr/>
          <p:nvPr/>
        </p:nvSpPr>
        <p:spPr>
          <a:xfrm>
            <a:off x="5803237" y="1846129"/>
            <a:ext cx="646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死亡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6EC22CE-1CCD-400E-BD5A-FFC5E077F948}"/>
              </a:ext>
            </a:extLst>
          </p:cNvPr>
          <p:cNvSpPr txBox="1"/>
          <p:nvPr/>
        </p:nvSpPr>
        <p:spPr>
          <a:xfrm>
            <a:off x="3782026" y="521902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E353D4E-89A4-4CE1-BFDF-6211A3B35202}"/>
              </a:ext>
            </a:extLst>
          </p:cNvPr>
          <p:cNvSpPr txBox="1"/>
          <p:nvPr/>
        </p:nvSpPr>
        <p:spPr>
          <a:xfrm>
            <a:off x="4507889" y="519667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47E314E-98F0-4A87-BD01-E9C3161CAA35}"/>
              </a:ext>
            </a:extLst>
          </p:cNvPr>
          <p:cNvSpPr txBox="1"/>
          <p:nvPr/>
        </p:nvSpPr>
        <p:spPr>
          <a:xfrm>
            <a:off x="5218673" y="521176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8EDD56E-D9FE-4A96-B852-3491C7CBB9C7}"/>
              </a:ext>
            </a:extLst>
          </p:cNvPr>
          <p:cNvSpPr txBox="1"/>
          <p:nvPr/>
        </p:nvSpPr>
        <p:spPr>
          <a:xfrm>
            <a:off x="5943855" y="521902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6E230ED-44B1-43CF-972D-F911EDC7A21F}"/>
              </a:ext>
            </a:extLst>
          </p:cNvPr>
          <p:cNvSpPr txBox="1"/>
          <p:nvPr/>
        </p:nvSpPr>
        <p:spPr>
          <a:xfrm>
            <a:off x="5202985" y="5746365"/>
            <a:ext cx="226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最後一期只能是死亡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B088135-CB1F-447C-8F1A-8ACF0FFF464E}"/>
              </a:ext>
            </a:extLst>
          </p:cNvPr>
          <p:cNvSpPr txBox="1"/>
          <p:nvPr/>
        </p:nvSpPr>
        <p:spPr>
          <a:xfrm>
            <a:off x="1910737" y="358762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i2_rate=</a:t>
            </a:r>
            <a:endParaRPr lang="zh-TW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7EC04F6-C15B-4FC8-9571-E1CEF1F75341}"/>
              </a:ext>
            </a:extLst>
          </p:cNvPr>
          <p:cNvSpPr/>
          <p:nvPr/>
        </p:nvSpPr>
        <p:spPr>
          <a:xfrm>
            <a:off x="3642652" y="2349622"/>
            <a:ext cx="2756227" cy="345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506CDB4-F3C0-43D2-8AF4-37A0CA1B114C}"/>
              </a:ext>
            </a:extLst>
          </p:cNvPr>
          <p:cNvSpPr/>
          <p:nvPr/>
        </p:nvSpPr>
        <p:spPr>
          <a:xfrm>
            <a:off x="3642653" y="2759966"/>
            <a:ext cx="2756226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C92EA14-EDC0-4747-A5B2-42EAD2815C08}"/>
              </a:ext>
            </a:extLst>
          </p:cNvPr>
          <p:cNvSpPr/>
          <p:nvPr/>
        </p:nvSpPr>
        <p:spPr>
          <a:xfrm>
            <a:off x="561008" y="643724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i2_rate</a:t>
            </a:r>
            <a:r>
              <a:rPr lang="zh-TW" altLang="en-US" dirty="0"/>
              <a:t> ：給定原本是</a:t>
            </a:r>
            <a:r>
              <a:rPr lang="zh-TW" altLang="en-US" dirty="0">
                <a:solidFill>
                  <a:srgbClr val="FF0000"/>
                </a:solidFill>
              </a:rPr>
              <a:t>中度殘障</a:t>
            </a:r>
            <a:r>
              <a:rPr lang="zh-TW" altLang="en-US" dirty="0"/>
              <a:t>狀態</a:t>
            </a:r>
            <a:endParaRPr lang="en-US" altLang="zh-TW" dirty="0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DC551F39-BDF0-4102-B065-F9E0D05B6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38" t="47401" r="48" b="46706"/>
          <a:stretch/>
        </p:blipFill>
        <p:spPr>
          <a:xfrm>
            <a:off x="615241" y="1141947"/>
            <a:ext cx="2729784" cy="276999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D36DBF99-D54B-4E42-BBD4-3022074682B7}"/>
              </a:ext>
            </a:extLst>
          </p:cNvPr>
          <p:cNvSpPr/>
          <p:nvPr/>
        </p:nvSpPr>
        <p:spPr>
          <a:xfrm>
            <a:off x="9234988" y="116121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/>
              <a:t>整理所需死亡率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/>
              <a:t>原始機率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73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CCC16AF-9953-42BF-B5FB-DAF04050B87C}"/>
              </a:ext>
            </a:extLst>
          </p:cNvPr>
          <p:cNvSpPr/>
          <p:nvPr/>
        </p:nvSpPr>
        <p:spPr>
          <a:xfrm>
            <a:off x="572664" y="686551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i3_rate</a:t>
            </a:r>
            <a:r>
              <a:rPr lang="zh-TW" altLang="en-US" dirty="0"/>
              <a:t> ：給定原本是</a:t>
            </a:r>
            <a:r>
              <a:rPr lang="zh-TW" altLang="en-US" dirty="0">
                <a:solidFill>
                  <a:srgbClr val="FF0000"/>
                </a:solidFill>
              </a:rPr>
              <a:t>重度殘障</a:t>
            </a:r>
            <a:r>
              <a:rPr lang="zh-TW" altLang="en-US" dirty="0"/>
              <a:t>狀態</a:t>
            </a: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6DBECC-1E2A-4F31-B6EE-82E63F12A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07" t="65337" r="-70" b="29105"/>
          <a:stretch/>
        </p:blipFill>
        <p:spPr>
          <a:xfrm>
            <a:off x="623005" y="1368193"/>
            <a:ext cx="2724538" cy="261257"/>
          </a:xfrm>
          <a:prstGeom prst="rect">
            <a:avLst/>
          </a:prstGeom>
        </p:spPr>
      </p:pic>
      <p:sp>
        <p:nvSpPr>
          <p:cNvPr id="6" name="左右中括弧 5">
            <a:extLst>
              <a:ext uri="{FF2B5EF4-FFF2-40B4-BE49-F238E27FC236}">
                <a16:creationId xmlns:a16="http://schemas.microsoft.com/office/drawing/2014/main" id="{474D48E3-C5F2-431D-94C5-9E88CE3F6B74}"/>
              </a:ext>
            </a:extLst>
          </p:cNvPr>
          <p:cNvSpPr/>
          <p:nvPr/>
        </p:nvSpPr>
        <p:spPr>
          <a:xfrm>
            <a:off x="2732427" y="3216372"/>
            <a:ext cx="2529090" cy="2505002"/>
          </a:xfrm>
          <a:prstGeom prst="bracketPair">
            <a:avLst>
              <a:gd name="adj" fmla="val 46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C3804BA-7235-4DF6-AFAB-2E5A1EF28795}"/>
              </a:ext>
            </a:extLst>
          </p:cNvPr>
          <p:cNvSpPr txBox="1"/>
          <p:nvPr/>
        </p:nvSpPr>
        <p:spPr>
          <a:xfrm>
            <a:off x="1165084" y="4314687"/>
            <a:ext cx="1332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Rate(:,:,</a:t>
            </a:r>
            <a:r>
              <a:rPr lang="en-US" altLang="zh-TW" sz="1600" dirty="0">
                <a:solidFill>
                  <a:srgbClr val="FF0000"/>
                </a:solidFill>
              </a:rPr>
              <a:t>1</a:t>
            </a:r>
            <a:r>
              <a:rPr lang="en-US" altLang="zh-TW" sz="1600" dirty="0"/>
              <a:t>)</a:t>
            </a:r>
            <a:r>
              <a:rPr lang="zh-TW" altLang="en-US" sz="1600" dirty="0"/>
              <a:t> </a:t>
            </a:r>
            <a:r>
              <a:rPr lang="en-US" altLang="zh-TW" sz="1600" dirty="0"/>
              <a:t>=</a:t>
            </a:r>
            <a:endParaRPr lang="zh-TW" altLang="en-US" sz="16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7B76E89-D9B5-4D57-85E2-1BCAEB5961E2}"/>
              </a:ext>
            </a:extLst>
          </p:cNvPr>
          <p:cNvSpPr txBox="1"/>
          <p:nvPr/>
        </p:nvSpPr>
        <p:spPr>
          <a:xfrm>
            <a:off x="1434303" y="4715614"/>
            <a:ext cx="89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>
                <a:solidFill>
                  <a:srgbClr val="FF0000"/>
                </a:solidFill>
              </a:rPr>
              <a:t>1 </a:t>
            </a:r>
            <a:r>
              <a:rPr lang="zh-TW" altLang="en-US" sz="1600" dirty="0"/>
              <a:t>期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D6186BB-4F40-438D-9579-D76CF7BB7D84}"/>
              </a:ext>
            </a:extLst>
          </p:cNvPr>
          <p:cNvSpPr txBox="1"/>
          <p:nvPr/>
        </p:nvSpPr>
        <p:spPr>
          <a:xfrm>
            <a:off x="2732426" y="2908222"/>
            <a:ext cx="3015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健康  輕度  中度  重度  極重度  死亡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E24718E-B98E-49A5-BED3-A841D82CC4EF}"/>
              </a:ext>
            </a:extLst>
          </p:cNvPr>
          <p:cNvSpPr txBox="1"/>
          <p:nvPr/>
        </p:nvSpPr>
        <p:spPr>
          <a:xfrm rot="16200000">
            <a:off x="1229963" y="4345465"/>
            <a:ext cx="261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死亡  極重度  重度  中度  輕度  健康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920B3A0-BB9C-4B39-9F5D-6A80D92FD0DD}"/>
              </a:ext>
            </a:extLst>
          </p:cNvPr>
          <p:cNvSpPr/>
          <p:nvPr/>
        </p:nvSpPr>
        <p:spPr>
          <a:xfrm>
            <a:off x="4005101" y="4462259"/>
            <a:ext cx="1167787" cy="2533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左右中括弧 11">
            <a:extLst>
              <a:ext uri="{FF2B5EF4-FFF2-40B4-BE49-F238E27FC236}">
                <a16:creationId xmlns:a16="http://schemas.microsoft.com/office/drawing/2014/main" id="{29AD3516-E9EE-4856-A7BA-EEB516C3AF0E}"/>
              </a:ext>
            </a:extLst>
          </p:cNvPr>
          <p:cNvSpPr/>
          <p:nvPr/>
        </p:nvSpPr>
        <p:spPr>
          <a:xfrm>
            <a:off x="7100398" y="2549166"/>
            <a:ext cx="2529090" cy="2505002"/>
          </a:xfrm>
          <a:prstGeom prst="bracketPair">
            <a:avLst>
              <a:gd name="adj" fmla="val 46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9C11E5F-104C-4FA0-B360-C8EDFAA241CE}"/>
              </a:ext>
            </a:extLst>
          </p:cNvPr>
          <p:cNvSpPr txBox="1"/>
          <p:nvPr/>
        </p:nvSpPr>
        <p:spPr>
          <a:xfrm>
            <a:off x="5533055" y="3647481"/>
            <a:ext cx="1332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Rate(:,:,</a:t>
            </a:r>
            <a:r>
              <a:rPr lang="en-US" altLang="zh-TW" sz="1600" dirty="0">
                <a:solidFill>
                  <a:srgbClr val="92D050"/>
                </a:solidFill>
              </a:rPr>
              <a:t>2</a:t>
            </a:r>
            <a:r>
              <a:rPr lang="en-US" altLang="zh-TW" sz="1600" dirty="0"/>
              <a:t>)</a:t>
            </a:r>
            <a:r>
              <a:rPr lang="zh-TW" altLang="en-US" sz="1600" dirty="0"/>
              <a:t> </a:t>
            </a:r>
            <a:r>
              <a:rPr lang="en-US" altLang="zh-TW" sz="1600" dirty="0"/>
              <a:t>=</a:t>
            </a:r>
            <a:endParaRPr lang="zh-TW" altLang="en-US" sz="16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D5BDD0F-20ED-481B-85AA-CCCCCF3F2535}"/>
              </a:ext>
            </a:extLst>
          </p:cNvPr>
          <p:cNvSpPr txBox="1"/>
          <p:nvPr/>
        </p:nvSpPr>
        <p:spPr>
          <a:xfrm>
            <a:off x="5802274" y="4048408"/>
            <a:ext cx="89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>
                <a:solidFill>
                  <a:srgbClr val="92D050"/>
                </a:solidFill>
              </a:rPr>
              <a:t>2 </a:t>
            </a:r>
            <a:r>
              <a:rPr lang="zh-TW" altLang="en-US" sz="1600" dirty="0"/>
              <a:t>期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629796A-4852-4C55-91BB-F906D83B3F86}"/>
              </a:ext>
            </a:extLst>
          </p:cNvPr>
          <p:cNvSpPr txBox="1"/>
          <p:nvPr/>
        </p:nvSpPr>
        <p:spPr>
          <a:xfrm>
            <a:off x="7100397" y="2241016"/>
            <a:ext cx="3015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健康  輕度  中度  重度  極重度  死亡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51D6ED4-5B41-4C7D-BB84-09B7E7091D0C}"/>
              </a:ext>
            </a:extLst>
          </p:cNvPr>
          <p:cNvSpPr txBox="1"/>
          <p:nvPr/>
        </p:nvSpPr>
        <p:spPr>
          <a:xfrm rot="16200000">
            <a:off x="5597934" y="3678259"/>
            <a:ext cx="261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死亡  極重度  重度  中度  輕度  健康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145711B-3102-4EDE-9A86-29334DF710EA}"/>
              </a:ext>
            </a:extLst>
          </p:cNvPr>
          <p:cNvSpPr/>
          <p:nvPr/>
        </p:nvSpPr>
        <p:spPr>
          <a:xfrm>
            <a:off x="8373074" y="3801667"/>
            <a:ext cx="1181474" cy="24674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F10B06A-7835-4607-9818-0A4BFFD05466}"/>
              </a:ext>
            </a:extLst>
          </p:cNvPr>
          <p:cNvSpPr txBox="1"/>
          <p:nvPr/>
        </p:nvSpPr>
        <p:spPr>
          <a:xfrm>
            <a:off x="552698" y="1703673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以前兩期為例：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A3E83494-EEED-4DCB-8EED-E7F87D6E16EF}"/>
              </a:ext>
            </a:extLst>
          </p:cNvPr>
          <p:cNvSpPr/>
          <p:nvPr/>
        </p:nvSpPr>
        <p:spPr>
          <a:xfrm>
            <a:off x="2379411" y="4402247"/>
            <a:ext cx="331278" cy="408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93DCB84E-C8E6-4845-8376-01098AA6A03D}"/>
              </a:ext>
            </a:extLst>
          </p:cNvPr>
          <p:cNvSpPr/>
          <p:nvPr/>
        </p:nvSpPr>
        <p:spPr>
          <a:xfrm>
            <a:off x="6754111" y="3720876"/>
            <a:ext cx="331278" cy="40832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2BF1B31-A689-40DB-8F8E-545BE686F2E0}"/>
              </a:ext>
            </a:extLst>
          </p:cNvPr>
          <p:cNvSpPr/>
          <p:nvPr/>
        </p:nvSpPr>
        <p:spPr>
          <a:xfrm>
            <a:off x="9234988" y="116121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/>
              <a:t>整理所需死亡率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/>
              <a:t>原始機率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6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B309292-8E29-41A0-A767-5086BEC7C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60048"/>
              </p:ext>
            </p:extLst>
          </p:nvPr>
        </p:nvGraphicFramePr>
        <p:xfrm>
          <a:off x="3253279" y="2320392"/>
          <a:ext cx="2187756" cy="2973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252">
                  <a:extLst>
                    <a:ext uri="{9D8B030D-6E8A-4147-A177-3AD203B41FA5}">
                      <a16:colId xmlns:a16="http://schemas.microsoft.com/office/drawing/2014/main" val="2457931141"/>
                    </a:ext>
                  </a:extLst>
                </a:gridCol>
                <a:gridCol w="729252">
                  <a:extLst>
                    <a:ext uri="{9D8B030D-6E8A-4147-A177-3AD203B41FA5}">
                      <a16:colId xmlns:a16="http://schemas.microsoft.com/office/drawing/2014/main" val="3995552303"/>
                    </a:ext>
                  </a:extLst>
                </a:gridCol>
                <a:gridCol w="729252">
                  <a:extLst>
                    <a:ext uri="{9D8B030D-6E8A-4147-A177-3AD203B41FA5}">
                      <a16:colId xmlns:a16="http://schemas.microsoft.com/office/drawing/2014/main" val="2086569469"/>
                    </a:ext>
                  </a:extLst>
                </a:gridCol>
              </a:tblGrid>
              <a:tr h="424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806037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75936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102380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395129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918912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539750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020095"/>
                  </a:ext>
                </a:extLst>
              </a:tr>
            </a:tbl>
          </a:graphicData>
        </a:graphic>
      </p:graphicFrame>
      <p:sp>
        <p:nvSpPr>
          <p:cNvPr id="3" name="左中括弧 2">
            <a:extLst>
              <a:ext uri="{FF2B5EF4-FFF2-40B4-BE49-F238E27FC236}">
                <a16:creationId xmlns:a16="http://schemas.microsoft.com/office/drawing/2014/main" id="{098451FC-D8A5-457B-9DDB-4145DCF8B2D7}"/>
              </a:ext>
            </a:extLst>
          </p:cNvPr>
          <p:cNvSpPr/>
          <p:nvPr/>
        </p:nvSpPr>
        <p:spPr>
          <a:xfrm>
            <a:off x="3043339" y="2320392"/>
            <a:ext cx="176363" cy="287110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左中括弧 3">
            <a:extLst>
              <a:ext uri="{FF2B5EF4-FFF2-40B4-BE49-F238E27FC236}">
                <a16:creationId xmlns:a16="http://schemas.microsoft.com/office/drawing/2014/main" id="{7859B293-2E97-45FA-86E8-C5A3E5E36A88}"/>
              </a:ext>
            </a:extLst>
          </p:cNvPr>
          <p:cNvSpPr/>
          <p:nvPr/>
        </p:nvSpPr>
        <p:spPr>
          <a:xfrm flipH="1">
            <a:off x="5311260" y="2296037"/>
            <a:ext cx="176364" cy="287110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87B5D77-9045-4EB7-A3C2-F712E35BFE12}"/>
              </a:ext>
            </a:extLst>
          </p:cNvPr>
          <p:cNvSpPr txBox="1"/>
          <p:nvPr/>
        </p:nvSpPr>
        <p:spPr>
          <a:xfrm>
            <a:off x="5654355" y="2296035"/>
            <a:ext cx="4668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1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重度</a:t>
            </a:r>
            <a:r>
              <a:rPr lang="zh-TW" altLang="en-US" sz="1600" dirty="0"/>
              <a:t>變為重度、極重度、死亡狀況的機率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FDF9491-D054-44BD-8859-5C9ADD7F1F2B}"/>
              </a:ext>
            </a:extLst>
          </p:cNvPr>
          <p:cNvSpPr/>
          <p:nvPr/>
        </p:nvSpPr>
        <p:spPr>
          <a:xfrm>
            <a:off x="5658613" y="2749224"/>
            <a:ext cx="49969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2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重度</a:t>
            </a:r>
            <a:r>
              <a:rPr lang="zh-TW" altLang="en-US" sz="1600" dirty="0"/>
              <a:t>變為重度、極重度、死亡狀況的機率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CA8F71-8BE8-4D62-8869-674BC3A1B352}"/>
              </a:ext>
            </a:extLst>
          </p:cNvPr>
          <p:cNvSpPr/>
          <p:nvPr/>
        </p:nvSpPr>
        <p:spPr>
          <a:xfrm>
            <a:off x="5654355" y="3202413"/>
            <a:ext cx="5125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3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重度</a:t>
            </a:r>
            <a:r>
              <a:rPr lang="zh-TW" altLang="en-US" sz="1600" dirty="0"/>
              <a:t>變為重度、極重度、死亡狀況的機率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5220506-25CD-4D03-8301-7AF70C837939}"/>
              </a:ext>
            </a:extLst>
          </p:cNvPr>
          <p:cNvSpPr/>
          <p:nvPr/>
        </p:nvSpPr>
        <p:spPr>
          <a:xfrm>
            <a:off x="5654355" y="4852947"/>
            <a:ext cx="5125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N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重度</a:t>
            </a:r>
            <a:r>
              <a:rPr lang="zh-TW" altLang="en-US" sz="1600" dirty="0"/>
              <a:t>變為重度、極重度、死亡狀況的機率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ABF37A6-134F-4E84-A911-178D10253446}"/>
              </a:ext>
            </a:extLst>
          </p:cNvPr>
          <p:cNvSpPr txBox="1"/>
          <p:nvPr/>
        </p:nvSpPr>
        <p:spPr>
          <a:xfrm>
            <a:off x="3228205" y="1799476"/>
            <a:ext cx="64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重度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2EBC1E2-8158-4682-917E-91F6D577E7B4}"/>
              </a:ext>
            </a:extLst>
          </p:cNvPr>
          <p:cNvSpPr txBox="1"/>
          <p:nvPr/>
        </p:nvSpPr>
        <p:spPr>
          <a:xfrm>
            <a:off x="3917219" y="1799476"/>
            <a:ext cx="877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極重度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441690D-180E-45F1-B795-26F72C07EB79}"/>
              </a:ext>
            </a:extLst>
          </p:cNvPr>
          <p:cNvSpPr/>
          <p:nvPr/>
        </p:nvSpPr>
        <p:spPr>
          <a:xfrm>
            <a:off x="4702225" y="1799476"/>
            <a:ext cx="646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死亡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F609C8B-A357-4C37-8E52-3EC63117F642}"/>
              </a:ext>
            </a:extLst>
          </p:cNvPr>
          <p:cNvSpPr txBox="1"/>
          <p:nvPr/>
        </p:nvSpPr>
        <p:spPr>
          <a:xfrm>
            <a:off x="3406877" y="515001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806444A-EA0D-47AC-82B6-D84C9AEF8418}"/>
              </a:ext>
            </a:extLst>
          </p:cNvPr>
          <p:cNvSpPr txBox="1"/>
          <p:nvPr/>
        </p:nvSpPr>
        <p:spPr>
          <a:xfrm>
            <a:off x="4117661" y="516510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E3677FB-2464-4E09-817A-81638628DAA7}"/>
              </a:ext>
            </a:extLst>
          </p:cNvPr>
          <p:cNvSpPr txBox="1"/>
          <p:nvPr/>
        </p:nvSpPr>
        <p:spPr>
          <a:xfrm>
            <a:off x="4842843" y="5172375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919770C-E291-408C-8B45-7BAAD058CCAB}"/>
              </a:ext>
            </a:extLst>
          </p:cNvPr>
          <p:cNvSpPr txBox="1"/>
          <p:nvPr/>
        </p:nvSpPr>
        <p:spPr>
          <a:xfrm>
            <a:off x="4101973" y="5699712"/>
            <a:ext cx="226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最後一期只能是死亡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EE3BB19-78DF-41EE-B555-CF9B6EFA5194}"/>
              </a:ext>
            </a:extLst>
          </p:cNvPr>
          <p:cNvSpPr txBox="1"/>
          <p:nvPr/>
        </p:nvSpPr>
        <p:spPr>
          <a:xfrm>
            <a:off x="1783496" y="346106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i3_rate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0C58955-383C-40B3-8AA1-B1EADB2C4F3E}"/>
              </a:ext>
            </a:extLst>
          </p:cNvPr>
          <p:cNvSpPr/>
          <p:nvPr/>
        </p:nvSpPr>
        <p:spPr>
          <a:xfrm>
            <a:off x="3253278" y="2302969"/>
            <a:ext cx="2044589" cy="345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DA1FC7F-0C32-4126-82FF-D0AE72F0066A}"/>
              </a:ext>
            </a:extLst>
          </p:cNvPr>
          <p:cNvSpPr/>
          <p:nvPr/>
        </p:nvSpPr>
        <p:spPr>
          <a:xfrm>
            <a:off x="3253279" y="2713313"/>
            <a:ext cx="204458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E98ECE4-BAA4-45ED-A290-B3DABAAF9D8B}"/>
              </a:ext>
            </a:extLst>
          </p:cNvPr>
          <p:cNvSpPr/>
          <p:nvPr/>
        </p:nvSpPr>
        <p:spPr>
          <a:xfrm>
            <a:off x="572664" y="686551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i3_rate</a:t>
            </a:r>
            <a:r>
              <a:rPr lang="zh-TW" altLang="en-US" dirty="0"/>
              <a:t> ：給定原本是</a:t>
            </a:r>
            <a:r>
              <a:rPr lang="zh-TW" altLang="en-US" dirty="0">
                <a:solidFill>
                  <a:srgbClr val="FF0000"/>
                </a:solidFill>
              </a:rPr>
              <a:t>重度殘障</a:t>
            </a:r>
            <a:r>
              <a:rPr lang="zh-TW" altLang="en-US" dirty="0"/>
              <a:t>狀態</a:t>
            </a:r>
            <a:endParaRPr lang="en-US" altLang="zh-TW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32A85B56-2882-4FF3-B963-2AA187115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07" t="65337" r="-70" b="29105"/>
          <a:stretch/>
        </p:blipFill>
        <p:spPr>
          <a:xfrm>
            <a:off x="620487" y="1059120"/>
            <a:ext cx="2724538" cy="261257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AE2D5911-1E1E-46C7-B1F2-6FBB7901ACDE}"/>
              </a:ext>
            </a:extLst>
          </p:cNvPr>
          <p:cNvSpPr/>
          <p:nvPr/>
        </p:nvSpPr>
        <p:spPr>
          <a:xfrm>
            <a:off x="9234988" y="116121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/>
              <a:t>整理所需死亡率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/>
              <a:t>原始機率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63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D7158AE-1185-45A7-8B48-90A3B711CC51}"/>
              </a:ext>
            </a:extLst>
          </p:cNvPr>
          <p:cNvSpPr/>
          <p:nvPr/>
        </p:nvSpPr>
        <p:spPr>
          <a:xfrm>
            <a:off x="582233" y="631763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i4_rate</a:t>
            </a:r>
            <a:r>
              <a:rPr lang="zh-TW" altLang="en-US" dirty="0"/>
              <a:t> ：給定原本是</a:t>
            </a:r>
            <a:r>
              <a:rPr lang="zh-TW" altLang="en-US" dirty="0">
                <a:solidFill>
                  <a:srgbClr val="FF0000"/>
                </a:solidFill>
              </a:rPr>
              <a:t>極重度殘障</a:t>
            </a:r>
            <a:r>
              <a:rPr lang="zh-TW" altLang="en-US" dirty="0"/>
              <a:t>狀態</a:t>
            </a:r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69231B8-F6BC-4645-AC22-B835BB642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37" t="83203" r="-677" b="11239"/>
          <a:stretch/>
        </p:blipFill>
        <p:spPr>
          <a:xfrm>
            <a:off x="671803" y="1147665"/>
            <a:ext cx="2755015" cy="261257"/>
          </a:xfrm>
          <a:prstGeom prst="rect">
            <a:avLst/>
          </a:prstGeom>
        </p:spPr>
      </p:pic>
      <p:sp>
        <p:nvSpPr>
          <p:cNvPr id="4" name="左右中括弧 3">
            <a:extLst>
              <a:ext uri="{FF2B5EF4-FFF2-40B4-BE49-F238E27FC236}">
                <a16:creationId xmlns:a16="http://schemas.microsoft.com/office/drawing/2014/main" id="{3EBFB8E5-7DC2-45DA-9BB4-1B4B0B256BC6}"/>
              </a:ext>
            </a:extLst>
          </p:cNvPr>
          <p:cNvSpPr/>
          <p:nvPr/>
        </p:nvSpPr>
        <p:spPr>
          <a:xfrm>
            <a:off x="2851532" y="3068191"/>
            <a:ext cx="2529090" cy="2505002"/>
          </a:xfrm>
          <a:prstGeom prst="bracketPair">
            <a:avLst>
              <a:gd name="adj" fmla="val 46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C892D03-8DD7-49EA-A21E-3BC17369D98B}"/>
              </a:ext>
            </a:extLst>
          </p:cNvPr>
          <p:cNvSpPr txBox="1"/>
          <p:nvPr/>
        </p:nvSpPr>
        <p:spPr>
          <a:xfrm>
            <a:off x="1284189" y="4166506"/>
            <a:ext cx="1332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Rate(:,:,</a:t>
            </a:r>
            <a:r>
              <a:rPr lang="en-US" altLang="zh-TW" sz="1600" dirty="0">
                <a:solidFill>
                  <a:srgbClr val="FF0000"/>
                </a:solidFill>
              </a:rPr>
              <a:t>1</a:t>
            </a:r>
            <a:r>
              <a:rPr lang="en-US" altLang="zh-TW" sz="1600" dirty="0"/>
              <a:t>)</a:t>
            </a:r>
            <a:r>
              <a:rPr lang="zh-TW" altLang="en-US" sz="1600" dirty="0"/>
              <a:t> </a:t>
            </a:r>
            <a:r>
              <a:rPr lang="en-US" altLang="zh-TW" sz="1600" dirty="0"/>
              <a:t>=</a:t>
            </a:r>
            <a:endParaRPr lang="zh-TW" altLang="en-US" sz="16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6A59513-1156-4654-8C47-7A1C5E87C9FB}"/>
              </a:ext>
            </a:extLst>
          </p:cNvPr>
          <p:cNvSpPr txBox="1"/>
          <p:nvPr/>
        </p:nvSpPr>
        <p:spPr>
          <a:xfrm>
            <a:off x="1553408" y="4567433"/>
            <a:ext cx="89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>
                <a:solidFill>
                  <a:srgbClr val="FF0000"/>
                </a:solidFill>
              </a:rPr>
              <a:t>1 </a:t>
            </a:r>
            <a:r>
              <a:rPr lang="zh-TW" altLang="en-US" sz="1600" dirty="0"/>
              <a:t>期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01C62EB-42B5-4574-A3C2-DE5C24AAD1C9}"/>
              </a:ext>
            </a:extLst>
          </p:cNvPr>
          <p:cNvSpPr txBox="1"/>
          <p:nvPr/>
        </p:nvSpPr>
        <p:spPr>
          <a:xfrm>
            <a:off x="2851531" y="2760041"/>
            <a:ext cx="3015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健康  輕度  中度  重度  極重度  死亡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6506233-A47A-420A-BD97-48AFAEDA7720}"/>
              </a:ext>
            </a:extLst>
          </p:cNvPr>
          <p:cNvSpPr txBox="1"/>
          <p:nvPr/>
        </p:nvSpPr>
        <p:spPr>
          <a:xfrm rot="16200000">
            <a:off x="1349068" y="4197284"/>
            <a:ext cx="261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死亡  極重度  重度  中度  輕度  健康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FC8E6FD-9AA6-4873-BA4A-F1764FEAB799}"/>
              </a:ext>
            </a:extLst>
          </p:cNvPr>
          <p:cNvSpPr/>
          <p:nvPr/>
        </p:nvSpPr>
        <p:spPr>
          <a:xfrm>
            <a:off x="4450702" y="4779310"/>
            <a:ext cx="833162" cy="198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左右中括弧 9">
            <a:extLst>
              <a:ext uri="{FF2B5EF4-FFF2-40B4-BE49-F238E27FC236}">
                <a16:creationId xmlns:a16="http://schemas.microsoft.com/office/drawing/2014/main" id="{4E20A40A-2E40-400C-B010-062F126436DC}"/>
              </a:ext>
            </a:extLst>
          </p:cNvPr>
          <p:cNvSpPr/>
          <p:nvPr/>
        </p:nvSpPr>
        <p:spPr>
          <a:xfrm>
            <a:off x="7219503" y="2400985"/>
            <a:ext cx="2529090" cy="2505002"/>
          </a:xfrm>
          <a:prstGeom prst="bracketPair">
            <a:avLst>
              <a:gd name="adj" fmla="val 46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CCFCC4A-1732-47BE-8798-80AF59818414}"/>
              </a:ext>
            </a:extLst>
          </p:cNvPr>
          <p:cNvSpPr txBox="1"/>
          <p:nvPr/>
        </p:nvSpPr>
        <p:spPr>
          <a:xfrm>
            <a:off x="5652160" y="3499300"/>
            <a:ext cx="1332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Rate(:,:,</a:t>
            </a:r>
            <a:r>
              <a:rPr lang="en-US" altLang="zh-TW" sz="1600" dirty="0">
                <a:solidFill>
                  <a:srgbClr val="92D050"/>
                </a:solidFill>
              </a:rPr>
              <a:t>2</a:t>
            </a:r>
            <a:r>
              <a:rPr lang="en-US" altLang="zh-TW" sz="1600" dirty="0"/>
              <a:t>)</a:t>
            </a:r>
            <a:r>
              <a:rPr lang="zh-TW" altLang="en-US" sz="1600" dirty="0"/>
              <a:t> </a:t>
            </a:r>
            <a:r>
              <a:rPr lang="en-US" altLang="zh-TW" sz="1600" dirty="0"/>
              <a:t>=</a:t>
            </a:r>
            <a:endParaRPr lang="zh-TW" altLang="en-US" sz="16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253369F-34B4-4032-8C0D-58410DB83555}"/>
              </a:ext>
            </a:extLst>
          </p:cNvPr>
          <p:cNvSpPr txBox="1"/>
          <p:nvPr/>
        </p:nvSpPr>
        <p:spPr>
          <a:xfrm>
            <a:off x="5921379" y="3900227"/>
            <a:ext cx="89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>
                <a:solidFill>
                  <a:srgbClr val="92D050"/>
                </a:solidFill>
              </a:rPr>
              <a:t>2 </a:t>
            </a:r>
            <a:r>
              <a:rPr lang="zh-TW" altLang="en-US" sz="1600" dirty="0"/>
              <a:t>期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F3A085E-8C1D-4017-82E6-730C18F6BC7A}"/>
              </a:ext>
            </a:extLst>
          </p:cNvPr>
          <p:cNvSpPr txBox="1"/>
          <p:nvPr/>
        </p:nvSpPr>
        <p:spPr>
          <a:xfrm>
            <a:off x="7219502" y="2092835"/>
            <a:ext cx="3015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健康  輕度  中度  重度  極重度  死亡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0840012-922B-49A6-9727-33ECA4499B6D}"/>
              </a:ext>
            </a:extLst>
          </p:cNvPr>
          <p:cNvSpPr txBox="1"/>
          <p:nvPr/>
        </p:nvSpPr>
        <p:spPr>
          <a:xfrm rot="16200000">
            <a:off x="5717039" y="3530078"/>
            <a:ext cx="261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死亡  極重度  重度  中度  輕度  健康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958067-0FE8-4C88-8096-8CC4D5F0D6B1}"/>
              </a:ext>
            </a:extLst>
          </p:cNvPr>
          <p:cNvSpPr/>
          <p:nvPr/>
        </p:nvSpPr>
        <p:spPr>
          <a:xfrm>
            <a:off x="8901403" y="3992040"/>
            <a:ext cx="770343" cy="24674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B338B0B-E74C-486D-80A3-2C9B4F9A45C6}"/>
              </a:ext>
            </a:extLst>
          </p:cNvPr>
          <p:cNvSpPr txBox="1"/>
          <p:nvPr/>
        </p:nvSpPr>
        <p:spPr>
          <a:xfrm>
            <a:off x="671803" y="1555492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以前兩期為例：</a:t>
            </a: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560B71C3-8DBE-4CAF-8E81-BD495DBEEDC7}"/>
              </a:ext>
            </a:extLst>
          </p:cNvPr>
          <p:cNvSpPr/>
          <p:nvPr/>
        </p:nvSpPr>
        <p:spPr>
          <a:xfrm>
            <a:off x="2501534" y="4634630"/>
            <a:ext cx="331278" cy="542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FB205485-BE72-4166-83DB-1B608DA8EE1D}"/>
              </a:ext>
            </a:extLst>
          </p:cNvPr>
          <p:cNvSpPr/>
          <p:nvPr/>
        </p:nvSpPr>
        <p:spPr>
          <a:xfrm>
            <a:off x="6846244" y="3992040"/>
            <a:ext cx="331278" cy="55201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DBD3F75-2B5A-4986-BF01-D3BBBA1192D8}"/>
              </a:ext>
            </a:extLst>
          </p:cNvPr>
          <p:cNvSpPr/>
          <p:nvPr/>
        </p:nvSpPr>
        <p:spPr>
          <a:xfrm>
            <a:off x="9234988" y="116121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/>
              <a:t>整理所需死亡率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/>
              <a:t>原始機率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4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48DEEAC-71DE-4293-8D0A-4E42CFC84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42120"/>
              </p:ext>
            </p:extLst>
          </p:nvPr>
        </p:nvGraphicFramePr>
        <p:xfrm>
          <a:off x="3924858" y="2315059"/>
          <a:ext cx="1458504" cy="2973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252">
                  <a:extLst>
                    <a:ext uri="{9D8B030D-6E8A-4147-A177-3AD203B41FA5}">
                      <a16:colId xmlns:a16="http://schemas.microsoft.com/office/drawing/2014/main" val="3995552303"/>
                    </a:ext>
                  </a:extLst>
                </a:gridCol>
                <a:gridCol w="729252">
                  <a:extLst>
                    <a:ext uri="{9D8B030D-6E8A-4147-A177-3AD203B41FA5}">
                      <a16:colId xmlns:a16="http://schemas.microsoft.com/office/drawing/2014/main" val="2086569469"/>
                    </a:ext>
                  </a:extLst>
                </a:gridCol>
              </a:tblGrid>
              <a:tr h="424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806037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75936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102380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395129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918912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539750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020095"/>
                  </a:ext>
                </a:extLst>
              </a:tr>
            </a:tbl>
          </a:graphicData>
        </a:graphic>
      </p:graphicFrame>
      <p:sp>
        <p:nvSpPr>
          <p:cNvPr id="3" name="左中括弧 2">
            <a:extLst>
              <a:ext uri="{FF2B5EF4-FFF2-40B4-BE49-F238E27FC236}">
                <a16:creationId xmlns:a16="http://schemas.microsoft.com/office/drawing/2014/main" id="{CFB21AA3-261C-4701-846C-DD328A02DC01}"/>
              </a:ext>
            </a:extLst>
          </p:cNvPr>
          <p:cNvSpPr/>
          <p:nvPr/>
        </p:nvSpPr>
        <p:spPr>
          <a:xfrm>
            <a:off x="3694822" y="2301266"/>
            <a:ext cx="176363" cy="287110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左中括弧 3">
            <a:extLst>
              <a:ext uri="{FF2B5EF4-FFF2-40B4-BE49-F238E27FC236}">
                <a16:creationId xmlns:a16="http://schemas.microsoft.com/office/drawing/2014/main" id="{D61E735E-B649-44BD-896A-EF9DCD90A1FE}"/>
              </a:ext>
            </a:extLst>
          </p:cNvPr>
          <p:cNvSpPr/>
          <p:nvPr/>
        </p:nvSpPr>
        <p:spPr>
          <a:xfrm flipH="1">
            <a:off x="5311260" y="2296037"/>
            <a:ext cx="176364" cy="287110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C71FFA5-404A-4080-A2BB-04EAC723451A}"/>
              </a:ext>
            </a:extLst>
          </p:cNvPr>
          <p:cNvSpPr txBox="1"/>
          <p:nvPr/>
        </p:nvSpPr>
        <p:spPr>
          <a:xfrm>
            <a:off x="5632740" y="2296036"/>
            <a:ext cx="4239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1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極重度</a:t>
            </a:r>
            <a:r>
              <a:rPr lang="zh-TW" altLang="en-US" sz="1600" dirty="0"/>
              <a:t>變為極重度或死亡狀況的機率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38FDE24-E529-4C4F-9495-4E5C2DB6E9F6}"/>
              </a:ext>
            </a:extLst>
          </p:cNvPr>
          <p:cNvSpPr/>
          <p:nvPr/>
        </p:nvSpPr>
        <p:spPr>
          <a:xfrm>
            <a:off x="5658613" y="2749224"/>
            <a:ext cx="43344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2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極重度</a:t>
            </a:r>
            <a:r>
              <a:rPr lang="zh-TW" altLang="en-US" sz="1600" dirty="0"/>
              <a:t>變為極重度或死亡狀況的機率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975F39-6D21-4163-BBD6-26A5B612570D}"/>
              </a:ext>
            </a:extLst>
          </p:cNvPr>
          <p:cNvSpPr/>
          <p:nvPr/>
        </p:nvSpPr>
        <p:spPr>
          <a:xfrm>
            <a:off x="5632738" y="3202413"/>
            <a:ext cx="4239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3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極重度</a:t>
            </a:r>
            <a:r>
              <a:rPr lang="zh-TW" altLang="en-US" sz="1600" dirty="0"/>
              <a:t>變為極重度或死亡狀況的機率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D2CA1DB-A3B1-484A-9757-7DC7107ACFE7}"/>
              </a:ext>
            </a:extLst>
          </p:cNvPr>
          <p:cNvSpPr/>
          <p:nvPr/>
        </p:nvSpPr>
        <p:spPr>
          <a:xfrm>
            <a:off x="5642539" y="4828590"/>
            <a:ext cx="4537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N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極重度</a:t>
            </a:r>
            <a:r>
              <a:rPr lang="zh-TW" altLang="en-US" sz="1600" dirty="0"/>
              <a:t>變為極重度或死亡狀況的機率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993D550-24D6-4F2B-A3F5-DFCF4A1E9F9F}"/>
              </a:ext>
            </a:extLst>
          </p:cNvPr>
          <p:cNvSpPr txBox="1"/>
          <p:nvPr/>
        </p:nvSpPr>
        <p:spPr>
          <a:xfrm>
            <a:off x="3917219" y="1799476"/>
            <a:ext cx="877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極重度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50EE7B5-EBD4-41E3-B5E7-D69EDF91E0BB}"/>
              </a:ext>
            </a:extLst>
          </p:cNvPr>
          <p:cNvSpPr/>
          <p:nvPr/>
        </p:nvSpPr>
        <p:spPr>
          <a:xfrm>
            <a:off x="4702225" y="1799476"/>
            <a:ext cx="646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死亡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2D6AA0F-71A4-4C4A-AC39-A1761722C3E5}"/>
              </a:ext>
            </a:extLst>
          </p:cNvPr>
          <p:cNvSpPr txBox="1"/>
          <p:nvPr/>
        </p:nvSpPr>
        <p:spPr>
          <a:xfrm>
            <a:off x="4117661" y="516510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A443C59-1FB7-4816-BAAE-996AE9D1CFF7}"/>
              </a:ext>
            </a:extLst>
          </p:cNvPr>
          <p:cNvSpPr txBox="1"/>
          <p:nvPr/>
        </p:nvSpPr>
        <p:spPr>
          <a:xfrm>
            <a:off x="4842843" y="5172375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F00A42E-7F51-4D87-8D37-7BA0EFAE8A4B}"/>
              </a:ext>
            </a:extLst>
          </p:cNvPr>
          <p:cNvSpPr txBox="1"/>
          <p:nvPr/>
        </p:nvSpPr>
        <p:spPr>
          <a:xfrm>
            <a:off x="4101973" y="5699712"/>
            <a:ext cx="226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最後一期只能是死亡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48B5E5C-ECCC-4B5F-97A7-DAD9561AF7D5}"/>
              </a:ext>
            </a:extLst>
          </p:cNvPr>
          <p:cNvSpPr txBox="1"/>
          <p:nvPr/>
        </p:nvSpPr>
        <p:spPr>
          <a:xfrm>
            <a:off x="2346885" y="3498979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i4_rate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ECA8FC0-63D0-4637-8651-3FE6CA4C22C2}"/>
              </a:ext>
            </a:extLst>
          </p:cNvPr>
          <p:cNvSpPr/>
          <p:nvPr/>
        </p:nvSpPr>
        <p:spPr>
          <a:xfrm>
            <a:off x="3917218" y="2302969"/>
            <a:ext cx="1380649" cy="345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DE123A2-D266-46CE-A6D4-7A316C5ED6C5}"/>
              </a:ext>
            </a:extLst>
          </p:cNvPr>
          <p:cNvSpPr/>
          <p:nvPr/>
        </p:nvSpPr>
        <p:spPr>
          <a:xfrm>
            <a:off x="3917219" y="2713313"/>
            <a:ext cx="138064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7A75E71-9424-4425-963C-4F95ED52B3E4}"/>
              </a:ext>
            </a:extLst>
          </p:cNvPr>
          <p:cNvSpPr/>
          <p:nvPr/>
        </p:nvSpPr>
        <p:spPr>
          <a:xfrm>
            <a:off x="582233" y="631763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i4_rate</a:t>
            </a:r>
            <a:r>
              <a:rPr lang="zh-TW" altLang="en-US" dirty="0"/>
              <a:t> ：給定原本是</a:t>
            </a:r>
            <a:r>
              <a:rPr lang="zh-TW" altLang="en-US" dirty="0">
                <a:solidFill>
                  <a:srgbClr val="FF0000"/>
                </a:solidFill>
              </a:rPr>
              <a:t>極重度殘障</a:t>
            </a:r>
            <a:r>
              <a:rPr lang="zh-TW" altLang="en-US" dirty="0"/>
              <a:t>狀態</a:t>
            </a:r>
            <a:endParaRPr lang="en-US" altLang="zh-TW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E1A9A4DA-FB35-4716-8682-C067F3C2C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37" t="83203" r="-677" b="11239"/>
          <a:stretch/>
        </p:blipFill>
        <p:spPr>
          <a:xfrm>
            <a:off x="671803" y="1147665"/>
            <a:ext cx="2755015" cy="261257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C2F04745-8F88-4681-98F0-83DABCC2FC2B}"/>
              </a:ext>
            </a:extLst>
          </p:cNvPr>
          <p:cNvSpPr/>
          <p:nvPr/>
        </p:nvSpPr>
        <p:spPr>
          <a:xfrm>
            <a:off x="9234988" y="116121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/>
              <a:t>整理所需死亡率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/>
              <a:t>原始機率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61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0B37CEB-59CA-4C91-9666-BCDDFE97FA8E}"/>
              </a:ext>
            </a:extLst>
          </p:cNvPr>
          <p:cNvSpPr/>
          <p:nvPr/>
        </p:nvSpPr>
        <p:spPr>
          <a:xfrm>
            <a:off x="659363" y="517895"/>
            <a:ext cx="6096000" cy="791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/>
              <a:t>有無自理能力：函數</a:t>
            </a:r>
            <a:r>
              <a:rPr lang="en-US" altLang="zh-TW" b="1" dirty="0" err="1"/>
              <a:t>no_cancellation_DeathRate</a:t>
            </a:r>
            <a:endParaRPr lang="en-US" altLang="zh-TW" b="1" dirty="0"/>
          </a:p>
          <a:p>
            <a:pPr>
              <a:lnSpc>
                <a:spcPct val="150000"/>
              </a:lnSpc>
            </a:pPr>
            <a:r>
              <a:rPr lang="en-US" altLang="zh-TW" sz="1400" b="1" dirty="0">
                <a:solidFill>
                  <a:schemeClr val="bg2">
                    <a:lumMod val="75000"/>
                  </a:schemeClr>
                </a:solidFill>
              </a:rPr>
              <a:t>[AC_rate,I4_rate] = </a:t>
            </a:r>
            <a:r>
              <a:rPr lang="en-US" altLang="zh-TW" sz="1400" b="1" dirty="0" err="1">
                <a:solidFill>
                  <a:schemeClr val="bg2">
                    <a:lumMod val="75000"/>
                  </a:schemeClr>
                </a:solidFill>
              </a:rPr>
              <a:t>no_cancelation_DeathRate</a:t>
            </a:r>
            <a:r>
              <a:rPr lang="en-US" altLang="zh-TW" sz="1400" b="1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altLang="zh-TW" sz="1400" b="1" dirty="0" err="1">
                <a:solidFill>
                  <a:schemeClr val="bg2">
                    <a:lumMod val="75000"/>
                  </a:schemeClr>
                </a:solidFill>
              </a:rPr>
              <a:t>age,sex,N,step_year,T</a:t>
            </a:r>
            <a:r>
              <a:rPr lang="en-US" altLang="zh-TW" sz="1400" b="1" dirty="0">
                <a:solidFill>
                  <a:schemeClr val="bg2">
                    <a:lumMod val="75000"/>
                  </a:schemeClr>
                </a:solidFill>
              </a:rPr>
              <a:t>);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F0AB344-F2A8-4152-BC6A-DBFF297DFE8F}"/>
              </a:ext>
            </a:extLst>
          </p:cNvPr>
          <p:cNvSpPr/>
          <p:nvPr/>
        </p:nvSpPr>
        <p:spPr>
          <a:xfrm>
            <a:off x="659363" y="1807419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/>
              <a:t>讀取資料</a:t>
            </a: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CA66141-E967-4779-98F2-FC4CDAE50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543" y="2675225"/>
            <a:ext cx="10012172" cy="281979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60F7216-D9DA-4CC1-8972-51521F9E79B7}"/>
              </a:ext>
            </a:extLst>
          </p:cNvPr>
          <p:cNvSpPr/>
          <p:nvPr/>
        </p:nvSpPr>
        <p:spPr>
          <a:xfrm>
            <a:off x="9234988" y="116121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2.</a:t>
            </a:r>
            <a:r>
              <a:rPr lang="zh-TW" altLang="en-US" sz="1200" dirty="0"/>
              <a:t> 整理所需死亡率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b="1" dirty="0"/>
              <a:t>-&gt;</a:t>
            </a:r>
            <a:r>
              <a:rPr lang="zh-TW" altLang="en-US" sz="1200" b="1" dirty="0"/>
              <a:t>有無自理能力</a:t>
            </a:r>
            <a:endParaRPr lang="en-US" altLang="zh-TW" sz="1200" b="1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2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3B361AB-5348-45A4-9CE9-72510B0D6297}"/>
              </a:ext>
            </a:extLst>
          </p:cNvPr>
          <p:cNvSpPr txBox="1"/>
          <p:nvPr/>
        </p:nvSpPr>
        <p:spPr>
          <a:xfrm>
            <a:off x="684001" y="677491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2.</a:t>
            </a:r>
            <a:r>
              <a:rPr lang="zh-TW" altLang="en-US" dirty="0"/>
              <a:t>  將</a:t>
            </a:r>
            <a:r>
              <a:rPr lang="en-US" altLang="zh-TW" dirty="0"/>
              <a:t>Rate</a:t>
            </a:r>
            <a:r>
              <a:rPr lang="zh-TW" altLang="en-US" dirty="0"/>
              <a:t>整理成我們想要的形式</a:t>
            </a:r>
            <a:endParaRPr lang="en-US" altLang="zh-TW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053CE23-7B6F-4EB8-8AA4-A3132A20A30C}"/>
              </a:ext>
            </a:extLst>
          </p:cNvPr>
          <p:cNvSpPr/>
          <p:nvPr/>
        </p:nvSpPr>
        <p:spPr>
          <a:xfrm>
            <a:off x="4764833" y="600547"/>
            <a:ext cx="4228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ac_rate</a:t>
            </a:r>
            <a:r>
              <a:rPr lang="zh-TW" altLang="en-US" sz="1400" dirty="0"/>
              <a:t>：給定原本是</a:t>
            </a:r>
            <a:r>
              <a:rPr lang="zh-TW" altLang="en-US" sz="1400" dirty="0">
                <a:solidFill>
                  <a:srgbClr val="FF0000"/>
                </a:solidFill>
              </a:rPr>
              <a:t>有自理能力</a:t>
            </a:r>
            <a:r>
              <a:rPr lang="zh-TW" altLang="en-US" sz="1400" dirty="0"/>
              <a:t>狀態</a:t>
            </a:r>
            <a:endParaRPr lang="en-US" altLang="zh-TW" sz="1400" dirty="0"/>
          </a:p>
          <a:p>
            <a:r>
              <a:rPr lang="en-US" altLang="zh-TW" sz="1400" dirty="0"/>
              <a:t>i4_rate</a:t>
            </a:r>
            <a:r>
              <a:rPr lang="zh-TW" altLang="en-US" sz="1400" dirty="0"/>
              <a:t> ：給定原本是</a:t>
            </a:r>
            <a:r>
              <a:rPr lang="zh-TW" altLang="en-US" sz="1400" dirty="0">
                <a:solidFill>
                  <a:srgbClr val="FF0000"/>
                </a:solidFill>
              </a:rPr>
              <a:t>無自理能力</a:t>
            </a:r>
            <a:r>
              <a:rPr lang="zh-TW" altLang="en-US" sz="1400" dirty="0"/>
              <a:t>狀態</a:t>
            </a:r>
            <a:endParaRPr lang="en-US" altLang="zh-TW" sz="1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ED62388-4684-4215-8396-124DEF7944AF}"/>
              </a:ext>
            </a:extLst>
          </p:cNvPr>
          <p:cNvSpPr/>
          <p:nvPr/>
        </p:nvSpPr>
        <p:spPr>
          <a:xfrm>
            <a:off x="9234988" y="116121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2.</a:t>
            </a:r>
            <a:r>
              <a:rPr lang="zh-TW" altLang="en-US" sz="1200" dirty="0"/>
              <a:t> 整理所需死亡率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b="1" dirty="0"/>
              <a:t>-&gt;</a:t>
            </a:r>
            <a:r>
              <a:rPr lang="zh-TW" altLang="en-US" sz="1200" b="1" dirty="0"/>
              <a:t>有無自理能力</a:t>
            </a:r>
            <a:endParaRPr lang="en-US" altLang="zh-TW" sz="1200" b="1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F6A6297-BD7E-4E17-B742-86D193032AFE}"/>
              </a:ext>
            </a:extLst>
          </p:cNvPr>
          <p:cNvSpPr txBox="1"/>
          <p:nvPr/>
        </p:nvSpPr>
        <p:spPr>
          <a:xfrm>
            <a:off x="989044" y="1470336"/>
            <a:ext cx="726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因為這裡需要把健康、輕度殘障、中度殘障、重度殘障都分到有自理能力狀態，所以需先用</a:t>
            </a:r>
            <a:r>
              <a:rPr lang="en-US" altLang="zh-TW" sz="1600" dirty="0"/>
              <a:t>temp</a:t>
            </a:r>
            <a:r>
              <a:rPr lang="zh-TW" altLang="en-US" sz="1600" dirty="0"/>
              <a:t>表示每一年的健康狀況機率，再轉換成有自理能力的機率。而無自理能力狀態就是極重度殘障狀態，所以只需要將讀取的</a:t>
            </a:r>
            <a:r>
              <a:rPr lang="en-US" altLang="zh-TW" sz="1600" dirty="0"/>
              <a:t>Rate</a:t>
            </a:r>
            <a:r>
              <a:rPr lang="zh-TW" altLang="en-US" sz="1600" dirty="0"/>
              <a:t>中極重度部分拉出來放入</a:t>
            </a:r>
            <a:r>
              <a:rPr lang="en-US" altLang="zh-TW" sz="1600" dirty="0"/>
              <a:t>i4_rate</a:t>
            </a:r>
            <a:r>
              <a:rPr lang="zh-TW" altLang="en-US" sz="1600" dirty="0"/>
              <a:t>即可。</a:t>
            </a:r>
            <a:endParaRPr lang="en-US" altLang="zh-TW" sz="16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B59621B-E298-456F-914F-C5DB73B0DC26}"/>
              </a:ext>
            </a:extLst>
          </p:cNvPr>
          <p:cNvSpPr txBox="1"/>
          <p:nvPr/>
        </p:nvSpPr>
        <p:spPr>
          <a:xfrm>
            <a:off x="8742781" y="4358180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加入最後一期必死亡的條件：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8819063-02F0-496F-9615-489AE95DF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390" y="4855354"/>
            <a:ext cx="1419423" cy="128605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9F3E5BC-88D1-49C4-94D3-6ACB8B8EE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375" b="45309"/>
          <a:stretch/>
        </p:blipFill>
        <p:spPr>
          <a:xfrm>
            <a:off x="1039985" y="3009464"/>
            <a:ext cx="7449695" cy="19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5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FFB31DB6-BB5B-4143-9A48-E9AD3E327E0F}"/>
              </a:ext>
            </a:extLst>
          </p:cNvPr>
          <p:cNvSpPr txBox="1"/>
          <p:nvPr/>
        </p:nvSpPr>
        <p:spPr>
          <a:xfrm>
            <a:off x="979716" y="3436001"/>
            <a:ext cx="646331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參數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14A61E4-6B2F-4F9F-9FE6-AEA9A21C4D69}"/>
              </a:ext>
            </a:extLst>
          </p:cNvPr>
          <p:cNvSpPr txBox="1"/>
          <p:nvPr/>
        </p:nvSpPr>
        <p:spPr>
          <a:xfrm>
            <a:off x="2747219" y="2124905"/>
            <a:ext cx="8771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利率樹</a:t>
            </a:r>
            <a:endParaRPr lang="en-US" altLang="zh-TW" dirty="0"/>
          </a:p>
          <a:p>
            <a:r>
              <a:rPr lang="zh-TW" altLang="en-US" dirty="0"/>
              <a:t>房價樹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9F7AE0A-E62A-4BAE-A0AA-988E2EEB5B8B}"/>
              </a:ext>
            </a:extLst>
          </p:cNvPr>
          <p:cNvSpPr txBox="1"/>
          <p:nvPr/>
        </p:nvSpPr>
        <p:spPr>
          <a:xfrm>
            <a:off x="3937519" y="3297501"/>
            <a:ext cx="15696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累積貸款金額</a:t>
            </a:r>
            <a:endParaRPr lang="en-US" altLang="zh-TW" dirty="0"/>
          </a:p>
          <a:p>
            <a:r>
              <a:rPr lang="en-US" altLang="zh-TW" dirty="0"/>
              <a:t>Loan Amount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F15C199-0FD3-4D84-8039-BE558BC95515}"/>
              </a:ext>
            </a:extLst>
          </p:cNvPr>
          <p:cNvSpPr txBox="1"/>
          <p:nvPr/>
        </p:nvSpPr>
        <p:spPr>
          <a:xfrm>
            <a:off x="6869447" y="2263405"/>
            <a:ext cx="15953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貸款人損失</a:t>
            </a:r>
            <a:r>
              <a:rPr lang="en-US" altLang="zh-TW" dirty="0"/>
              <a:t>LL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05BB7C9-8CCE-4904-9B4E-38745FFC278C}"/>
              </a:ext>
            </a:extLst>
          </p:cNvPr>
          <p:cNvSpPr txBox="1"/>
          <p:nvPr/>
        </p:nvSpPr>
        <p:spPr>
          <a:xfrm>
            <a:off x="6869447" y="3436000"/>
            <a:ext cx="17491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貸款保險金</a:t>
            </a:r>
            <a:r>
              <a:rPr lang="en-US" altLang="zh-TW" dirty="0"/>
              <a:t>MIP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563DF2B-3632-42F8-BCCE-60AE14D23F8D}"/>
              </a:ext>
            </a:extLst>
          </p:cNvPr>
          <p:cNvSpPr txBox="1"/>
          <p:nvPr/>
        </p:nvSpPr>
        <p:spPr>
          <a:xfrm>
            <a:off x="6869447" y="4608595"/>
            <a:ext cx="14285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房屋殘值</a:t>
            </a:r>
            <a:r>
              <a:rPr lang="en-US" altLang="zh-TW" dirty="0"/>
              <a:t>NE</a:t>
            </a:r>
            <a:endParaRPr lang="zh-TW" altLang="en-US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C9508AC-251D-40B1-A1DF-C13B789D7D74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1626047" y="2448071"/>
            <a:ext cx="1121172" cy="1172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3559FEAD-E2E5-4998-8874-F71961A0649D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1626047" y="3620667"/>
            <a:ext cx="23114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AC6E098C-6F15-4657-9CC5-A6F9C5B0BD49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3624382" y="2448071"/>
            <a:ext cx="1097967" cy="849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7B9B5A0-AC66-4D5F-A103-8365DE07C6C7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5507179" y="2448071"/>
            <a:ext cx="1362268" cy="1172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D8D7CAA1-CE77-4E77-85DA-AA2FB5BC7165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5507179" y="3620666"/>
            <a:ext cx="136226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892D242C-567B-41C6-B199-5A20293787C7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5507179" y="3620667"/>
            <a:ext cx="1362268" cy="11725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1ECC7C2-6765-4C0A-B78B-C2E6C6AC3A75}"/>
              </a:ext>
            </a:extLst>
          </p:cNvPr>
          <p:cNvSpPr txBox="1"/>
          <p:nvPr/>
        </p:nvSpPr>
        <p:spPr>
          <a:xfrm>
            <a:off x="9517225" y="2896085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公平評價公式</a:t>
            </a:r>
            <a:endParaRPr lang="en-US" altLang="zh-TW" dirty="0"/>
          </a:p>
          <a:p>
            <a:r>
              <a:rPr lang="en-US" altLang="zh-TW" dirty="0"/>
              <a:t>LL=MIP+NE</a:t>
            </a:r>
          </a:p>
          <a:p>
            <a:r>
              <a:rPr lang="zh-TW" altLang="en-US" dirty="0"/>
              <a:t>二分法求可貸成數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6A84845-2C12-4AEC-BEC6-A5EBD5502791}"/>
              </a:ext>
            </a:extLst>
          </p:cNvPr>
          <p:cNvSpPr txBox="1"/>
          <p:nvPr/>
        </p:nvSpPr>
        <p:spPr>
          <a:xfrm>
            <a:off x="727788" y="643812"/>
            <a:ext cx="10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RM+LTC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2427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9B04F99-1011-4C80-AE8B-A5847AFA8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7" t="19945" r="55230" b="69106"/>
          <a:stretch/>
        </p:blipFill>
        <p:spPr>
          <a:xfrm>
            <a:off x="737116" y="1017656"/>
            <a:ext cx="4198777" cy="326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F531FA0-8438-470C-BA1E-B9B84F5A2BE2}"/>
                  </a:ext>
                </a:extLst>
              </p:cNvPr>
              <p:cNvSpPr txBox="1"/>
              <p:nvPr/>
            </p:nvSpPr>
            <p:spPr>
              <a:xfrm>
                <a:off x="741022" y="1415847"/>
                <a:ext cx="73152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temp</a:t>
                </a:r>
                <a:r>
                  <a:rPr lang="zh-TW" altLang="en-US" sz="1600" dirty="0"/>
                  <a:t>記錄了每一期的健康狀況，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1,0,0,0,0,0</m:t>
                        </m:r>
                      </m:e>
                    </m:d>
                    <m:r>
                      <a:rPr lang="en-US" altLang="zh-TW" sz="16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F531FA0-8438-470C-BA1E-B9B84F5A2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22" y="1415847"/>
                <a:ext cx="7315202" cy="338554"/>
              </a:xfrm>
              <a:prstGeom prst="rect">
                <a:avLst/>
              </a:prstGeom>
              <a:blipFill>
                <a:blip r:embed="rId3"/>
                <a:stretch>
                  <a:fillRect l="-500" t="-7143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DFBB2BA-5FC8-47BF-9360-EDAE0FBB9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207018"/>
              </p:ext>
            </p:extLst>
          </p:nvPr>
        </p:nvGraphicFramePr>
        <p:xfrm>
          <a:off x="1487243" y="2952456"/>
          <a:ext cx="3832033" cy="2742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9573">
                  <a:extLst>
                    <a:ext uri="{9D8B030D-6E8A-4147-A177-3AD203B41FA5}">
                      <a16:colId xmlns:a16="http://schemas.microsoft.com/office/drawing/2014/main" val="1150564985"/>
                    </a:ext>
                  </a:extLst>
                </a:gridCol>
                <a:gridCol w="640492">
                  <a:extLst>
                    <a:ext uri="{9D8B030D-6E8A-4147-A177-3AD203B41FA5}">
                      <a16:colId xmlns:a16="http://schemas.microsoft.com/office/drawing/2014/main" val="2257369535"/>
                    </a:ext>
                  </a:extLst>
                </a:gridCol>
                <a:gridCol w="640492">
                  <a:extLst>
                    <a:ext uri="{9D8B030D-6E8A-4147-A177-3AD203B41FA5}">
                      <a16:colId xmlns:a16="http://schemas.microsoft.com/office/drawing/2014/main" val="2746780341"/>
                    </a:ext>
                  </a:extLst>
                </a:gridCol>
                <a:gridCol w="640492">
                  <a:extLst>
                    <a:ext uri="{9D8B030D-6E8A-4147-A177-3AD203B41FA5}">
                      <a16:colId xmlns:a16="http://schemas.microsoft.com/office/drawing/2014/main" val="2457931141"/>
                    </a:ext>
                  </a:extLst>
                </a:gridCol>
                <a:gridCol w="640492">
                  <a:extLst>
                    <a:ext uri="{9D8B030D-6E8A-4147-A177-3AD203B41FA5}">
                      <a16:colId xmlns:a16="http://schemas.microsoft.com/office/drawing/2014/main" val="3995552303"/>
                    </a:ext>
                  </a:extLst>
                </a:gridCol>
                <a:gridCol w="640492">
                  <a:extLst>
                    <a:ext uri="{9D8B030D-6E8A-4147-A177-3AD203B41FA5}">
                      <a16:colId xmlns:a16="http://schemas.microsoft.com/office/drawing/2014/main" val="2086569469"/>
                    </a:ext>
                  </a:extLst>
                </a:gridCol>
              </a:tblGrid>
              <a:tr h="3918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(1,1)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(1,2)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806037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(2,1)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75936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(3,1)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102380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395129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918912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539750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(T,1)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(T,2)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(T,3)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(T,4)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(T,5)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(T,6)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020095"/>
                  </a:ext>
                </a:extLst>
              </a:tr>
            </a:tbl>
          </a:graphicData>
        </a:graphic>
      </p:graphicFrame>
      <p:sp>
        <p:nvSpPr>
          <p:cNvPr id="8" name="左中括弧 7">
            <a:extLst>
              <a:ext uri="{FF2B5EF4-FFF2-40B4-BE49-F238E27FC236}">
                <a16:creationId xmlns:a16="http://schemas.microsoft.com/office/drawing/2014/main" id="{27022867-B762-480F-B5C2-4BD7384A336F}"/>
              </a:ext>
            </a:extLst>
          </p:cNvPr>
          <p:cNvSpPr/>
          <p:nvPr/>
        </p:nvSpPr>
        <p:spPr>
          <a:xfrm>
            <a:off x="1379491" y="2953287"/>
            <a:ext cx="56896" cy="265916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左中括弧 8">
            <a:extLst>
              <a:ext uri="{FF2B5EF4-FFF2-40B4-BE49-F238E27FC236}">
                <a16:creationId xmlns:a16="http://schemas.microsoft.com/office/drawing/2014/main" id="{3AB92658-FCFE-47E1-BCFF-56746E4AF214}"/>
              </a:ext>
            </a:extLst>
          </p:cNvPr>
          <p:cNvSpPr/>
          <p:nvPr/>
        </p:nvSpPr>
        <p:spPr>
          <a:xfrm flipH="1">
            <a:off x="5268420" y="2917994"/>
            <a:ext cx="53266" cy="265916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25939D4-FB19-471D-A45A-96D5C8C6B6D6}"/>
              </a:ext>
            </a:extLst>
          </p:cNvPr>
          <p:cNvSpPr txBox="1"/>
          <p:nvPr/>
        </p:nvSpPr>
        <p:spPr>
          <a:xfrm>
            <a:off x="475237" y="2189813"/>
            <a:ext cx="2315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(1,1)=1</a:t>
            </a:r>
            <a:r>
              <a:rPr lang="zh-TW" altLang="en-US" sz="1400" dirty="0">
                <a:solidFill>
                  <a:srgbClr val="FF0000"/>
                </a:solidFill>
              </a:rPr>
              <a:t>  第一年健康機率</a:t>
            </a:r>
            <a:r>
              <a:rPr lang="en-US" altLang="zh-TW" sz="1400" dirty="0">
                <a:solidFill>
                  <a:srgbClr val="FF0000"/>
                </a:solidFill>
              </a:rPr>
              <a:t>=1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DE676CD-9030-4D69-BD9D-FA7173B58E2D}"/>
              </a:ext>
            </a:extLst>
          </p:cNvPr>
          <p:cNvSpPr txBox="1"/>
          <p:nvPr/>
        </p:nvSpPr>
        <p:spPr>
          <a:xfrm>
            <a:off x="475237" y="4090981"/>
            <a:ext cx="79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temp=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B013481-2BB6-40C2-916F-974071EF6986}"/>
              </a:ext>
            </a:extLst>
          </p:cNvPr>
          <p:cNvSpPr txBox="1"/>
          <p:nvPr/>
        </p:nvSpPr>
        <p:spPr>
          <a:xfrm>
            <a:off x="5429825" y="2975776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第</a:t>
            </a:r>
            <a:r>
              <a:rPr lang="en-US" altLang="zh-TW" sz="1400" dirty="0"/>
              <a:t>1</a:t>
            </a:r>
            <a:r>
              <a:rPr lang="zh-TW" altLang="en-US" sz="1400" dirty="0"/>
              <a:t>年健康狀況機率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CEBFBA8-D892-487C-B88E-E9CFA029A61E}"/>
              </a:ext>
            </a:extLst>
          </p:cNvPr>
          <p:cNvSpPr txBox="1"/>
          <p:nvPr/>
        </p:nvSpPr>
        <p:spPr>
          <a:xfrm>
            <a:off x="1463018" y="2495916"/>
            <a:ext cx="4516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健康    輕度     中度   重度  極重度   死亡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319FF59F-FCBA-47A3-A042-2AD66C6C6B14}"/>
              </a:ext>
            </a:extLst>
          </p:cNvPr>
          <p:cNvSpPr txBox="1"/>
          <p:nvPr/>
        </p:nvSpPr>
        <p:spPr>
          <a:xfrm>
            <a:off x="5425017" y="336545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第</a:t>
            </a:r>
            <a:r>
              <a:rPr lang="en-US" altLang="zh-TW" sz="1400" dirty="0"/>
              <a:t>2</a:t>
            </a:r>
            <a:r>
              <a:rPr lang="zh-TW" altLang="en-US" sz="1400" dirty="0"/>
              <a:t>年健康狀況機率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3CFD1569-A27E-478B-BB03-30D0DDE3138F}"/>
              </a:ext>
            </a:extLst>
          </p:cNvPr>
          <p:cNvSpPr txBox="1"/>
          <p:nvPr/>
        </p:nvSpPr>
        <p:spPr>
          <a:xfrm>
            <a:off x="5429825" y="3755131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第</a:t>
            </a:r>
            <a:r>
              <a:rPr lang="en-US" altLang="zh-TW" sz="1400" dirty="0"/>
              <a:t>3</a:t>
            </a:r>
            <a:r>
              <a:rPr lang="zh-TW" altLang="en-US" sz="1400" dirty="0"/>
              <a:t>年健康狀況機率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2D3A5F0-7D82-4C36-B098-371A06F9ECEB}"/>
              </a:ext>
            </a:extLst>
          </p:cNvPr>
          <p:cNvSpPr txBox="1"/>
          <p:nvPr/>
        </p:nvSpPr>
        <p:spPr>
          <a:xfrm>
            <a:off x="5425017" y="5313841"/>
            <a:ext cx="1729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第</a:t>
            </a:r>
            <a:r>
              <a:rPr lang="en-US" altLang="zh-TW" sz="1400" dirty="0"/>
              <a:t>T</a:t>
            </a:r>
            <a:r>
              <a:rPr lang="zh-TW" altLang="en-US" sz="1400" dirty="0"/>
              <a:t>年健康狀況機率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786ECA0-7F89-4B60-8717-7736E97FFAE5}"/>
              </a:ext>
            </a:extLst>
          </p:cNvPr>
          <p:cNvSpPr txBox="1"/>
          <p:nvPr/>
        </p:nvSpPr>
        <p:spPr>
          <a:xfrm>
            <a:off x="1694742" y="279128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1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D17762A-2C8F-4E22-B9FD-85E1F3CAD4E9}"/>
              </a:ext>
            </a:extLst>
          </p:cNvPr>
          <p:cNvSpPr txBox="1"/>
          <p:nvPr/>
        </p:nvSpPr>
        <p:spPr>
          <a:xfrm>
            <a:off x="2302420" y="275194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0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241D3E4B-3602-484C-9448-4993D32E8C3E}"/>
              </a:ext>
            </a:extLst>
          </p:cNvPr>
          <p:cNvSpPr txBox="1"/>
          <p:nvPr/>
        </p:nvSpPr>
        <p:spPr>
          <a:xfrm>
            <a:off x="2920832" y="27696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0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BAEBE766-E589-40C6-8272-F70F62641ABA}"/>
              </a:ext>
            </a:extLst>
          </p:cNvPr>
          <p:cNvSpPr txBox="1"/>
          <p:nvPr/>
        </p:nvSpPr>
        <p:spPr>
          <a:xfrm>
            <a:off x="3513174" y="276594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0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AD2DC23-4B9F-418E-9EAD-380FF7665113}"/>
              </a:ext>
            </a:extLst>
          </p:cNvPr>
          <p:cNvSpPr txBox="1"/>
          <p:nvPr/>
        </p:nvSpPr>
        <p:spPr>
          <a:xfrm>
            <a:off x="4108305" y="27242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0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1B7900F-8CEA-4DDE-8FCE-8FD78CA7D7AE}"/>
              </a:ext>
            </a:extLst>
          </p:cNvPr>
          <p:cNvSpPr txBox="1"/>
          <p:nvPr/>
        </p:nvSpPr>
        <p:spPr>
          <a:xfrm>
            <a:off x="4795202" y="27242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0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32" name="左右中括弧 31">
            <a:extLst>
              <a:ext uri="{FF2B5EF4-FFF2-40B4-BE49-F238E27FC236}">
                <a16:creationId xmlns:a16="http://schemas.microsoft.com/office/drawing/2014/main" id="{6CC7A348-947D-4E34-958D-0C4CB9FAACB2}"/>
              </a:ext>
            </a:extLst>
          </p:cNvPr>
          <p:cNvSpPr/>
          <p:nvPr/>
        </p:nvSpPr>
        <p:spPr>
          <a:xfrm>
            <a:off x="8732738" y="975528"/>
            <a:ext cx="2529090" cy="2505002"/>
          </a:xfrm>
          <a:prstGeom prst="bracketPair">
            <a:avLst>
              <a:gd name="adj" fmla="val 46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E418830-2553-44D8-92BF-FADFD929223A}"/>
              </a:ext>
            </a:extLst>
          </p:cNvPr>
          <p:cNvSpPr txBox="1"/>
          <p:nvPr/>
        </p:nvSpPr>
        <p:spPr>
          <a:xfrm>
            <a:off x="7165395" y="2073843"/>
            <a:ext cx="1332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Rate(:,:,</a:t>
            </a:r>
            <a:r>
              <a:rPr lang="en-US" altLang="zh-TW" sz="1600" dirty="0">
                <a:solidFill>
                  <a:srgbClr val="FF0000"/>
                </a:solidFill>
              </a:rPr>
              <a:t>1</a:t>
            </a:r>
            <a:r>
              <a:rPr lang="en-US" altLang="zh-TW" sz="1600" dirty="0"/>
              <a:t>)</a:t>
            </a:r>
            <a:r>
              <a:rPr lang="zh-TW" altLang="en-US" sz="1600" dirty="0"/>
              <a:t> </a:t>
            </a:r>
            <a:r>
              <a:rPr lang="en-US" altLang="zh-TW" sz="1600" dirty="0"/>
              <a:t>=</a:t>
            </a:r>
            <a:endParaRPr lang="zh-TW" altLang="en-US" sz="16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94115BF5-AEA4-4277-808B-37E9F074BC3C}"/>
              </a:ext>
            </a:extLst>
          </p:cNvPr>
          <p:cNvSpPr txBox="1"/>
          <p:nvPr/>
        </p:nvSpPr>
        <p:spPr>
          <a:xfrm>
            <a:off x="7434614" y="2474770"/>
            <a:ext cx="89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>
                <a:solidFill>
                  <a:srgbClr val="FF0000"/>
                </a:solidFill>
              </a:rPr>
              <a:t>1 </a:t>
            </a:r>
            <a:r>
              <a:rPr lang="zh-TW" altLang="en-US" sz="1600" dirty="0"/>
              <a:t>期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0EE2B1DE-A18E-4888-A20A-D6DC7A882C4B}"/>
              </a:ext>
            </a:extLst>
          </p:cNvPr>
          <p:cNvSpPr txBox="1"/>
          <p:nvPr/>
        </p:nvSpPr>
        <p:spPr>
          <a:xfrm>
            <a:off x="8732737" y="667378"/>
            <a:ext cx="3015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健康  輕度  中度  重度  極重度  死亡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DE94521F-E823-40C2-B662-431DB52D3E5F}"/>
              </a:ext>
            </a:extLst>
          </p:cNvPr>
          <p:cNvSpPr txBox="1"/>
          <p:nvPr/>
        </p:nvSpPr>
        <p:spPr>
          <a:xfrm rot="16200000">
            <a:off x="7230274" y="2104621"/>
            <a:ext cx="261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死亡  極重度  重度  中度  輕度  健康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6D92E48D-BFCB-4EC2-853A-E630503EB1A0}"/>
              </a:ext>
            </a:extLst>
          </p:cNvPr>
          <p:cNvSpPr/>
          <p:nvPr/>
        </p:nvSpPr>
        <p:spPr>
          <a:xfrm rot="5400000">
            <a:off x="7715757" y="2040425"/>
            <a:ext cx="2516179" cy="34485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B17A615-D41E-4388-969F-0262E0C4D155}"/>
              </a:ext>
            </a:extLst>
          </p:cNvPr>
          <p:cNvSpPr/>
          <p:nvPr/>
        </p:nvSpPr>
        <p:spPr>
          <a:xfrm>
            <a:off x="1493053" y="2788046"/>
            <a:ext cx="3692881" cy="510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5CABE85F-3BAB-44ED-9A33-5ED6CD720806}"/>
              </a:ext>
            </a:extLst>
          </p:cNvPr>
          <p:cNvSpPr txBox="1"/>
          <p:nvPr/>
        </p:nvSpPr>
        <p:spPr>
          <a:xfrm>
            <a:off x="898059" y="5926047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第 </a:t>
            </a:r>
            <a:r>
              <a:rPr lang="en-US" altLang="zh-TW" dirty="0"/>
              <a:t>t </a:t>
            </a:r>
            <a:r>
              <a:rPr lang="zh-TW" altLang="en-US" dirty="0"/>
              <a:t>年健康狀況機率 * 第 </a:t>
            </a:r>
            <a:r>
              <a:rPr lang="en-US" altLang="zh-TW" dirty="0"/>
              <a:t>t </a:t>
            </a:r>
            <a:r>
              <a:rPr lang="zh-TW" altLang="en-US" dirty="0"/>
              <a:t>期轉換機率 </a:t>
            </a:r>
            <a:r>
              <a:rPr lang="en-US" altLang="zh-TW" dirty="0"/>
              <a:t>= </a:t>
            </a:r>
            <a:r>
              <a:rPr lang="zh-TW" altLang="en-US" dirty="0"/>
              <a:t>第 </a:t>
            </a:r>
            <a:r>
              <a:rPr lang="en-US" altLang="zh-TW" dirty="0"/>
              <a:t>t+1 </a:t>
            </a:r>
            <a:r>
              <a:rPr lang="zh-TW" altLang="en-US" dirty="0"/>
              <a:t>年健康狀況機率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8034473-2DA7-448D-94E6-B8149C7E8019}"/>
              </a:ext>
            </a:extLst>
          </p:cNvPr>
          <p:cNvSpPr/>
          <p:nvPr/>
        </p:nvSpPr>
        <p:spPr>
          <a:xfrm>
            <a:off x="1493054" y="3343625"/>
            <a:ext cx="591322" cy="33388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D99A623-9EDC-42AC-AE3A-BAA180AA56A0}"/>
              </a:ext>
            </a:extLst>
          </p:cNvPr>
          <p:cNvSpPr/>
          <p:nvPr/>
        </p:nvSpPr>
        <p:spPr>
          <a:xfrm>
            <a:off x="4984707" y="5937975"/>
            <a:ext cx="2350920" cy="33388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8C226C75-2FE9-4898-992F-E060DCB11BD6}"/>
              </a:ext>
            </a:extLst>
          </p:cNvPr>
          <p:cNvSpPr/>
          <p:nvPr/>
        </p:nvSpPr>
        <p:spPr>
          <a:xfrm>
            <a:off x="3229459" y="5926047"/>
            <a:ext cx="1608961" cy="333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2726730-75D0-4084-83EE-297D94101F35}"/>
              </a:ext>
            </a:extLst>
          </p:cNvPr>
          <p:cNvSpPr/>
          <p:nvPr/>
        </p:nvSpPr>
        <p:spPr>
          <a:xfrm>
            <a:off x="964702" y="5927229"/>
            <a:ext cx="2091077" cy="333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314688E9-C93C-44DD-8F02-2546F50396AF}"/>
              </a:ext>
            </a:extLst>
          </p:cNvPr>
          <p:cNvSpPr/>
          <p:nvPr/>
        </p:nvSpPr>
        <p:spPr>
          <a:xfrm>
            <a:off x="2119705" y="3352398"/>
            <a:ext cx="499480" cy="33388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29B7C039-2A99-4A30-9129-B685ECDF8C04}"/>
              </a:ext>
            </a:extLst>
          </p:cNvPr>
          <p:cNvSpPr/>
          <p:nvPr/>
        </p:nvSpPr>
        <p:spPr>
          <a:xfrm rot="5400000">
            <a:off x="8113781" y="2040425"/>
            <a:ext cx="2516179" cy="34485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52C6611D-EA15-430B-813A-C725BF1D6834}"/>
              </a:ext>
            </a:extLst>
          </p:cNvPr>
          <p:cNvSpPr txBox="1"/>
          <p:nvPr/>
        </p:nvSpPr>
        <p:spPr>
          <a:xfrm>
            <a:off x="7968511" y="4944509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temp</a:t>
            </a:r>
            <a:r>
              <a:rPr lang="zh-TW" altLang="en-US" dirty="0">
                <a:solidFill>
                  <a:srgbClr val="FF0000"/>
                </a:solidFill>
              </a:rPr>
              <a:t>為沒有給定狀況下的機率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3174DB63-D19D-4D6C-AAC3-A17615F9AE15}"/>
              </a:ext>
            </a:extLst>
          </p:cNvPr>
          <p:cNvSpPr/>
          <p:nvPr/>
        </p:nvSpPr>
        <p:spPr>
          <a:xfrm>
            <a:off x="443694" y="407776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ac_rate</a:t>
            </a:r>
            <a:r>
              <a:rPr lang="zh-TW" altLang="en-US" dirty="0"/>
              <a:t>：給定原本是</a:t>
            </a:r>
            <a:r>
              <a:rPr lang="zh-TW" altLang="en-US" dirty="0">
                <a:solidFill>
                  <a:srgbClr val="FF0000"/>
                </a:solidFill>
              </a:rPr>
              <a:t>有自理能力</a:t>
            </a:r>
            <a:r>
              <a:rPr lang="zh-TW" altLang="en-US" dirty="0"/>
              <a:t>狀態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66200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E11B98E-DB4A-4356-AC03-B26FB408B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19409"/>
              </p:ext>
            </p:extLst>
          </p:nvPr>
        </p:nvGraphicFramePr>
        <p:xfrm>
          <a:off x="2771218" y="2814166"/>
          <a:ext cx="3832033" cy="2742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9573">
                  <a:extLst>
                    <a:ext uri="{9D8B030D-6E8A-4147-A177-3AD203B41FA5}">
                      <a16:colId xmlns:a16="http://schemas.microsoft.com/office/drawing/2014/main" val="1150564985"/>
                    </a:ext>
                  </a:extLst>
                </a:gridCol>
                <a:gridCol w="640492">
                  <a:extLst>
                    <a:ext uri="{9D8B030D-6E8A-4147-A177-3AD203B41FA5}">
                      <a16:colId xmlns:a16="http://schemas.microsoft.com/office/drawing/2014/main" val="2257369535"/>
                    </a:ext>
                  </a:extLst>
                </a:gridCol>
                <a:gridCol w="640492">
                  <a:extLst>
                    <a:ext uri="{9D8B030D-6E8A-4147-A177-3AD203B41FA5}">
                      <a16:colId xmlns:a16="http://schemas.microsoft.com/office/drawing/2014/main" val="2746780341"/>
                    </a:ext>
                  </a:extLst>
                </a:gridCol>
                <a:gridCol w="640492">
                  <a:extLst>
                    <a:ext uri="{9D8B030D-6E8A-4147-A177-3AD203B41FA5}">
                      <a16:colId xmlns:a16="http://schemas.microsoft.com/office/drawing/2014/main" val="2457931141"/>
                    </a:ext>
                  </a:extLst>
                </a:gridCol>
                <a:gridCol w="640492">
                  <a:extLst>
                    <a:ext uri="{9D8B030D-6E8A-4147-A177-3AD203B41FA5}">
                      <a16:colId xmlns:a16="http://schemas.microsoft.com/office/drawing/2014/main" val="3995552303"/>
                    </a:ext>
                  </a:extLst>
                </a:gridCol>
                <a:gridCol w="640492">
                  <a:extLst>
                    <a:ext uri="{9D8B030D-6E8A-4147-A177-3AD203B41FA5}">
                      <a16:colId xmlns:a16="http://schemas.microsoft.com/office/drawing/2014/main" val="2086569469"/>
                    </a:ext>
                  </a:extLst>
                </a:gridCol>
              </a:tblGrid>
              <a:tr h="3918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(1,1)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(1,2)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806037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(2,1)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75936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(3,1)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102380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395129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918912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539750"/>
                  </a:ext>
                </a:extLst>
              </a:tr>
              <a:tr h="391836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(T,1)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(T,2)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(T,3)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(T,4)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(T,5)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(T,6)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020095"/>
                  </a:ext>
                </a:extLst>
              </a:tr>
            </a:tbl>
          </a:graphicData>
        </a:graphic>
      </p:graphicFrame>
      <p:sp>
        <p:nvSpPr>
          <p:cNvPr id="5" name="左中括弧 4">
            <a:extLst>
              <a:ext uri="{FF2B5EF4-FFF2-40B4-BE49-F238E27FC236}">
                <a16:creationId xmlns:a16="http://schemas.microsoft.com/office/drawing/2014/main" id="{808CA543-B755-4F50-A566-DDCC01E77596}"/>
              </a:ext>
            </a:extLst>
          </p:cNvPr>
          <p:cNvSpPr/>
          <p:nvPr/>
        </p:nvSpPr>
        <p:spPr>
          <a:xfrm>
            <a:off x="2663466" y="2814997"/>
            <a:ext cx="56896" cy="265916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左中括弧 5">
            <a:extLst>
              <a:ext uri="{FF2B5EF4-FFF2-40B4-BE49-F238E27FC236}">
                <a16:creationId xmlns:a16="http://schemas.microsoft.com/office/drawing/2014/main" id="{DE5839E5-154D-4CBF-B280-9DF876EB9798}"/>
              </a:ext>
            </a:extLst>
          </p:cNvPr>
          <p:cNvSpPr/>
          <p:nvPr/>
        </p:nvSpPr>
        <p:spPr>
          <a:xfrm flipH="1">
            <a:off x="6552395" y="2779704"/>
            <a:ext cx="53266" cy="265916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F43B0A9-CBE7-4132-9049-FFA7753C7F65}"/>
              </a:ext>
            </a:extLst>
          </p:cNvPr>
          <p:cNvSpPr txBox="1"/>
          <p:nvPr/>
        </p:nvSpPr>
        <p:spPr>
          <a:xfrm>
            <a:off x="1759212" y="3952691"/>
            <a:ext cx="796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temp=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82A1ADC-0E37-4C1E-8838-B6C8F0EEE92C}"/>
              </a:ext>
            </a:extLst>
          </p:cNvPr>
          <p:cNvSpPr txBox="1"/>
          <p:nvPr/>
        </p:nvSpPr>
        <p:spPr>
          <a:xfrm>
            <a:off x="6713800" y="2837486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第</a:t>
            </a:r>
            <a:r>
              <a:rPr lang="en-US" altLang="zh-TW" sz="1400" dirty="0"/>
              <a:t>1</a:t>
            </a:r>
            <a:r>
              <a:rPr lang="zh-TW" altLang="en-US" sz="1400" dirty="0"/>
              <a:t>年健康狀況機率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BAFFF45-C69F-4B8F-9F12-F682F53FDC25}"/>
              </a:ext>
            </a:extLst>
          </p:cNvPr>
          <p:cNvSpPr txBox="1"/>
          <p:nvPr/>
        </p:nvSpPr>
        <p:spPr>
          <a:xfrm>
            <a:off x="2746993" y="2357626"/>
            <a:ext cx="4516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健康    輕度     中度   重度  極重度   死亡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D40C6E6-EBB0-4341-AE2C-4AE08070F7C5}"/>
              </a:ext>
            </a:extLst>
          </p:cNvPr>
          <p:cNvSpPr txBox="1"/>
          <p:nvPr/>
        </p:nvSpPr>
        <p:spPr>
          <a:xfrm>
            <a:off x="6708992" y="322716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第</a:t>
            </a:r>
            <a:r>
              <a:rPr lang="en-US" altLang="zh-TW" sz="1400" dirty="0"/>
              <a:t>2</a:t>
            </a:r>
            <a:r>
              <a:rPr lang="zh-TW" altLang="en-US" sz="1400" dirty="0"/>
              <a:t>年健康狀況機率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81DA4B5-621A-4D3E-877C-9440503C15A7}"/>
              </a:ext>
            </a:extLst>
          </p:cNvPr>
          <p:cNvSpPr txBox="1"/>
          <p:nvPr/>
        </p:nvSpPr>
        <p:spPr>
          <a:xfrm>
            <a:off x="6713800" y="3616841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第</a:t>
            </a:r>
            <a:r>
              <a:rPr lang="en-US" altLang="zh-TW" sz="1400" dirty="0"/>
              <a:t>3</a:t>
            </a:r>
            <a:r>
              <a:rPr lang="zh-TW" altLang="en-US" sz="1400" dirty="0"/>
              <a:t>年健康狀況機率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7F427E7-AA8D-46AA-9A9A-5E48ED21734E}"/>
              </a:ext>
            </a:extLst>
          </p:cNvPr>
          <p:cNvSpPr txBox="1"/>
          <p:nvPr/>
        </p:nvSpPr>
        <p:spPr>
          <a:xfrm>
            <a:off x="6708992" y="5175551"/>
            <a:ext cx="1729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第</a:t>
            </a:r>
            <a:r>
              <a:rPr lang="en-US" altLang="zh-TW" sz="1400" dirty="0"/>
              <a:t>T</a:t>
            </a:r>
            <a:r>
              <a:rPr lang="zh-TW" altLang="en-US" sz="1400" dirty="0"/>
              <a:t>年健康狀況機率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38EBF61-3286-4308-A394-1BF32B6D7A41}"/>
              </a:ext>
            </a:extLst>
          </p:cNvPr>
          <p:cNvSpPr txBox="1"/>
          <p:nvPr/>
        </p:nvSpPr>
        <p:spPr>
          <a:xfrm>
            <a:off x="2978717" y="26529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1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F9164D1-E7FF-45B6-BD43-B7B5F4C8CBFB}"/>
              </a:ext>
            </a:extLst>
          </p:cNvPr>
          <p:cNvSpPr txBox="1"/>
          <p:nvPr/>
        </p:nvSpPr>
        <p:spPr>
          <a:xfrm>
            <a:off x="3586395" y="261365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0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BDE1FFD-A54B-4902-84F5-B2125D8C4EA5}"/>
              </a:ext>
            </a:extLst>
          </p:cNvPr>
          <p:cNvSpPr txBox="1"/>
          <p:nvPr/>
        </p:nvSpPr>
        <p:spPr>
          <a:xfrm>
            <a:off x="4204807" y="26313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0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101FE36-74A0-4EB2-9F9A-4ADF368D0989}"/>
              </a:ext>
            </a:extLst>
          </p:cNvPr>
          <p:cNvSpPr txBox="1"/>
          <p:nvPr/>
        </p:nvSpPr>
        <p:spPr>
          <a:xfrm>
            <a:off x="4797149" y="262765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0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31D0E78-FAFD-4110-90B6-E89388F81AA2}"/>
              </a:ext>
            </a:extLst>
          </p:cNvPr>
          <p:cNvSpPr txBox="1"/>
          <p:nvPr/>
        </p:nvSpPr>
        <p:spPr>
          <a:xfrm>
            <a:off x="5392280" y="258592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0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CBA3423-9644-4129-BCA1-406E792D8545}"/>
              </a:ext>
            </a:extLst>
          </p:cNvPr>
          <p:cNvSpPr txBox="1"/>
          <p:nvPr/>
        </p:nvSpPr>
        <p:spPr>
          <a:xfrm>
            <a:off x="6079177" y="258592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0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29FB08D-3E21-430E-9C62-5E6C5948B3F3}"/>
              </a:ext>
            </a:extLst>
          </p:cNvPr>
          <p:cNvSpPr txBox="1"/>
          <p:nvPr/>
        </p:nvSpPr>
        <p:spPr>
          <a:xfrm>
            <a:off x="1109067" y="1758389"/>
            <a:ext cx="1023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第一年健康機率 </a:t>
            </a:r>
            <a:r>
              <a:rPr lang="en-US" altLang="zh-TW" dirty="0">
                <a:solidFill>
                  <a:srgbClr val="0070C0"/>
                </a:solidFill>
              </a:rPr>
              <a:t>+</a:t>
            </a:r>
            <a:r>
              <a:rPr lang="zh-TW" altLang="en-US" dirty="0">
                <a:solidFill>
                  <a:srgbClr val="0070C0"/>
                </a:solidFill>
              </a:rPr>
              <a:t> 第一年輕度機率 </a:t>
            </a:r>
            <a:r>
              <a:rPr lang="en-US" altLang="zh-TW" dirty="0">
                <a:solidFill>
                  <a:srgbClr val="0070C0"/>
                </a:solidFill>
              </a:rPr>
              <a:t>+</a:t>
            </a:r>
            <a:r>
              <a:rPr lang="zh-TW" altLang="en-US" dirty="0">
                <a:solidFill>
                  <a:srgbClr val="0070C0"/>
                </a:solidFill>
              </a:rPr>
              <a:t> 第一年中度機率 </a:t>
            </a:r>
            <a:r>
              <a:rPr lang="en-US" altLang="zh-TW" dirty="0">
                <a:solidFill>
                  <a:srgbClr val="0070C0"/>
                </a:solidFill>
              </a:rPr>
              <a:t>+</a:t>
            </a:r>
            <a:r>
              <a:rPr lang="zh-TW" altLang="en-US" dirty="0">
                <a:solidFill>
                  <a:srgbClr val="0070C0"/>
                </a:solidFill>
              </a:rPr>
              <a:t> 第一年重度機率 </a:t>
            </a:r>
            <a:r>
              <a:rPr lang="en-US" altLang="zh-TW" dirty="0">
                <a:solidFill>
                  <a:srgbClr val="0070C0"/>
                </a:solidFill>
              </a:rPr>
              <a:t>=</a:t>
            </a:r>
            <a:r>
              <a:rPr lang="zh-TW" altLang="en-US" dirty="0">
                <a:solidFill>
                  <a:srgbClr val="0070C0"/>
                </a:solidFill>
              </a:rPr>
              <a:t> 第一年有自理能力機率</a:t>
            </a: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04751A8A-3705-4964-AEAA-8CF5426B8BAE}"/>
              </a:ext>
            </a:extLst>
          </p:cNvPr>
          <p:cNvSpPr/>
          <p:nvPr/>
        </p:nvSpPr>
        <p:spPr>
          <a:xfrm>
            <a:off x="2795443" y="2652992"/>
            <a:ext cx="569165" cy="53098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7CE057F7-692C-46C8-BCEE-BC72E8B68A49}"/>
              </a:ext>
            </a:extLst>
          </p:cNvPr>
          <p:cNvSpPr txBox="1"/>
          <p:nvPr/>
        </p:nvSpPr>
        <p:spPr>
          <a:xfrm>
            <a:off x="774578" y="122857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以第一年為例：</a:t>
            </a: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093E732A-AF43-4FAE-8457-DB59B891ABF6}"/>
              </a:ext>
            </a:extLst>
          </p:cNvPr>
          <p:cNvSpPr/>
          <p:nvPr/>
        </p:nvSpPr>
        <p:spPr>
          <a:xfrm>
            <a:off x="3413058" y="2672760"/>
            <a:ext cx="569165" cy="53098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65E12E7A-B7AA-45F9-811A-59B032670398}"/>
              </a:ext>
            </a:extLst>
          </p:cNvPr>
          <p:cNvSpPr/>
          <p:nvPr/>
        </p:nvSpPr>
        <p:spPr>
          <a:xfrm>
            <a:off x="4026318" y="2671885"/>
            <a:ext cx="569165" cy="53098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C8969C59-FC5D-4272-BF58-D36C36CB96C4}"/>
              </a:ext>
            </a:extLst>
          </p:cNvPr>
          <p:cNvSpPr/>
          <p:nvPr/>
        </p:nvSpPr>
        <p:spPr>
          <a:xfrm>
            <a:off x="4664944" y="2671885"/>
            <a:ext cx="569165" cy="53098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C0145DF6-02DA-474E-95C7-31A4FF08EE7C}"/>
              </a:ext>
            </a:extLst>
          </p:cNvPr>
          <p:cNvCxnSpPr>
            <a:stCxn id="24" idx="1"/>
          </p:cNvCxnSpPr>
          <p:nvPr/>
        </p:nvCxnSpPr>
        <p:spPr>
          <a:xfrm flipH="1" flipV="1">
            <a:off x="2416628" y="2150847"/>
            <a:ext cx="462167" cy="579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B60FCD72-E85D-43BB-BA6B-50DB117C5DE1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3697641" y="2150847"/>
            <a:ext cx="22902" cy="521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8F1C4FAB-0EF2-4E2A-9048-45773CB69C76}"/>
              </a:ext>
            </a:extLst>
          </p:cNvPr>
          <p:cNvCxnSpPr>
            <a:stCxn id="27" idx="7"/>
          </p:cNvCxnSpPr>
          <p:nvPr/>
        </p:nvCxnSpPr>
        <p:spPr>
          <a:xfrm flipV="1">
            <a:off x="4512131" y="2127721"/>
            <a:ext cx="1029389" cy="62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12F0A15-ECB1-42F9-B5FF-41FBBE17893D}"/>
              </a:ext>
            </a:extLst>
          </p:cNvPr>
          <p:cNvCxnSpPr>
            <a:cxnSpLocks/>
          </p:cNvCxnSpPr>
          <p:nvPr/>
        </p:nvCxnSpPr>
        <p:spPr>
          <a:xfrm flipV="1">
            <a:off x="5126310" y="2113888"/>
            <a:ext cx="2180795" cy="607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15EF27A9-D7E3-4757-95C3-1CC766742FFE}"/>
              </a:ext>
            </a:extLst>
          </p:cNvPr>
          <p:cNvSpPr txBox="1"/>
          <p:nvPr/>
        </p:nvSpPr>
        <p:spPr>
          <a:xfrm>
            <a:off x="1109067" y="5855305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以此類推出每一年的有無自理能力的機率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6E8582B-D836-499D-91E4-1440EACBF41F}"/>
              </a:ext>
            </a:extLst>
          </p:cNvPr>
          <p:cNvSpPr/>
          <p:nvPr/>
        </p:nvSpPr>
        <p:spPr>
          <a:xfrm>
            <a:off x="443694" y="407776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ac_rate</a:t>
            </a:r>
            <a:r>
              <a:rPr lang="zh-TW" altLang="en-US" dirty="0"/>
              <a:t>：給定原本是</a:t>
            </a:r>
            <a:r>
              <a:rPr lang="zh-TW" altLang="en-US" dirty="0">
                <a:solidFill>
                  <a:srgbClr val="FF0000"/>
                </a:solidFill>
              </a:rPr>
              <a:t>有自理能力</a:t>
            </a:r>
            <a:r>
              <a:rPr lang="zh-TW" altLang="en-US" dirty="0"/>
              <a:t>狀態</a:t>
            </a:r>
            <a:endParaRPr lang="en-US" altLang="zh-TW" dirty="0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24C487D8-829A-4AC9-B039-CDAA99D2714A}"/>
              </a:ext>
            </a:extLst>
          </p:cNvPr>
          <p:cNvCxnSpPr>
            <a:cxnSpLocks/>
            <a:endCxn id="45" idx="5"/>
          </p:cNvCxnSpPr>
          <p:nvPr/>
        </p:nvCxnSpPr>
        <p:spPr>
          <a:xfrm flipH="1" flipV="1">
            <a:off x="5768910" y="3106214"/>
            <a:ext cx="2440869" cy="119831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橢圓 44">
            <a:extLst>
              <a:ext uri="{FF2B5EF4-FFF2-40B4-BE49-F238E27FC236}">
                <a16:creationId xmlns:a16="http://schemas.microsoft.com/office/drawing/2014/main" id="{A0732AFB-1F7D-485D-86C5-40294AFB93C1}"/>
              </a:ext>
            </a:extLst>
          </p:cNvPr>
          <p:cNvSpPr/>
          <p:nvPr/>
        </p:nvSpPr>
        <p:spPr>
          <a:xfrm>
            <a:off x="5283097" y="2652992"/>
            <a:ext cx="569165" cy="53098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37C9C44C-3F30-427E-AC7E-45F605F98C06}"/>
              </a:ext>
            </a:extLst>
          </p:cNvPr>
          <p:cNvSpPr txBox="1"/>
          <p:nvPr/>
        </p:nvSpPr>
        <p:spPr>
          <a:xfrm>
            <a:off x="8209779" y="4240808"/>
            <a:ext cx="327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92D050"/>
                </a:solidFill>
              </a:rPr>
              <a:t>第一年無自理能力機率</a:t>
            </a:r>
          </a:p>
        </p:txBody>
      </p:sp>
    </p:spTree>
    <p:extLst>
      <p:ext uri="{BB962C8B-B14F-4D97-AF65-F5344CB8AC3E}">
        <p14:creationId xmlns:p14="http://schemas.microsoft.com/office/powerpoint/2010/main" val="3966107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B45141D7-41F7-4EB5-B6D7-C4995A8FD9F4}"/>
              </a:ext>
            </a:extLst>
          </p:cNvPr>
          <p:cNvSpPr/>
          <p:nvPr/>
        </p:nvSpPr>
        <p:spPr>
          <a:xfrm>
            <a:off x="9234988" y="274742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2.</a:t>
            </a:r>
            <a:r>
              <a:rPr lang="zh-TW" altLang="en-US" sz="1200" dirty="0"/>
              <a:t> 整理所需死亡率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b="1" dirty="0"/>
              <a:t>-&gt;</a:t>
            </a:r>
            <a:r>
              <a:rPr lang="zh-TW" altLang="en-US" sz="1200" b="1" dirty="0"/>
              <a:t>有無自理能力</a:t>
            </a:r>
            <a:endParaRPr lang="en-US" altLang="zh-TW" sz="1200" b="1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C52F21F0-D6FB-4902-AA6E-8619D5BB2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875302"/>
              </p:ext>
            </p:extLst>
          </p:nvPr>
        </p:nvGraphicFramePr>
        <p:xfrm>
          <a:off x="8381851" y="3170943"/>
          <a:ext cx="2068437" cy="259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9479">
                  <a:extLst>
                    <a:ext uri="{9D8B030D-6E8A-4147-A177-3AD203B41FA5}">
                      <a16:colId xmlns:a16="http://schemas.microsoft.com/office/drawing/2014/main" val="4148011334"/>
                    </a:ext>
                  </a:extLst>
                </a:gridCol>
                <a:gridCol w="689479">
                  <a:extLst>
                    <a:ext uri="{9D8B030D-6E8A-4147-A177-3AD203B41FA5}">
                      <a16:colId xmlns:a16="http://schemas.microsoft.com/office/drawing/2014/main" val="618937582"/>
                    </a:ext>
                  </a:extLst>
                </a:gridCol>
                <a:gridCol w="689479">
                  <a:extLst>
                    <a:ext uri="{9D8B030D-6E8A-4147-A177-3AD203B41FA5}">
                      <a16:colId xmlns:a16="http://schemas.microsoft.com/office/drawing/2014/main" val="2160549894"/>
                    </a:ext>
                  </a:extLst>
                </a:gridCol>
              </a:tblGrid>
              <a:tr h="371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(1,1)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(1,2)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(1,3)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363562"/>
                  </a:ext>
                </a:extLst>
              </a:tr>
              <a:tr h="371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(2,1)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(2,3)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03315"/>
                  </a:ext>
                </a:extLst>
              </a:tr>
              <a:tr h="371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(3,1)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(3,3)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36107"/>
                  </a:ext>
                </a:extLst>
              </a:tr>
              <a:tr h="371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064795"/>
                  </a:ext>
                </a:extLst>
              </a:tr>
              <a:tr h="371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94776"/>
                  </a:ext>
                </a:extLst>
              </a:tr>
              <a:tr h="3713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232107"/>
                  </a:ext>
                </a:extLst>
              </a:tr>
              <a:tr h="371300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(N,1)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(N,3)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526693"/>
                  </a:ext>
                </a:extLst>
              </a:tr>
            </a:tbl>
          </a:graphicData>
        </a:graphic>
      </p:graphicFrame>
      <p:sp>
        <p:nvSpPr>
          <p:cNvPr id="20" name="文字方塊 19">
            <a:extLst>
              <a:ext uri="{FF2B5EF4-FFF2-40B4-BE49-F238E27FC236}">
                <a16:creationId xmlns:a16="http://schemas.microsoft.com/office/drawing/2014/main" id="{CF981C09-6FF7-4CD9-BDFA-7F6141B5697A}"/>
              </a:ext>
            </a:extLst>
          </p:cNvPr>
          <p:cNvSpPr txBox="1"/>
          <p:nvPr/>
        </p:nvSpPr>
        <p:spPr>
          <a:xfrm>
            <a:off x="6882920" y="4084089"/>
            <a:ext cx="99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ac_rate</a:t>
            </a:r>
            <a:r>
              <a:rPr lang="en-US" altLang="zh-TW" dirty="0"/>
              <a:t>=</a:t>
            </a:r>
            <a:endParaRPr lang="zh-TW" altLang="en-US" dirty="0"/>
          </a:p>
        </p:txBody>
      </p:sp>
      <p:sp>
        <p:nvSpPr>
          <p:cNvPr id="21" name="左中括弧 20">
            <a:extLst>
              <a:ext uri="{FF2B5EF4-FFF2-40B4-BE49-F238E27FC236}">
                <a16:creationId xmlns:a16="http://schemas.microsoft.com/office/drawing/2014/main" id="{0CA39450-4E15-44BD-AB5C-7872A3CF7941}"/>
              </a:ext>
            </a:extLst>
          </p:cNvPr>
          <p:cNvSpPr/>
          <p:nvPr/>
        </p:nvSpPr>
        <p:spPr>
          <a:xfrm>
            <a:off x="8147331" y="3185678"/>
            <a:ext cx="45719" cy="258436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左中括弧 21">
            <a:extLst>
              <a:ext uri="{FF2B5EF4-FFF2-40B4-BE49-F238E27FC236}">
                <a16:creationId xmlns:a16="http://schemas.microsoft.com/office/drawing/2014/main" id="{9FA18262-EF22-4E90-A51B-E47530517A40}"/>
              </a:ext>
            </a:extLst>
          </p:cNvPr>
          <p:cNvSpPr/>
          <p:nvPr/>
        </p:nvSpPr>
        <p:spPr>
          <a:xfrm flipH="1">
            <a:off x="10440346" y="3185678"/>
            <a:ext cx="45719" cy="258436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ECF9C34-C409-4056-BD05-8F2E6D63CF97}"/>
              </a:ext>
            </a:extLst>
          </p:cNvPr>
          <p:cNvSpPr txBox="1"/>
          <p:nvPr/>
        </p:nvSpPr>
        <p:spPr>
          <a:xfrm>
            <a:off x="10574109" y="317609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第</a:t>
            </a:r>
            <a:r>
              <a:rPr lang="en-US" altLang="zh-TW" sz="1400" dirty="0"/>
              <a:t>1</a:t>
            </a:r>
            <a:r>
              <a:rPr lang="zh-TW" altLang="en-US" sz="1400" dirty="0"/>
              <a:t>期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63DEBD8-5104-4D36-A6F3-1D732692C3BD}"/>
              </a:ext>
            </a:extLst>
          </p:cNvPr>
          <p:cNvSpPr/>
          <p:nvPr/>
        </p:nvSpPr>
        <p:spPr>
          <a:xfrm>
            <a:off x="10574108" y="3542559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第</a:t>
            </a:r>
            <a:r>
              <a:rPr lang="en-US" altLang="zh-TW" sz="1400" dirty="0"/>
              <a:t>2</a:t>
            </a:r>
            <a:r>
              <a:rPr lang="zh-TW" altLang="en-US" sz="1400" dirty="0"/>
              <a:t>期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A242474-63F3-4637-87B8-D3BB5ED8FD8C}"/>
              </a:ext>
            </a:extLst>
          </p:cNvPr>
          <p:cNvSpPr/>
          <p:nvPr/>
        </p:nvSpPr>
        <p:spPr>
          <a:xfrm>
            <a:off x="10574108" y="3930200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第</a:t>
            </a:r>
            <a:r>
              <a:rPr lang="en-US" altLang="zh-TW" sz="1400" dirty="0"/>
              <a:t>3</a:t>
            </a:r>
            <a:r>
              <a:rPr lang="zh-TW" altLang="en-US" sz="1400" dirty="0"/>
              <a:t>期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F8BB6B9-F502-4E3C-9FC6-0C51589CE4CC}"/>
              </a:ext>
            </a:extLst>
          </p:cNvPr>
          <p:cNvSpPr/>
          <p:nvPr/>
        </p:nvSpPr>
        <p:spPr>
          <a:xfrm>
            <a:off x="10558879" y="5462266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第</a:t>
            </a:r>
            <a:r>
              <a:rPr lang="en-US" altLang="zh-TW" sz="1400" dirty="0"/>
              <a:t>N</a:t>
            </a:r>
            <a:r>
              <a:rPr lang="zh-TW" altLang="en-US" sz="1400" dirty="0"/>
              <a:t>期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018D7739-34F1-4E61-940C-F96F6DCE648C}"/>
              </a:ext>
            </a:extLst>
          </p:cNvPr>
          <p:cNvSpPr txBox="1"/>
          <p:nvPr/>
        </p:nvSpPr>
        <p:spPr>
          <a:xfrm>
            <a:off x="8142470" y="2825745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P(</a:t>
            </a:r>
            <a:r>
              <a:rPr lang="zh-TW" altLang="en-US" sz="1400" dirty="0"/>
              <a:t>有</a:t>
            </a:r>
            <a:r>
              <a:rPr lang="en-US" altLang="zh-TW" sz="1400" dirty="0"/>
              <a:t>t|</a:t>
            </a:r>
            <a:r>
              <a:rPr lang="zh-TW" altLang="en-US" sz="1400" dirty="0"/>
              <a:t>有</a:t>
            </a:r>
            <a:r>
              <a:rPr lang="en-US" altLang="zh-TW" sz="1400" dirty="0"/>
              <a:t>t-1)</a:t>
            </a:r>
            <a:endParaRPr lang="zh-TW" altLang="en-US" sz="14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DF0D2A3-0BA6-44C6-8026-EA254DFB05DA}"/>
              </a:ext>
            </a:extLst>
          </p:cNvPr>
          <p:cNvSpPr/>
          <p:nvPr/>
        </p:nvSpPr>
        <p:spPr>
          <a:xfrm>
            <a:off x="8830940" y="2441941"/>
            <a:ext cx="1087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P(</a:t>
            </a:r>
            <a:r>
              <a:rPr lang="zh-TW" altLang="en-US" sz="1400" dirty="0"/>
              <a:t>無</a:t>
            </a:r>
            <a:r>
              <a:rPr lang="en-US" altLang="zh-TW" sz="1400" dirty="0"/>
              <a:t>t|</a:t>
            </a:r>
            <a:r>
              <a:rPr lang="zh-TW" altLang="en-US" sz="1400" dirty="0"/>
              <a:t>有</a:t>
            </a:r>
            <a:r>
              <a:rPr lang="en-US" altLang="zh-TW" sz="1400" dirty="0"/>
              <a:t>t-1)</a:t>
            </a:r>
            <a:endParaRPr lang="zh-TW" altLang="en-US" sz="14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DBF6AC5-7F31-4D62-BC54-C22798F1E309}"/>
              </a:ext>
            </a:extLst>
          </p:cNvPr>
          <p:cNvSpPr/>
          <p:nvPr/>
        </p:nvSpPr>
        <p:spPr>
          <a:xfrm>
            <a:off x="9586389" y="2828343"/>
            <a:ext cx="10871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P(</a:t>
            </a:r>
            <a:r>
              <a:rPr lang="zh-TW" altLang="en-US" sz="1400" dirty="0"/>
              <a:t>死</a:t>
            </a:r>
            <a:r>
              <a:rPr lang="en-US" altLang="zh-TW" sz="1400" dirty="0"/>
              <a:t>t|</a:t>
            </a:r>
            <a:r>
              <a:rPr lang="zh-TW" altLang="en-US" sz="1400" dirty="0"/>
              <a:t>有</a:t>
            </a:r>
            <a:r>
              <a:rPr lang="en-US" altLang="zh-TW" sz="1400" dirty="0"/>
              <a:t>t-1)</a:t>
            </a:r>
            <a:endParaRPr lang="zh-TW" altLang="en-US" sz="1400" dirty="0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3792437-B9B3-4186-B38C-3DC3144BB6FA}"/>
              </a:ext>
            </a:extLst>
          </p:cNvPr>
          <p:cNvSpPr txBox="1"/>
          <p:nvPr/>
        </p:nvSpPr>
        <p:spPr>
          <a:xfrm>
            <a:off x="9253881" y="596568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最後一期只能是死亡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A761D68-14E6-4260-8A7B-7012321BA525}"/>
              </a:ext>
            </a:extLst>
          </p:cNvPr>
          <p:cNvSpPr txBox="1"/>
          <p:nvPr/>
        </p:nvSpPr>
        <p:spPr>
          <a:xfrm>
            <a:off x="9417415" y="562193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0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F37E27C8-B624-4BE5-AC3B-79D2AC3D93CC}"/>
              </a:ext>
            </a:extLst>
          </p:cNvPr>
          <p:cNvSpPr txBox="1"/>
          <p:nvPr/>
        </p:nvSpPr>
        <p:spPr>
          <a:xfrm>
            <a:off x="10104009" y="559869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1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446974BF-E510-42C0-9648-D08AE1750E7B}"/>
              </a:ext>
            </a:extLst>
          </p:cNvPr>
          <p:cNvSpPr txBox="1"/>
          <p:nvPr/>
        </p:nvSpPr>
        <p:spPr>
          <a:xfrm>
            <a:off x="8686049" y="561615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0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8C06B83F-6A8F-42CE-8D0A-3C4A8DF38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4" t="30488" r="17717" b="49237"/>
          <a:stretch/>
        </p:blipFill>
        <p:spPr>
          <a:xfrm>
            <a:off x="592500" y="980170"/>
            <a:ext cx="7351148" cy="552552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80851170-E8DE-4720-AE79-567ADE435E34}"/>
              </a:ext>
            </a:extLst>
          </p:cNvPr>
          <p:cNvSpPr/>
          <p:nvPr/>
        </p:nvSpPr>
        <p:spPr>
          <a:xfrm>
            <a:off x="443694" y="407776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ac_rate</a:t>
            </a:r>
            <a:r>
              <a:rPr lang="zh-TW" altLang="en-US" dirty="0"/>
              <a:t>：給定原本是</a:t>
            </a:r>
            <a:r>
              <a:rPr lang="zh-TW" altLang="en-US" dirty="0">
                <a:solidFill>
                  <a:srgbClr val="FF0000"/>
                </a:solidFill>
              </a:rPr>
              <a:t>有自理能力</a:t>
            </a:r>
            <a:r>
              <a:rPr lang="zh-TW" altLang="en-US" dirty="0"/>
              <a:t>狀態</a:t>
            </a:r>
            <a:endParaRPr lang="en-US" altLang="zh-TW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D3F432CC-CDCA-479E-9DAD-A982F5DAFB2D}"/>
              </a:ext>
            </a:extLst>
          </p:cNvPr>
          <p:cNvSpPr txBox="1"/>
          <p:nvPr/>
        </p:nvSpPr>
        <p:spPr>
          <a:xfrm>
            <a:off x="682651" y="2073779"/>
            <a:ext cx="5742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err="1"/>
              <a:t>ac_rate</a:t>
            </a:r>
            <a:r>
              <a:rPr lang="zh-TW" altLang="en-US" sz="1600" dirty="0"/>
              <a:t>第一行求</a:t>
            </a:r>
            <a:r>
              <a:rPr lang="en-US" altLang="zh-TW" sz="1600" dirty="0"/>
              <a:t>X</a:t>
            </a:r>
            <a:r>
              <a:rPr lang="zh-TW" altLang="en-US" sz="1600" dirty="0"/>
              <a:t>歲有自理能力下，</a:t>
            </a:r>
            <a:r>
              <a:rPr lang="en-US" altLang="zh-TW" sz="1600" dirty="0">
                <a:solidFill>
                  <a:srgbClr val="0070C0"/>
                </a:solidFill>
              </a:rPr>
              <a:t>X+1</a:t>
            </a:r>
            <a:r>
              <a:rPr lang="zh-TW" altLang="en-US" sz="1600" dirty="0">
                <a:solidFill>
                  <a:srgbClr val="0070C0"/>
                </a:solidFill>
              </a:rPr>
              <a:t>歲仍有自理能力</a:t>
            </a:r>
            <a:r>
              <a:rPr lang="zh-TW" altLang="en-US" sz="1600" dirty="0"/>
              <a:t>機率 </a:t>
            </a:r>
            <a:endParaRPr lang="en-US" altLang="zh-TW" sz="1600" dirty="0"/>
          </a:p>
          <a:p>
            <a:r>
              <a:rPr lang="en-US" altLang="zh-TW" sz="1600" dirty="0"/>
              <a:t>=</a:t>
            </a:r>
            <a:r>
              <a:rPr lang="zh-TW" altLang="en-US" sz="1600" dirty="0"/>
              <a:t> </a:t>
            </a:r>
            <a:r>
              <a:rPr lang="en-US" altLang="zh-TW" sz="1600" dirty="0"/>
              <a:t>P(</a:t>
            </a:r>
            <a:r>
              <a:rPr lang="zh-TW" altLang="en-US" sz="1600" dirty="0"/>
              <a:t> 有</a:t>
            </a:r>
            <a:r>
              <a:rPr lang="en-US" altLang="zh-TW" sz="1600" dirty="0"/>
              <a:t>x+1 | </a:t>
            </a:r>
            <a:r>
              <a:rPr lang="zh-TW" altLang="en-US" sz="1600" dirty="0"/>
              <a:t>有</a:t>
            </a:r>
            <a:r>
              <a:rPr lang="en-US" altLang="zh-TW" sz="1600" dirty="0"/>
              <a:t>x</a:t>
            </a:r>
            <a:r>
              <a:rPr lang="zh-TW" altLang="en-US" sz="1600" dirty="0"/>
              <a:t> </a:t>
            </a:r>
            <a:r>
              <a:rPr lang="en-US" altLang="zh-TW" sz="1600" dirty="0"/>
              <a:t>)</a:t>
            </a:r>
          </a:p>
          <a:p>
            <a:r>
              <a:rPr lang="en-US" altLang="zh-TW" sz="1600" dirty="0"/>
              <a:t>=</a:t>
            </a:r>
            <a:r>
              <a:rPr lang="zh-TW" altLang="en-US" sz="1600" dirty="0"/>
              <a:t> </a:t>
            </a:r>
            <a:r>
              <a:rPr lang="en-US" altLang="zh-TW" sz="1600" dirty="0"/>
              <a:t>P(</a:t>
            </a:r>
            <a:r>
              <a:rPr lang="zh-TW" altLang="en-US" sz="1600" dirty="0"/>
              <a:t> 有</a:t>
            </a:r>
            <a:r>
              <a:rPr lang="en-US" altLang="zh-TW" sz="1600" dirty="0"/>
              <a:t>x+1</a:t>
            </a:r>
            <a:r>
              <a:rPr lang="zh-TW" altLang="en-US" sz="1600" dirty="0"/>
              <a:t> </a:t>
            </a:r>
            <a:r>
              <a:rPr lang="en-US" altLang="zh-TW" sz="1600" dirty="0"/>
              <a:t>) / P(</a:t>
            </a:r>
            <a:r>
              <a:rPr lang="zh-TW" altLang="en-US" sz="1600" dirty="0"/>
              <a:t> 有</a:t>
            </a:r>
            <a:r>
              <a:rPr lang="en-US" altLang="zh-TW" sz="1600" dirty="0"/>
              <a:t>x</a:t>
            </a:r>
            <a:r>
              <a:rPr lang="zh-TW" altLang="en-US" sz="1600" dirty="0"/>
              <a:t> </a:t>
            </a:r>
            <a:r>
              <a:rPr lang="en-US" altLang="zh-TW" sz="1600" dirty="0"/>
              <a:t>)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A0A3359-3750-4F9A-954C-C524CF757B30}"/>
              </a:ext>
            </a:extLst>
          </p:cNvPr>
          <p:cNvSpPr/>
          <p:nvPr/>
        </p:nvSpPr>
        <p:spPr>
          <a:xfrm>
            <a:off x="682651" y="336762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600" dirty="0" err="1"/>
              <a:t>ac_rate</a:t>
            </a:r>
            <a:r>
              <a:rPr lang="zh-TW" altLang="en-US" sz="1600" dirty="0"/>
              <a:t>第二行求</a:t>
            </a:r>
            <a:r>
              <a:rPr lang="en-US" altLang="zh-TW" sz="1600" dirty="0"/>
              <a:t>X</a:t>
            </a:r>
            <a:r>
              <a:rPr lang="zh-TW" altLang="en-US" sz="1600" dirty="0"/>
              <a:t>歲有自理能力下，</a:t>
            </a:r>
            <a:r>
              <a:rPr lang="en-US" altLang="zh-TW" sz="1600" dirty="0">
                <a:solidFill>
                  <a:srgbClr val="0070C0"/>
                </a:solidFill>
              </a:rPr>
              <a:t>X+1</a:t>
            </a:r>
            <a:r>
              <a:rPr lang="zh-TW" altLang="en-US" sz="1600" dirty="0">
                <a:solidFill>
                  <a:srgbClr val="0070C0"/>
                </a:solidFill>
              </a:rPr>
              <a:t>歲無自理能力</a:t>
            </a:r>
            <a:r>
              <a:rPr lang="zh-TW" altLang="en-US" sz="1600" dirty="0"/>
              <a:t>機率 </a:t>
            </a:r>
            <a:endParaRPr lang="en-US" altLang="zh-TW" sz="1600" dirty="0"/>
          </a:p>
          <a:p>
            <a:r>
              <a:rPr lang="en-US" altLang="zh-TW" sz="1600" dirty="0"/>
              <a:t>=</a:t>
            </a:r>
            <a:r>
              <a:rPr lang="zh-TW" altLang="en-US" sz="1600" dirty="0"/>
              <a:t> </a:t>
            </a:r>
            <a:r>
              <a:rPr lang="en-US" altLang="zh-TW" sz="1600" dirty="0"/>
              <a:t>P(</a:t>
            </a:r>
            <a:r>
              <a:rPr lang="zh-TW" altLang="en-US" sz="1600" dirty="0"/>
              <a:t> 無</a:t>
            </a:r>
            <a:r>
              <a:rPr lang="en-US" altLang="zh-TW" sz="1600" dirty="0"/>
              <a:t>x+1 | </a:t>
            </a:r>
            <a:r>
              <a:rPr lang="zh-TW" altLang="en-US" sz="1600" dirty="0"/>
              <a:t>有</a:t>
            </a:r>
            <a:r>
              <a:rPr lang="en-US" altLang="zh-TW" sz="1600" dirty="0"/>
              <a:t>x)</a:t>
            </a:r>
          </a:p>
          <a:p>
            <a:r>
              <a:rPr lang="en-US" altLang="zh-TW" sz="1600" dirty="0"/>
              <a:t>= [</a:t>
            </a:r>
            <a:r>
              <a:rPr lang="zh-TW" altLang="en-US" sz="1600" dirty="0"/>
              <a:t> </a:t>
            </a:r>
            <a:r>
              <a:rPr lang="en-US" altLang="zh-TW" sz="1600" dirty="0"/>
              <a:t>P(</a:t>
            </a:r>
            <a:r>
              <a:rPr lang="zh-TW" altLang="en-US" sz="1600" dirty="0"/>
              <a:t> 無</a:t>
            </a:r>
            <a:r>
              <a:rPr lang="en-US" altLang="zh-TW" sz="1600" dirty="0"/>
              <a:t>x+1 ) – P(</a:t>
            </a:r>
            <a:r>
              <a:rPr lang="zh-TW" altLang="en-US" sz="1600" dirty="0"/>
              <a:t>無</a:t>
            </a:r>
            <a:r>
              <a:rPr lang="en-US" altLang="zh-TW" sz="1600" dirty="0"/>
              <a:t>x)*(</a:t>
            </a:r>
            <a:r>
              <a:rPr lang="zh-TW" altLang="en-US" sz="1600" dirty="0"/>
              <a:t>無</a:t>
            </a:r>
            <a:r>
              <a:rPr lang="en-US" altLang="zh-TW" sz="1600" dirty="0"/>
              <a:t>x</a:t>
            </a:r>
            <a:r>
              <a:rPr lang="zh-TW" altLang="en-US" sz="1600" dirty="0"/>
              <a:t>至無</a:t>
            </a:r>
            <a:r>
              <a:rPr lang="en-US" altLang="zh-TW" sz="1600" dirty="0"/>
              <a:t>x+1</a:t>
            </a:r>
            <a:r>
              <a:rPr lang="zh-TW" altLang="en-US" sz="1600" dirty="0"/>
              <a:t>的轉換機率</a:t>
            </a:r>
            <a:r>
              <a:rPr lang="en-US" altLang="zh-TW" sz="1600" dirty="0"/>
              <a:t>) ] / P(</a:t>
            </a:r>
            <a:r>
              <a:rPr lang="zh-TW" altLang="en-US" sz="1600" dirty="0"/>
              <a:t>有</a:t>
            </a:r>
            <a:r>
              <a:rPr lang="en-US" altLang="zh-TW" sz="1600" dirty="0"/>
              <a:t>x)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0204C22-77F9-4438-8B18-5CCCA1278700}"/>
              </a:ext>
            </a:extLst>
          </p:cNvPr>
          <p:cNvSpPr/>
          <p:nvPr/>
        </p:nvSpPr>
        <p:spPr>
          <a:xfrm>
            <a:off x="682650" y="4661471"/>
            <a:ext cx="6726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err="1"/>
              <a:t>ac_rate</a:t>
            </a:r>
            <a:r>
              <a:rPr lang="zh-TW" altLang="en-US" sz="1600" dirty="0"/>
              <a:t>第三行求</a:t>
            </a:r>
            <a:r>
              <a:rPr lang="en-US" altLang="zh-TW" sz="1600" dirty="0"/>
              <a:t>X</a:t>
            </a:r>
            <a:r>
              <a:rPr lang="zh-TW" altLang="en-US" sz="1600" dirty="0"/>
              <a:t>歲有自理能力下，</a:t>
            </a:r>
            <a:r>
              <a:rPr lang="en-US" altLang="zh-TW" sz="1600" dirty="0">
                <a:solidFill>
                  <a:srgbClr val="0070C0"/>
                </a:solidFill>
              </a:rPr>
              <a:t>X+1</a:t>
            </a:r>
            <a:r>
              <a:rPr lang="zh-TW" altLang="en-US" sz="1600" dirty="0">
                <a:solidFill>
                  <a:srgbClr val="0070C0"/>
                </a:solidFill>
              </a:rPr>
              <a:t>歲死亡</a:t>
            </a:r>
            <a:r>
              <a:rPr lang="zh-TW" altLang="en-US" sz="1600" dirty="0"/>
              <a:t>機率 </a:t>
            </a:r>
            <a:endParaRPr lang="en-US" altLang="zh-TW" sz="1600" dirty="0"/>
          </a:p>
          <a:p>
            <a:r>
              <a:rPr lang="en-US" altLang="zh-TW" sz="1600" dirty="0"/>
              <a:t>=</a:t>
            </a:r>
            <a:r>
              <a:rPr lang="zh-TW" altLang="en-US" sz="1600" dirty="0"/>
              <a:t> </a:t>
            </a:r>
            <a:r>
              <a:rPr lang="en-US" altLang="zh-TW" sz="1600" dirty="0"/>
              <a:t>P(</a:t>
            </a:r>
            <a:r>
              <a:rPr lang="zh-TW" altLang="en-US" sz="1600" dirty="0"/>
              <a:t> 死</a:t>
            </a:r>
            <a:r>
              <a:rPr lang="en-US" altLang="zh-TW" sz="1600" dirty="0"/>
              <a:t>x+1 | </a:t>
            </a:r>
            <a:r>
              <a:rPr lang="zh-TW" altLang="en-US" sz="1600" dirty="0"/>
              <a:t>有</a:t>
            </a:r>
            <a:r>
              <a:rPr lang="en-US" altLang="zh-TW" sz="1600" dirty="0"/>
              <a:t>x)</a:t>
            </a:r>
          </a:p>
          <a:p>
            <a:r>
              <a:rPr lang="en-US" altLang="zh-TW" sz="1600" dirty="0"/>
              <a:t>= [</a:t>
            </a:r>
            <a:r>
              <a:rPr lang="zh-TW" altLang="en-US" sz="1600" dirty="0"/>
              <a:t> </a:t>
            </a:r>
            <a:r>
              <a:rPr lang="en-US" altLang="zh-TW" sz="1600" dirty="0"/>
              <a:t>P(</a:t>
            </a:r>
            <a:r>
              <a:rPr lang="zh-TW" altLang="en-US" sz="1600" dirty="0"/>
              <a:t> 死</a:t>
            </a:r>
            <a:r>
              <a:rPr lang="en-US" altLang="zh-TW" sz="1600" dirty="0"/>
              <a:t>x+1 ) – P( </a:t>
            </a:r>
            <a:r>
              <a:rPr lang="zh-TW" altLang="en-US" sz="1600" dirty="0"/>
              <a:t>無</a:t>
            </a:r>
            <a:r>
              <a:rPr lang="en-US" altLang="zh-TW" sz="1600" dirty="0"/>
              <a:t>x )</a:t>
            </a:r>
            <a:r>
              <a:rPr lang="zh-TW" altLang="en-US" sz="1600" dirty="0"/>
              <a:t>*</a:t>
            </a:r>
            <a:r>
              <a:rPr lang="en-US" altLang="zh-TW" sz="1600" dirty="0"/>
              <a:t>(</a:t>
            </a:r>
            <a:r>
              <a:rPr lang="zh-TW" altLang="en-US" sz="1600" dirty="0"/>
              <a:t>無</a:t>
            </a:r>
            <a:r>
              <a:rPr lang="en-US" altLang="zh-TW" sz="1600" dirty="0"/>
              <a:t>x</a:t>
            </a:r>
            <a:r>
              <a:rPr lang="zh-TW" altLang="en-US" sz="1600" dirty="0"/>
              <a:t>至死</a:t>
            </a:r>
            <a:r>
              <a:rPr lang="en-US" altLang="zh-TW" sz="1600" dirty="0"/>
              <a:t>x+1</a:t>
            </a:r>
            <a:r>
              <a:rPr lang="zh-TW" altLang="en-US" sz="1600" dirty="0"/>
              <a:t>的轉換機率</a:t>
            </a:r>
            <a:r>
              <a:rPr lang="en-US" altLang="zh-TW" sz="1600" dirty="0"/>
              <a:t>)</a:t>
            </a:r>
            <a:r>
              <a:rPr lang="zh-TW" altLang="en-US" sz="1600" dirty="0"/>
              <a:t> </a:t>
            </a:r>
            <a:r>
              <a:rPr lang="en-US" altLang="zh-TW" sz="1600" dirty="0"/>
              <a:t>–</a:t>
            </a:r>
            <a:r>
              <a:rPr lang="zh-TW" altLang="en-US" sz="1600" dirty="0"/>
              <a:t> </a:t>
            </a:r>
            <a:r>
              <a:rPr lang="en-US" altLang="zh-TW" sz="1600" dirty="0"/>
              <a:t>P( </a:t>
            </a:r>
            <a:r>
              <a:rPr lang="zh-TW" altLang="en-US" sz="1600" dirty="0"/>
              <a:t>死</a:t>
            </a:r>
            <a:r>
              <a:rPr lang="en-US" altLang="zh-TW" sz="1600" dirty="0"/>
              <a:t>x ) ] / P(</a:t>
            </a:r>
            <a:r>
              <a:rPr lang="zh-TW" altLang="en-US" sz="1600" dirty="0"/>
              <a:t>有</a:t>
            </a:r>
            <a:r>
              <a:rPr lang="en-US" altLang="zh-TW" sz="1600" dirty="0"/>
              <a:t>x)</a:t>
            </a:r>
          </a:p>
        </p:txBody>
      </p:sp>
    </p:spTree>
    <p:extLst>
      <p:ext uri="{BB962C8B-B14F-4D97-AF65-F5344CB8AC3E}">
        <p14:creationId xmlns:p14="http://schemas.microsoft.com/office/powerpoint/2010/main" val="1833023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F891799-A3D1-4068-B2C4-CAAF95582663}"/>
              </a:ext>
            </a:extLst>
          </p:cNvPr>
          <p:cNvSpPr/>
          <p:nvPr/>
        </p:nvSpPr>
        <p:spPr>
          <a:xfrm>
            <a:off x="526249" y="417159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i4_rate</a:t>
            </a:r>
            <a:r>
              <a:rPr lang="zh-TW" altLang="en-US" dirty="0"/>
              <a:t> ：給定原本是</a:t>
            </a:r>
            <a:r>
              <a:rPr lang="zh-TW" altLang="en-US" dirty="0">
                <a:solidFill>
                  <a:srgbClr val="FF0000"/>
                </a:solidFill>
              </a:rPr>
              <a:t>無自理能力</a:t>
            </a:r>
            <a:r>
              <a:rPr lang="zh-TW" altLang="en-US" dirty="0"/>
              <a:t>狀態</a:t>
            </a: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AD05109-C002-487F-A1EE-68305D894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2" t="38262" r="64415" b="45894"/>
          <a:stretch/>
        </p:blipFill>
        <p:spPr>
          <a:xfrm>
            <a:off x="858416" y="1090908"/>
            <a:ext cx="2675112" cy="51318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732E0A0-4826-47ED-8FE7-9F321246E7D1}"/>
              </a:ext>
            </a:extLst>
          </p:cNvPr>
          <p:cNvSpPr txBox="1"/>
          <p:nvPr/>
        </p:nvSpPr>
        <p:spPr>
          <a:xfrm>
            <a:off x="526249" y="1908510"/>
            <a:ext cx="11097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因</a:t>
            </a:r>
            <a:r>
              <a:rPr lang="en-US" altLang="zh-TW" dirty="0"/>
              <a:t>Rate</a:t>
            </a:r>
            <a:r>
              <a:rPr lang="zh-TW" altLang="en-US" dirty="0"/>
              <a:t>已經是轉換矩陣，無自理能力機率可以直接從</a:t>
            </a:r>
            <a:r>
              <a:rPr lang="en-US" altLang="zh-TW" dirty="0"/>
              <a:t>Rate</a:t>
            </a:r>
            <a:r>
              <a:rPr lang="zh-TW" altLang="en-US" dirty="0"/>
              <a:t>中無自理部分抓出來，放在</a:t>
            </a:r>
            <a:r>
              <a:rPr lang="en-US" altLang="zh-TW" dirty="0"/>
              <a:t>i4_rate</a:t>
            </a:r>
            <a:r>
              <a:rPr lang="zh-TW" altLang="en-US" dirty="0"/>
              <a:t>以利後面計算。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446EB08-BAAB-43DF-AD7F-E1DAD1994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423695"/>
              </p:ext>
            </p:extLst>
          </p:nvPr>
        </p:nvGraphicFramePr>
        <p:xfrm>
          <a:off x="2420185" y="3173981"/>
          <a:ext cx="1478238" cy="2363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9119">
                  <a:extLst>
                    <a:ext uri="{9D8B030D-6E8A-4147-A177-3AD203B41FA5}">
                      <a16:colId xmlns:a16="http://schemas.microsoft.com/office/drawing/2014/main" val="862712852"/>
                    </a:ext>
                  </a:extLst>
                </a:gridCol>
                <a:gridCol w="739119">
                  <a:extLst>
                    <a:ext uri="{9D8B030D-6E8A-4147-A177-3AD203B41FA5}">
                      <a16:colId xmlns:a16="http://schemas.microsoft.com/office/drawing/2014/main" val="3870720537"/>
                    </a:ext>
                  </a:extLst>
                </a:gridCol>
              </a:tblGrid>
              <a:tr h="3376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(1,1)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(1,2)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086249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(2,1)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(2,2)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111521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(3,1)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(3,2)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145475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507652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552199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144044"/>
                  </a:ext>
                </a:extLst>
              </a:tr>
              <a:tr h="337658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(N,1)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(N,2)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489452"/>
                  </a:ext>
                </a:extLst>
              </a:tr>
            </a:tbl>
          </a:graphicData>
        </a:graphic>
      </p:graphicFrame>
      <p:sp>
        <p:nvSpPr>
          <p:cNvPr id="7" name="左中括弧 6">
            <a:extLst>
              <a:ext uri="{FF2B5EF4-FFF2-40B4-BE49-F238E27FC236}">
                <a16:creationId xmlns:a16="http://schemas.microsoft.com/office/drawing/2014/main" id="{955CD0AD-8D3D-4457-A201-B20CBA71386D}"/>
              </a:ext>
            </a:extLst>
          </p:cNvPr>
          <p:cNvSpPr/>
          <p:nvPr/>
        </p:nvSpPr>
        <p:spPr>
          <a:xfrm>
            <a:off x="2262548" y="3173982"/>
            <a:ext cx="157635" cy="230045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左中括弧 7">
            <a:extLst>
              <a:ext uri="{FF2B5EF4-FFF2-40B4-BE49-F238E27FC236}">
                <a16:creationId xmlns:a16="http://schemas.microsoft.com/office/drawing/2014/main" id="{D26D6F02-501F-41D7-B1CE-85AF4FD0F390}"/>
              </a:ext>
            </a:extLst>
          </p:cNvPr>
          <p:cNvSpPr/>
          <p:nvPr/>
        </p:nvSpPr>
        <p:spPr>
          <a:xfrm flipH="1">
            <a:off x="3791889" y="3137030"/>
            <a:ext cx="106533" cy="233740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6E98FC3-81D3-41B8-B019-69ECEFCE67BA}"/>
              </a:ext>
            </a:extLst>
          </p:cNvPr>
          <p:cNvSpPr txBox="1"/>
          <p:nvPr/>
        </p:nvSpPr>
        <p:spPr>
          <a:xfrm>
            <a:off x="4020653" y="3206986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第</a:t>
            </a:r>
            <a:r>
              <a:rPr lang="en-US" altLang="zh-TW" sz="1400" dirty="0"/>
              <a:t>1</a:t>
            </a:r>
            <a:r>
              <a:rPr lang="zh-TW" altLang="en-US" sz="1400" dirty="0"/>
              <a:t>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5883C63-4EED-4308-9929-2F9542CB5DC3}"/>
              </a:ext>
            </a:extLst>
          </p:cNvPr>
          <p:cNvSpPr/>
          <p:nvPr/>
        </p:nvSpPr>
        <p:spPr>
          <a:xfrm>
            <a:off x="4020654" y="3539953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第</a:t>
            </a:r>
            <a:r>
              <a:rPr lang="en-US" altLang="zh-TW" sz="1400" dirty="0"/>
              <a:t>2</a:t>
            </a:r>
            <a:r>
              <a:rPr lang="zh-TW" altLang="en-US" sz="1400" dirty="0"/>
              <a:t>期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452988E-BB7A-4F52-8DBF-FD6CB81A3EBB}"/>
              </a:ext>
            </a:extLst>
          </p:cNvPr>
          <p:cNvSpPr/>
          <p:nvPr/>
        </p:nvSpPr>
        <p:spPr>
          <a:xfrm>
            <a:off x="4020655" y="3850513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第</a:t>
            </a:r>
            <a:r>
              <a:rPr lang="en-US" altLang="zh-TW" sz="1400" dirty="0"/>
              <a:t>3</a:t>
            </a:r>
            <a:r>
              <a:rPr lang="zh-TW" altLang="en-US" sz="1400" dirty="0"/>
              <a:t>期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5EACC96-0A64-4279-8984-491C4977B799}"/>
              </a:ext>
            </a:extLst>
          </p:cNvPr>
          <p:cNvSpPr/>
          <p:nvPr/>
        </p:nvSpPr>
        <p:spPr>
          <a:xfrm>
            <a:off x="4020653" y="5193695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第</a:t>
            </a:r>
            <a:r>
              <a:rPr lang="en-US" altLang="zh-TW" sz="1400" dirty="0"/>
              <a:t>N</a:t>
            </a:r>
            <a:r>
              <a:rPr lang="zh-TW" altLang="en-US" sz="1400" dirty="0"/>
              <a:t>期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3014349-FADA-4EB4-83A0-0208AEEDC7F3}"/>
              </a:ext>
            </a:extLst>
          </p:cNvPr>
          <p:cNvSpPr txBox="1"/>
          <p:nvPr/>
        </p:nvSpPr>
        <p:spPr>
          <a:xfrm>
            <a:off x="1097109" y="4059213"/>
            <a:ext cx="95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i4_rate=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F1B2FBB-EF8A-420C-A3FB-8C829DD310B4}"/>
              </a:ext>
            </a:extLst>
          </p:cNvPr>
          <p:cNvSpPr txBox="1"/>
          <p:nvPr/>
        </p:nvSpPr>
        <p:spPr>
          <a:xfrm>
            <a:off x="2091751" y="2803049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P(</a:t>
            </a:r>
            <a:r>
              <a:rPr lang="zh-TW" altLang="en-US" sz="1400" dirty="0"/>
              <a:t>無</a:t>
            </a:r>
            <a:r>
              <a:rPr lang="en-US" altLang="zh-TW" sz="1400" dirty="0"/>
              <a:t>t|</a:t>
            </a:r>
            <a:r>
              <a:rPr lang="zh-TW" altLang="en-US" sz="1400" dirty="0"/>
              <a:t>無</a:t>
            </a:r>
            <a:r>
              <a:rPr lang="en-US" altLang="zh-TW" sz="1400" dirty="0"/>
              <a:t>t-1)</a:t>
            </a:r>
            <a:endParaRPr lang="zh-TW" altLang="en-US" sz="1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32C382B-9FA3-4365-A27F-2CC3139BFE4B}"/>
              </a:ext>
            </a:extLst>
          </p:cNvPr>
          <p:cNvSpPr txBox="1"/>
          <p:nvPr/>
        </p:nvSpPr>
        <p:spPr>
          <a:xfrm>
            <a:off x="3134532" y="2792718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P(</a:t>
            </a:r>
            <a:r>
              <a:rPr lang="zh-TW" altLang="en-US" sz="1400" dirty="0"/>
              <a:t>死</a:t>
            </a:r>
            <a:r>
              <a:rPr lang="en-US" altLang="zh-TW" sz="1400" dirty="0"/>
              <a:t>t|</a:t>
            </a:r>
            <a:r>
              <a:rPr lang="zh-TW" altLang="en-US" sz="1400" dirty="0"/>
              <a:t>無</a:t>
            </a:r>
            <a:r>
              <a:rPr lang="en-US" altLang="zh-TW" sz="1400" dirty="0"/>
              <a:t>t-1)</a:t>
            </a:r>
            <a:endParaRPr lang="zh-TW" altLang="en-US" sz="14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940781C-579D-439B-A656-407FB0099328}"/>
              </a:ext>
            </a:extLst>
          </p:cNvPr>
          <p:cNvSpPr/>
          <p:nvPr/>
        </p:nvSpPr>
        <p:spPr>
          <a:xfrm>
            <a:off x="2870121" y="5904040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最後一期只能是死亡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C40BFC0-A937-4266-9660-4C9FB1C2F3E8}"/>
              </a:ext>
            </a:extLst>
          </p:cNvPr>
          <p:cNvSpPr txBox="1"/>
          <p:nvPr/>
        </p:nvSpPr>
        <p:spPr>
          <a:xfrm>
            <a:off x="2596409" y="55014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DE76F4A-6220-4A6D-88E8-EC47BCF5907F}"/>
              </a:ext>
            </a:extLst>
          </p:cNvPr>
          <p:cNvSpPr txBox="1"/>
          <p:nvPr/>
        </p:nvSpPr>
        <p:spPr>
          <a:xfrm>
            <a:off x="3376425" y="55014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55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FFB31DB6-BB5B-4143-9A48-E9AD3E327E0F}"/>
              </a:ext>
            </a:extLst>
          </p:cNvPr>
          <p:cNvSpPr txBox="1"/>
          <p:nvPr/>
        </p:nvSpPr>
        <p:spPr>
          <a:xfrm>
            <a:off x="979716" y="3436001"/>
            <a:ext cx="646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參數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14A61E4-6B2F-4F9F-9FE6-AEA9A21C4D69}"/>
              </a:ext>
            </a:extLst>
          </p:cNvPr>
          <p:cNvSpPr txBox="1"/>
          <p:nvPr/>
        </p:nvSpPr>
        <p:spPr>
          <a:xfrm>
            <a:off x="2747219" y="2124905"/>
            <a:ext cx="877163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利率樹</a:t>
            </a:r>
            <a:endParaRPr lang="en-US" altLang="zh-TW" dirty="0">
              <a:solidFill>
                <a:schemeClr val="bg1"/>
              </a:solidFill>
            </a:endParaRPr>
          </a:p>
          <a:p>
            <a:r>
              <a:rPr lang="zh-TW" altLang="en-US" dirty="0">
                <a:solidFill>
                  <a:schemeClr val="bg1"/>
                </a:solidFill>
              </a:rPr>
              <a:t>房價樹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9F7AE0A-E62A-4BAE-A0AA-988E2EEB5B8B}"/>
              </a:ext>
            </a:extLst>
          </p:cNvPr>
          <p:cNvSpPr txBox="1"/>
          <p:nvPr/>
        </p:nvSpPr>
        <p:spPr>
          <a:xfrm>
            <a:off x="3937519" y="3297501"/>
            <a:ext cx="15696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累積貸款金額</a:t>
            </a:r>
            <a:endParaRPr lang="en-US" altLang="zh-TW" dirty="0"/>
          </a:p>
          <a:p>
            <a:r>
              <a:rPr lang="en-US" altLang="zh-TW" dirty="0"/>
              <a:t>Loan Amount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F15C199-0FD3-4D84-8039-BE558BC95515}"/>
              </a:ext>
            </a:extLst>
          </p:cNvPr>
          <p:cNvSpPr txBox="1"/>
          <p:nvPr/>
        </p:nvSpPr>
        <p:spPr>
          <a:xfrm>
            <a:off x="6869447" y="2263405"/>
            <a:ext cx="15953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貸款人損失</a:t>
            </a:r>
            <a:r>
              <a:rPr lang="en-US" altLang="zh-TW" dirty="0"/>
              <a:t>LL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05BB7C9-8CCE-4904-9B4E-38745FFC278C}"/>
              </a:ext>
            </a:extLst>
          </p:cNvPr>
          <p:cNvSpPr txBox="1"/>
          <p:nvPr/>
        </p:nvSpPr>
        <p:spPr>
          <a:xfrm>
            <a:off x="6869447" y="3436000"/>
            <a:ext cx="17491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貸款保險金</a:t>
            </a:r>
            <a:r>
              <a:rPr lang="en-US" altLang="zh-TW" dirty="0"/>
              <a:t>MIP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563DF2B-3632-42F8-BCCE-60AE14D23F8D}"/>
              </a:ext>
            </a:extLst>
          </p:cNvPr>
          <p:cNvSpPr txBox="1"/>
          <p:nvPr/>
        </p:nvSpPr>
        <p:spPr>
          <a:xfrm>
            <a:off x="6869447" y="4608595"/>
            <a:ext cx="14285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房屋殘值</a:t>
            </a:r>
            <a:r>
              <a:rPr lang="en-US" altLang="zh-TW" dirty="0"/>
              <a:t>NE</a:t>
            </a:r>
            <a:endParaRPr lang="zh-TW" altLang="en-US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C9508AC-251D-40B1-A1DF-C13B789D7D74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1626047" y="2448071"/>
            <a:ext cx="1121172" cy="1172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3559FEAD-E2E5-4998-8874-F71961A0649D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1626047" y="3620667"/>
            <a:ext cx="23114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AC6E098C-6F15-4657-9CC5-A6F9C5B0BD49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3624382" y="2448071"/>
            <a:ext cx="1097967" cy="849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7B9B5A0-AC66-4D5F-A103-8365DE07C6C7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5507179" y="2448071"/>
            <a:ext cx="1362268" cy="1172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D8D7CAA1-CE77-4E77-85DA-AA2FB5BC7165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5507179" y="3620666"/>
            <a:ext cx="136226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892D242C-567B-41C6-B199-5A20293787C7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5507179" y="3620667"/>
            <a:ext cx="1362268" cy="11725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1ECC7C2-6765-4C0A-B78B-C2E6C6AC3A75}"/>
              </a:ext>
            </a:extLst>
          </p:cNvPr>
          <p:cNvSpPr txBox="1"/>
          <p:nvPr/>
        </p:nvSpPr>
        <p:spPr>
          <a:xfrm>
            <a:off x="9517225" y="2896085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公平評價公式</a:t>
            </a:r>
            <a:endParaRPr lang="en-US" altLang="zh-TW" dirty="0"/>
          </a:p>
          <a:p>
            <a:r>
              <a:rPr lang="en-US" altLang="zh-TW" dirty="0"/>
              <a:t>LL=MIP+NE</a:t>
            </a:r>
          </a:p>
          <a:p>
            <a:r>
              <a:rPr lang="zh-TW" altLang="en-US" dirty="0"/>
              <a:t>二分法求可貸成數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6A84845-2C12-4AEC-BEC6-A5EBD5502791}"/>
              </a:ext>
            </a:extLst>
          </p:cNvPr>
          <p:cNvSpPr txBox="1"/>
          <p:nvPr/>
        </p:nvSpPr>
        <p:spPr>
          <a:xfrm>
            <a:off x="727788" y="643812"/>
            <a:ext cx="10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RM+LTC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AF6BA4E-8016-44A1-893A-E595842F41C6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3.</a:t>
            </a:r>
            <a:r>
              <a:rPr lang="zh-TW" altLang="en-US" sz="1200" dirty="0"/>
              <a:t> 建立利率樹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56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C1607B3-DECD-464D-BF9B-7D03F28EFF79}"/>
              </a:ext>
            </a:extLst>
          </p:cNvPr>
          <p:cNvSpPr txBox="1"/>
          <p:nvPr/>
        </p:nvSpPr>
        <p:spPr>
          <a:xfrm>
            <a:off x="759799" y="687990"/>
            <a:ext cx="2274982" cy="3693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建構</a:t>
            </a:r>
            <a:r>
              <a:rPr lang="en-US" altLang="zh-TW" dirty="0" err="1">
                <a:solidFill>
                  <a:schemeClr val="bg1"/>
                </a:solidFill>
              </a:rPr>
              <a:t>Hullwhite</a:t>
            </a:r>
            <a:r>
              <a:rPr lang="zh-TW" altLang="en-US" dirty="0">
                <a:solidFill>
                  <a:schemeClr val="bg1"/>
                </a:solidFill>
              </a:rPr>
              <a:t>利率樹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3747AB7-FC5F-4C2C-BBA8-D91BA7FC40B4}"/>
              </a:ext>
            </a:extLst>
          </p:cNvPr>
          <p:cNvSpPr txBox="1"/>
          <p:nvPr/>
        </p:nvSpPr>
        <p:spPr>
          <a:xfrm>
            <a:off x="759799" y="4462899"/>
            <a:ext cx="47756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/>
              <a:t>建構三元樹</a:t>
            </a:r>
            <a:endParaRPr lang="en-US" altLang="zh-TW" dirty="0"/>
          </a:p>
          <a:p>
            <a:r>
              <a:rPr lang="zh-TW" altLang="en-US" sz="1600" dirty="0"/>
              <a:t>     </a:t>
            </a:r>
            <a:r>
              <a:rPr lang="en-US" altLang="zh-TW" sz="1600" dirty="0"/>
              <a:t>-&gt;</a:t>
            </a:r>
            <a:r>
              <a:rPr lang="zh-TW" altLang="en-US" sz="1600" dirty="0"/>
              <a:t> 各點</a:t>
            </a:r>
            <a:r>
              <a:rPr lang="en-US" altLang="zh-TW" sz="1600" dirty="0" err="1"/>
              <a:t>DeltaR</a:t>
            </a:r>
            <a:r>
              <a:rPr lang="en-US" altLang="zh-TW" sz="1600" dirty="0"/>
              <a:t> </a:t>
            </a:r>
          </a:p>
          <a:p>
            <a:r>
              <a:rPr lang="en-US" altLang="zh-TW" sz="1600" dirty="0"/>
              <a:t>     -&gt; </a:t>
            </a:r>
            <a:r>
              <a:rPr lang="zh-TW" altLang="en-US" sz="1600" dirty="0"/>
              <a:t>漲跌機率</a:t>
            </a:r>
            <a:endParaRPr lang="en-US" altLang="zh-TW" sz="1600" dirty="0"/>
          </a:p>
          <a:p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 計算每個點需平移的量，以</a:t>
            </a:r>
            <a:r>
              <a:rPr lang="en-US" altLang="zh-TW" dirty="0"/>
              <a:t>fit</a:t>
            </a:r>
            <a:r>
              <a:rPr lang="zh-TW" altLang="en-US" dirty="0"/>
              <a:t>真實世界機率</a:t>
            </a:r>
            <a:endParaRPr lang="en-US" altLang="zh-TW" dirty="0"/>
          </a:p>
          <a:p>
            <a:r>
              <a:rPr lang="zh-TW" altLang="en-US" sz="1600" dirty="0"/>
              <a:t>    </a:t>
            </a:r>
            <a:r>
              <a:rPr lang="en-US" altLang="zh-TW" sz="1600" dirty="0"/>
              <a:t>-&gt;</a:t>
            </a:r>
            <a:r>
              <a:rPr lang="zh-TW" altLang="en-US" sz="1600" dirty="0"/>
              <a:t> </a:t>
            </a:r>
            <a:r>
              <a:rPr lang="en-US" altLang="zh-TW" sz="1600" dirty="0" err="1"/>
              <a:t>observezerorate</a:t>
            </a:r>
            <a:endParaRPr lang="en-US" altLang="zh-TW" sz="1600" dirty="0"/>
          </a:p>
          <a:p>
            <a:r>
              <a:rPr lang="zh-TW" altLang="en-US" sz="1600" dirty="0"/>
              <a:t>    </a:t>
            </a:r>
            <a:r>
              <a:rPr lang="en-US" altLang="zh-TW" sz="1600" dirty="0"/>
              <a:t>-&gt;</a:t>
            </a:r>
            <a:r>
              <a:rPr lang="zh-TW" altLang="en-US" sz="1600" dirty="0"/>
              <a:t> </a:t>
            </a:r>
            <a:r>
              <a:rPr lang="en-US" altLang="zh-TW" sz="1600" dirty="0"/>
              <a:t>alpha</a:t>
            </a:r>
          </a:p>
          <a:p>
            <a:r>
              <a:rPr lang="en-US" altLang="zh-TW" sz="1600" dirty="0"/>
              <a:t>    -&gt; theta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5636E1-AD06-4EEC-87F5-EBB14D746496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3.</a:t>
            </a:r>
            <a:r>
              <a:rPr lang="zh-TW" altLang="en-US" sz="1200" dirty="0"/>
              <a:t> 建立利率樹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4D4E451-7EA6-4B06-B064-B442ADC93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00" y="1393602"/>
            <a:ext cx="8337548" cy="273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09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BFDC551-B689-4A39-85D5-9ADFC4419B2C}"/>
              </a:ext>
            </a:extLst>
          </p:cNvPr>
          <p:cNvSpPr txBox="1"/>
          <p:nvPr/>
        </p:nvSpPr>
        <p:spPr>
          <a:xfrm>
            <a:off x="405236" y="404083"/>
            <a:ext cx="28167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1600" dirty="0">
                <a:solidFill>
                  <a:schemeClr val="bg2">
                    <a:lumMod val="75000"/>
                  </a:schemeClr>
                </a:solidFill>
              </a:rPr>
              <a:t>建構三元樹</a:t>
            </a:r>
            <a:endParaRPr lang="en-US" altLang="zh-TW" sz="16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     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-&gt;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 各點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DeltaR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     -&gt; </a:t>
            </a:r>
            <a:r>
              <a:rPr lang="zh-TW" altLang="en-US" sz="1400" dirty="0"/>
              <a:t>漲跌機率  </a:t>
            </a:r>
            <a:r>
              <a:rPr lang="en-US" altLang="zh-TW" sz="1400" dirty="0" err="1"/>
              <a:t>prob_hullwhite.m</a:t>
            </a:r>
            <a:endParaRPr lang="en-US" altLang="zh-TW" sz="1400" dirty="0"/>
          </a:p>
          <a:p>
            <a:endParaRPr lang="en-US" altLang="zh-TW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9AFA0FD-0179-411C-AE02-AD50D8E2EDE8}"/>
              </a:ext>
            </a:extLst>
          </p:cNvPr>
          <p:cNvSpPr txBox="1"/>
          <p:nvPr/>
        </p:nvSpPr>
        <p:spPr>
          <a:xfrm>
            <a:off x="1361370" y="1614555"/>
            <a:ext cx="946925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在漲跌機率部分使用</a:t>
            </a:r>
            <a:r>
              <a:rPr lang="en-US" altLang="zh-TW" dirty="0" err="1"/>
              <a:t>prob_hullwhite</a:t>
            </a:r>
            <a:r>
              <a:rPr lang="zh-TW" altLang="en-US" dirty="0"/>
              <a:t>函數</a:t>
            </a:r>
            <a:endParaRPr lang="en-US" altLang="zh-TW" dirty="0"/>
          </a:p>
          <a:p>
            <a:r>
              <a:rPr lang="en-US" altLang="zh-TW" sz="1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prob_hullwhite</a:t>
            </a:r>
            <a:r>
              <a:rPr lang="en-US" altLang="zh-TW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= </a:t>
            </a:r>
            <a:r>
              <a:rPr lang="en-US" altLang="zh-TW" sz="1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prob_hullwhite</a:t>
            </a:r>
            <a:r>
              <a:rPr lang="en-US" altLang="zh-TW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zh-TW" sz="1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jmax,jmin,a,DeltaT,NON</a:t>
            </a:r>
            <a:r>
              <a:rPr lang="en-US" altLang="zh-TW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);</a:t>
            </a:r>
          </a:p>
          <a:p>
            <a:endParaRPr lang="en-US" altLang="zh-TW" dirty="0"/>
          </a:p>
          <a:p>
            <a:r>
              <a:rPr lang="zh-TW" altLang="en-US" dirty="0"/>
              <a:t>因為</a:t>
            </a:r>
            <a:r>
              <a:rPr lang="en-US" altLang="zh-TW" dirty="0" err="1"/>
              <a:t>Hullwhite</a:t>
            </a:r>
            <a:r>
              <a:rPr lang="en-US" altLang="zh-TW" dirty="0"/>
              <a:t> tree</a:t>
            </a:r>
            <a:r>
              <a:rPr lang="zh-TW" altLang="en-US" dirty="0"/>
              <a:t>最上面的點及最下面的點皆有平拉狀況，所以需分</a:t>
            </a:r>
            <a:r>
              <a:rPr lang="en-US" altLang="zh-TW" dirty="0" err="1"/>
              <a:t>a,b,c</a:t>
            </a:r>
            <a:r>
              <a:rPr lang="zh-TW" altLang="en-US" dirty="0"/>
              <a:t>三種分支情況討論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27390EC0-E6E6-4E5C-9CDE-07E8247DE900}"/>
              </a:ext>
            </a:extLst>
          </p:cNvPr>
          <p:cNvGrpSpPr>
            <a:grpSpLocks/>
          </p:cNvGrpSpPr>
          <p:nvPr/>
        </p:nvGrpSpPr>
        <p:grpSpPr bwMode="auto">
          <a:xfrm>
            <a:off x="439770" y="2910779"/>
            <a:ext cx="5656230" cy="3069934"/>
            <a:chOff x="710" y="273"/>
            <a:chExt cx="3994" cy="2084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77169954-4CDB-48F9-A96E-FFB4D13610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3744" cy="1728"/>
              <a:chOff x="960" y="480"/>
              <a:chExt cx="3744" cy="1728"/>
            </a:xfrm>
          </p:grpSpPr>
          <p:grpSp>
            <p:nvGrpSpPr>
              <p:cNvPr id="17" name="Group 7">
                <a:extLst>
                  <a:ext uri="{FF2B5EF4-FFF2-40B4-BE49-F238E27FC236}">
                    <a16:creationId xmlns:a16="http://schemas.microsoft.com/office/drawing/2014/main" id="{DC6DD9F5-7560-4ACB-B9F1-0329EBC093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912"/>
                <a:ext cx="1248" cy="864"/>
                <a:chOff x="960" y="912"/>
                <a:chExt cx="1248" cy="864"/>
              </a:xfrm>
            </p:grpSpPr>
            <p:sp>
              <p:nvSpPr>
                <p:cNvPr id="48" name="Line 8">
                  <a:extLst>
                    <a:ext uri="{FF2B5EF4-FFF2-40B4-BE49-F238E27FC236}">
                      <a16:creationId xmlns:a16="http://schemas.microsoft.com/office/drawing/2014/main" id="{3AE2A31B-793B-46C9-A9E9-775F794762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344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" name="Line 9">
                  <a:extLst>
                    <a:ext uri="{FF2B5EF4-FFF2-40B4-BE49-F238E27FC236}">
                      <a16:creationId xmlns:a16="http://schemas.microsoft.com/office/drawing/2014/main" id="{83429344-D27A-4DDD-8B86-FACBF8122F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0" y="912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0" name="Line 10">
                  <a:extLst>
                    <a:ext uri="{FF2B5EF4-FFF2-40B4-BE49-F238E27FC236}">
                      <a16:creationId xmlns:a16="http://schemas.microsoft.com/office/drawing/2014/main" id="{DD151024-6CA8-4DE7-931C-6F2DCA4484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344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0956750B-5A33-40D8-9629-F0CC481478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480"/>
                <a:ext cx="1248" cy="864"/>
                <a:chOff x="2208" y="480"/>
                <a:chExt cx="1248" cy="864"/>
              </a:xfrm>
            </p:grpSpPr>
            <p:sp>
              <p:nvSpPr>
                <p:cNvPr id="45" name="Line 12">
                  <a:extLst>
                    <a:ext uri="{FF2B5EF4-FFF2-40B4-BE49-F238E27FC236}">
                      <a16:creationId xmlns:a16="http://schemas.microsoft.com/office/drawing/2014/main" id="{BEF119A5-FF9D-4689-AFEE-0E208B6429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912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6" name="Line 13">
                  <a:extLst>
                    <a:ext uri="{FF2B5EF4-FFF2-40B4-BE49-F238E27FC236}">
                      <a16:creationId xmlns:a16="http://schemas.microsoft.com/office/drawing/2014/main" id="{F1A52A76-C546-4BA2-BD46-B4723414B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08" y="480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7" name="Line 14">
                  <a:extLst>
                    <a:ext uri="{FF2B5EF4-FFF2-40B4-BE49-F238E27FC236}">
                      <a16:creationId xmlns:a16="http://schemas.microsoft.com/office/drawing/2014/main" id="{D155B133-EA53-4117-9624-856DF6E8C4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912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9" name="Group 15">
                <a:extLst>
                  <a:ext uri="{FF2B5EF4-FFF2-40B4-BE49-F238E27FC236}">
                    <a16:creationId xmlns:a16="http://schemas.microsoft.com/office/drawing/2014/main" id="{93550171-052D-451D-A2D3-2895D3B598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912"/>
                <a:ext cx="1248" cy="864"/>
                <a:chOff x="2208" y="912"/>
                <a:chExt cx="1248" cy="864"/>
              </a:xfrm>
            </p:grpSpPr>
            <p:sp>
              <p:nvSpPr>
                <p:cNvPr id="42" name="Line 16">
                  <a:extLst>
                    <a:ext uri="{FF2B5EF4-FFF2-40B4-BE49-F238E27FC236}">
                      <a16:creationId xmlns:a16="http://schemas.microsoft.com/office/drawing/2014/main" id="{8DF9760F-7879-497F-9623-BE91506B95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1344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3" name="Line 17">
                  <a:extLst>
                    <a:ext uri="{FF2B5EF4-FFF2-40B4-BE49-F238E27FC236}">
                      <a16:creationId xmlns:a16="http://schemas.microsoft.com/office/drawing/2014/main" id="{2EB06EBA-AFBA-4FE8-86EA-2BF12B478C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08" y="912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4" name="Line 18">
                  <a:extLst>
                    <a:ext uri="{FF2B5EF4-FFF2-40B4-BE49-F238E27FC236}">
                      <a16:creationId xmlns:a16="http://schemas.microsoft.com/office/drawing/2014/main" id="{DEE6FA40-8EC6-4FD8-9057-A6BCCB9CFF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1344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3B6708F-97CA-4572-916A-67D2F9B2F6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1344"/>
                <a:ext cx="1248" cy="864"/>
                <a:chOff x="2208" y="1344"/>
                <a:chExt cx="1248" cy="864"/>
              </a:xfrm>
            </p:grpSpPr>
            <p:sp>
              <p:nvSpPr>
                <p:cNvPr id="39" name="Line 20">
                  <a:extLst>
                    <a:ext uri="{FF2B5EF4-FFF2-40B4-BE49-F238E27FC236}">
                      <a16:creationId xmlns:a16="http://schemas.microsoft.com/office/drawing/2014/main" id="{EE7EA300-397F-4D12-ABB7-B553795194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1776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0" name="Line 21">
                  <a:extLst>
                    <a:ext uri="{FF2B5EF4-FFF2-40B4-BE49-F238E27FC236}">
                      <a16:creationId xmlns:a16="http://schemas.microsoft.com/office/drawing/2014/main" id="{CA0E10D1-1E86-4037-BCAF-7E23B6F5F2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208" y="1344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" name="Line 22">
                  <a:extLst>
                    <a:ext uri="{FF2B5EF4-FFF2-40B4-BE49-F238E27FC236}">
                      <a16:creationId xmlns:a16="http://schemas.microsoft.com/office/drawing/2014/main" id="{B10C4CDF-F761-4109-BAEB-A8D22079E3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1776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1" name="Group 23">
                <a:extLst>
                  <a:ext uri="{FF2B5EF4-FFF2-40B4-BE49-F238E27FC236}">
                    <a16:creationId xmlns:a16="http://schemas.microsoft.com/office/drawing/2014/main" id="{BDCD6C69-E978-4B9C-8320-5F067E5496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6" y="480"/>
                <a:ext cx="1248" cy="864"/>
                <a:chOff x="3456" y="480"/>
                <a:chExt cx="1248" cy="864"/>
              </a:xfrm>
            </p:grpSpPr>
            <p:sp>
              <p:nvSpPr>
                <p:cNvPr id="36" name="Line 24">
                  <a:extLst>
                    <a:ext uri="{FF2B5EF4-FFF2-40B4-BE49-F238E27FC236}">
                      <a16:creationId xmlns:a16="http://schemas.microsoft.com/office/drawing/2014/main" id="{1AC81272-8704-4ADE-8F06-F202A21F34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" name="Line 25">
                  <a:extLst>
                    <a:ext uri="{FF2B5EF4-FFF2-40B4-BE49-F238E27FC236}">
                      <a16:creationId xmlns:a16="http://schemas.microsoft.com/office/drawing/2014/main" id="{531D8B6A-0D15-447A-A1B0-20AF7CEAC0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480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8" name="Line 26">
                  <a:extLst>
                    <a:ext uri="{FF2B5EF4-FFF2-40B4-BE49-F238E27FC236}">
                      <a16:creationId xmlns:a16="http://schemas.microsoft.com/office/drawing/2014/main" id="{A75C71A2-93F1-4642-820A-417C3B7F10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2" name="Group 27">
                <a:extLst>
                  <a:ext uri="{FF2B5EF4-FFF2-40B4-BE49-F238E27FC236}">
                    <a16:creationId xmlns:a16="http://schemas.microsoft.com/office/drawing/2014/main" id="{AC66055C-66D9-4406-B907-FEA1D0F212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6" y="912"/>
                <a:ext cx="1248" cy="864"/>
                <a:chOff x="3456" y="912"/>
                <a:chExt cx="1248" cy="864"/>
              </a:xfrm>
            </p:grpSpPr>
            <p:sp>
              <p:nvSpPr>
                <p:cNvPr id="33" name="Line 28">
                  <a:extLst>
                    <a:ext uri="{FF2B5EF4-FFF2-40B4-BE49-F238E27FC236}">
                      <a16:creationId xmlns:a16="http://schemas.microsoft.com/office/drawing/2014/main" id="{09184556-09D1-4336-8CBA-B2352780C7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344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" name="Line 29">
                  <a:extLst>
                    <a:ext uri="{FF2B5EF4-FFF2-40B4-BE49-F238E27FC236}">
                      <a16:creationId xmlns:a16="http://schemas.microsoft.com/office/drawing/2014/main" id="{0D47A813-A90A-4EB5-B884-F0EFA067E3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912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5" name="Line 30">
                  <a:extLst>
                    <a:ext uri="{FF2B5EF4-FFF2-40B4-BE49-F238E27FC236}">
                      <a16:creationId xmlns:a16="http://schemas.microsoft.com/office/drawing/2014/main" id="{89561F7D-9D8A-4AE5-87EA-F186D8A92F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344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3" name="Group 31">
                <a:extLst>
                  <a:ext uri="{FF2B5EF4-FFF2-40B4-BE49-F238E27FC236}">
                    <a16:creationId xmlns:a16="http://schemas.microsoft.com/office/drawing/2014/main" id="{619AA160-C8B9-4696-8CAF-E85CDB22AA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6" y="1344"/>
                <a:ext cx="1248" cy="864"/>
                <a:chOff x="3456" y="1344"/>
                <a:chExt cx="1248" cy="864"/>
              </a:xfrm>
            </p:grpSpPr>
            <p:sp>
              <p:nvSpPr>
                <p:cNvPr id="30" name="Line 32">
                  <a:extLst>
                    <a:ext uri="{FF2B5EF4-FFF2-40B4-BE49-F238E27FC236}">
                      <a16:creationId xmlns:a16="http://schemas.microsoft.com/office/drawing/2014/main" id="{21F2B6A5-8122-45C5-A38E-258EF0D4AF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" name="Line 33">
                  <a:extLst>
                    <a:ext uri="{FF2B5EF4-FFF2-40B4-BE49-F238E27FC236}">
                      <a16:creationId xmlns:a16="http://schemas.microsoft.com/office/drawing/2014/main" id="{4C65E88B-CEA3-4788-8BB5-671B955B8C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344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" name="Line 34">
                  <a:extLst>
                    <a:ext uri="{FF2B5EF4-FFF2-40B4-BE49-F238E27FC236}">
                      <a16:creationId xmlns:a16="http://schemas.microsoft.com/office/drawing/2014/main" id="{6FC617DB-3892-46DA-9055-8DBCEC58D1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776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88BEDB29-F188-45FD-A424-5F1CD5CE8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480"/>
                <a:ext cx="1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68B6348C-1842-44E0-A1C1-8920970FC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480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" name="Line 37">
                <a:extLst>
                  <a:ext uri="{FF2B5EF4-FFF2-40B4-BE49-F238E27FC236}">
                    <a16:creationId xmlns:a16="http://schemas.microsoft.com/office/drawing/2014/main" id="{14EC259F-D1FA-4FE2-84CB-4D85FF805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480"/>
                <a:ext cx="1248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" name="Line 38">
                <a:extLst>
                  <a:ext uri="{FF2B5EF4-FFF2-40B4-BE49-F238E27FC236}">
                    <a16:creationId xmlns:a16="http://schemas.microsoft.com/office/drawing/2014/main" id="{7E179A23-F210-4632-A414-C7CB15C2C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2208"/>
                <a:ext cx="1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" name="Line 39">
                <a:extLst>
                  <a:ext uri="{FF2B5EF4-FFF2-40B4-BE49-F238E27FC236}">
                    <a16:creationId xmlns:a16="http://schemas.microsoft.com/office/drawing/2014/main" id="{19C44108-53F6-4377-ACF5-9CB65C0FC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6" y="1776"/>
                <a:ext cx="1248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" name="Line 40">
                <a:extLst>
                  <a:ext uri="{FF2B5EF4-FFF2-40B4-BE49-F238E27FC236}">
                    <a16:creationId xmlns:a16="http://schemas.microsoft.com/office/drawing/2014/main" id="{4CD05ADE-194C-4C09-A43A-15663439D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6" y="1344"/>
                <a:ext cx="1248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7" name="Rectangle 41">
              <a:extLst>
                <a:ext uri="{FF2B5EF4-FFF2-40B4-BE49-F238E27FC236}">
                  <a16:creationId xmlns:a16="http://schemas.microsoft.com/office/drawing/2014/main" id="{450FF3E2-FE0A-4595-ADB1-2F3E8C6A0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1233"/>
              <a:ext cx="3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Times New Roman" panose="02020603050405020304" pitchFamily="18" charset="0"/>
                </a:rPr>
                <a:t>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Times New Roman" panose="02020603050405020304" pitchFamily="18" charset="0"/>
                </a:rPr>
                <a:t>(0,0)</a:t>
              </a:r>
            </a:p>
          </p:txBody>
        </p:sp>
        <p:grpSp>
          <p:nvGrpSpPr>
            <p:cNvPr id="8" name="Group 42">
              <a:extLst>
                <a:ext uri="{FF2B5EF4-FFF2-40B4-BE49-F238E27FC236}">
                  <a16:creationId xmlns:a16="http://schemas.microsoft.com/office/drawing/2014/main" id="{A970B272-52F1-4F3F-8F9B-749FB1F79F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4" y="705"/>
              <a:ext cx="440" cy="1220"/>
              <a:chOff x="2054" y="705"/>
              <a:chExt cx="440" cy="1220"/>
            </a:xfrm>
          </p:grpSpPr>
          <p:sp>
            <p:nvSpPr>
              <p:cNvPr id="14" name="Rectangle 43">
                <a:extLst>
                  <a:ext uri="{FF2B5EF4-FFF2-40B4-BE49-F238E27FC236}">
                    <a16:creationId xmlns:a16="http://schemas.microsoft.com/office/drawing/2014/main" id="{0F6FF676-760D-4E86-BB1F-3A20BCF08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9" y="705"/>
                <a:ext cx="39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>
                    <a:latin typeface="Times New Roman" panose="02020603050405020304" pitchFamily="18" charset="0"/>
                  </a:rPr>
                  <a:t>B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>
                    <a:latin typeface="Times New Roman" panose="02020603050405020304" pitchFamily="18" charset="0"/>
                  </a:rPr>
                  <a:t>(1,1)</a:t>
                </a:r>
              </a:p>
            </p:txBody>
          </p:sp>
          <p:sp>
            <p:nvSpPr>
              <p:cNvPr id="15" name="Rectangle 44">
                <a:extLst>
                  <a:ext uri="{FF2B5EF4-FFF2-40B4-BE49-F238E27FC236}">
                    <a16:creationId xmlns:a16="http://schemas.microsoft.com/office/drawing/2014/main" id="{74C331D7-8FA1-4258-BFF7-E856345CF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" y="1137"/>
                <a:ext cx="39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dirty="0">
                    <a:latin typeface="Times New Roman" panose="02020603050405020304" pitchFamily="18" charset="0"/>
                  </a:rPr>
                  <a:t>C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dirty="0">
                    <a:latin typeface="Times New Roman" panose="02020603050405020304" pitchFamily="18" charset="0"/>
                  </a:rPr>
                  <a:t>(1,0)</a:t>
                </a:r>
              </a:p>
            </p:txBody>
          </p:sp>
          <p:sp>
            <p:nvSpPr>
              <p:cNvPr id="16" name="Rectangle 45">
                <a:extLst>
                  <a:ext uri="{FF2B5EF4-FFF2-40B4-BE49-F238E27FC236}">
                    <a16:creationId xmlns:a16="http://schemas.microsoft.com/office/drawing/2014/main" id="{4461DAAF-029D-443E-8C90-7766C1CEC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4" y="1521"/>
                <a:ext cx="44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dirty="0">
                    <a:latin typeface="Times New Roman" panose="02020603050405020304" pitchFamily="18" charset="0"/>
                  </a:rPr>
                  <a:t>D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800" dirty="0">
                    <a:latin typeface="Times New Roman" panose="02020603050405020304" pitchFamily="18" charset="0"/>
                  </a:rPr>
                  <a:t>(1,-1)</a:t>
                </a:r>
              </a:p>
            </p:txBody>
          </p:sp>
        </p:grpSp>
        <p:sp>
          <p:nvSpPr>
            <p:cNvPr id="9" name="Rectangle 46">
              <a:extLst>
                <a:ext uri="{FF2B5EF4-FFF2-40B4-BE49-F238E27FC236}">
                  <a16:creationId xmlns:a16="http://schemas.microsoft.com/office/drawing/2014/main" id="{436E00D0-72B8-42F0-A6AD-F3046B834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273"/>
              <a:ext cx="3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Times New Roman" panose="02020603050405020304" pitchFamily="18" charset="0"/>
                </a:rPr>
                <a:t>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Times New Roman" panose="02020603050405020304" pitchFamily="18" charset="0"/>
                </a:rPr>
                <a:t>(2,2)</a:t>
              </a:r>
            </a:p>
          </p:txBody>
        </p:sp>
        <p:sp>
          <p:nvSpPr>
            <p:cNvPr id="10" name="Rectangle 47">
              <a:extLst>
                <a:ext uri="{FF2B5EF4-FFF2-40B4-BE49-F238E27FC236}">
                  <a16:creationId xmlns:a16="http://schemas.microsoft.com/office/drawing/2014/main" id="{AD7D9FCB-834B-4374-A863-620D2520D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" y="705"/>
              <a:ext cx="3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Times New Roman" panose="02020603050405020304" pitchFamily="18" charset="0"/>
                </a:rPr>
                <a:t>F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Times New Roman" panose="02020603050405020304" pitchFamily="18" charset="0"/>
                </a:rPr>
                <a:t>(2,1)</a:t>
              </a:r>
            </a:p>
          </p:txBody>
        </p:sp>
        <p:sp>
          <p:nvSpPr>
            <p:cNvPr id="11" name="Rectangle 48">
              <a:extLst>
                <a:ext uri="{FF2B5EF4-FFF2-40B4-BE49-F238E27FC236}">
                  <a16:creationId xmlns:a16="http://schemas.microsoft.com/office/drawing/2014/main" id="{90139030-9219-4306-BF61-5C9AFD3EB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1089"/>
              <a:ext cx="3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Times New Roman" panose="02020603050405020304" pitchFamily="18" charset="0"/>
                </a:rPr>
                <a:t>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Times New Roman" panose="02020603050405020304" pitchFamily="18" charset="0"/>
                </a:rPr>
                <a:t>(2,0)</a:t>
              </a:r>
            </a:p>
          </p:txBody>
        </p:sp>
        <p:sp>
          <p:nvSpPr>
            <p:cNvPr id="12" name="Rectangle 49">
              <a:extLst>
                <a:ext uri="{FF2B5EF4-FFF2-40B4-BE49-F238E27FC236}">
                  <a16:creationId xmlns:a16="http://schemas.microsoft.com/office/drawing/2014/main" id="{0DCF4E5B-1E35-4C5C-B258-98C01EA72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1521"/>
              <a:ext cx="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Times New Roman" panose="02020603050405020304" pitchFamily="18" charset="0"/>
                </a:rPr>
                <a:t>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>
                  <a:latin typeface="Times New Roman" panose="02020603050405020304" pitchFamily="18" charset="0"/>
                </a:rPr>
                <a:t>(2,-1)</a:t>
              </a:r>
            </a:p>
          </p:txBody>
        </p:sp>
        <p:sp>
          <p:nvSpPr>
            <p:cNvPr id="13" name="Rectangle 50">
              <a:extLst>
                <a:ext uri="{FF2B5EF4-FFF2-40B4-BE49-F238E27FC236}">
                  <a16:creationId xmlns:a16="http://schemas.microsoft.com/office/drawing/2014/main" id="{DB4A644C-975C-4A99-855C-0EC82ECFA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1953"/>
              <a:ext cx="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 dirty="0">
                  <a:latin typeface="Times New Roman" panose="02020603050405020304" pitchFamily="18" charset="0"/>
                </a:rPr>
                <a:t>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800" dirty="0">
                  <a:latin typeface="Times New Roman" panose="02020603050405020304" pitchFamily="18" charset="0"/>
                </a:rPr>
                <a:t>(2,-2)</a:t>
              </a:r>
            </a:p>
          </p:txBody>
        </p:sp>
      </p:grpSp>
      <p:graphicFrame>
        <p:nvGraphicFramePr>
          <p:cNvPr id="51" name="Object 3">
            <a:extLst>
              <a:ext uri="{FF2B5EF4-FFF2-40B4-BE49-F238E27FC236}">
                <a16:creationId xmlns:a16="http://schemas.microsoft.com/office/drawing/2014/main" id="{2528A832-B214-47B2-A9D4-6AE4CADB8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961645"/>
              </p:ext>
            </p:extLst>
          </p:nvPr>
        </p:nvGraphicFramePr>
        <p:xfrm>
          <a:off x="7028237" y="3962031"/>
          <a:ext cx="4369948" cy="179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Visio" r:id="rId3" imgW="12551610" imgH="5208061" progId="Visio.Drawing.6">
                  <p:embed/>
                </p:oleObj>
              </mc:Choice>
              <mc:Fallback>
                <p:oleObj name="Visio" r:id="rId3" imgW="12551610" imgH="5208061" progId="Visio.Drawing.6">
                  <p:embed/>
                  <p:pic>
                    <p:nvPicPr>
                      <p:cNvPr id="52229" name="Object 3">
                        <a:extLst>
                          <a:ext uri="{FF2B5EF4-FFF2-40B4-BE49-F238E27FC236}">
                            <a16:creationId xmlns:a16="http://schemas.microsoft.com/office/drawing/2014/main" id="{828BF234-61B9-4576-8436-B7AD57103F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8237" y="3962031"/>
                        <a:ext cx="4369948" cy="1799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矩形 51">
            <a:extLst>
              <a:ext uri="{FF2B5EF4-FFF2-40B4-BE49-F238E27FC236}">
                <a16:creationId xmlns:a16="http://schemas.microsoft.com/office/drawing/2014/main" id="{DFA60EDC-C83B-4A79-8E81-ED42DD0B069B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3.</a:t>
            </a:r>
            <a:r>
              <a:rPr lang="zh-TW" altLang="en-US" sz="1200" dirty="0"/>
              <a:t> 建立利率樹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19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3047FFE-20D5-4A55-8BFE-E18E3C497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55" y="1791189"/>
            <a:ext cx="9069066" cy="411537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7DEF8139-2136-4E1E-AFDE-DCABA81971C3}"/>
              </a:ext>
            </a:extLst>
          </p:cNvPr>
          <p:cNvSpPr txBox="1"/>
          <p:nvPr/>
        </p:nvSpPr>
        <p:spPr>
          <a:xfrm>
            <a:off x="405236" y="404083"/>
            <a:ext cx="2816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1600" dirty="0">
                <a:solidFill>
                  <a:schemeClr val="bg2">
                    <a:lumMod val="75000"/>
                  </a:schemeClr>
                </a:solidFill>
              </a:rPr>
              <a:t>建構三元樹</a:t>
            </a:r>
            <a:endParaRPr lang="en-US" altLang="zh-TW" sz="16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     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-&gt;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 各點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DeltaR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     -&gt; </a:t>
            </a:r>
            <a:r>
              <a:rPr lang="zh-TW" altLang="en-US" sz="1400" dirty="0"/>
              <a:t>漲跌機率  </a:t>
            </a:r>
            <a:r>
              <a:rPr lang="en-US" altLang="zh-TW" sz="1400" dirty="0" err="1"/>
              <a:t>prob_hullwhite.m</a:t>
            </a:r>
            <a:endParaRPr lang="en-US" altLang="zh-TW" sz="1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5CA250B-B987-4E16-8A94-4E182F9EF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545" b="19790"/>
          <a:stretch/>
        </p:blipFill>
        <p:spPr>
          <a:xfrm>
            <a:off x="1145361" y="2169546"/>
            <a:ext cx="720821" cy="122378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53DCD14-9050-42D7-89B3-12D51F1F21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07" t="-18428" r="35145" b="18428"/>
          <a:stretch/>
        </p:blipFill>
        <p:spPr>
          <a:xfrm>
            <a:off x="1226100" y="4533669"/>
            <a:ext cx="720821" cy="118033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38A2B4A-EFF1-423B-9FA1-5D5993FF3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26" t="-4157" r="-149" b="17272"/>
          <a:stretch/>
        </p:blipFill>
        <p:spPr>
          <a:xfrm>
            <a:off x="1145361" y="3399102"/>
            <a:ext cx="882301" cy="113456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BE2122F-CD93-4488-8FCE-B3AF364784F9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3.</a:t>
            </a:r>
            <a:r>
              <a:rPr lang="zh-TW" altLang="en-US" sz="1200" dirty="0"/>
              <a:t> 建立利率樹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28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1402211-E51A-4775-AA08-6EFA9EE45DDE}"/>
              </a:ext>
            </a:extLst>
          </p:cNvPr>
          <p:cNvSpPr txBox="1"/>
          <p:nvPr/>
        </p:nvSpPr>
        <p:spPr>
          <a:xfrm>
            <a:off x="405236" y="404083"/>
            <a:ext cx="2816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1600" dirty="0">
                <a:solidFill>
                  <a:schemeClr val="bg2">
                    <a:lumMod val="75000"/>
                  </a:schemeClr>
                </a:solidFill>
              </a:rPr>
              <a:t>建構三元樹</a:t>
            </a:r>
            <a:endParaRPr lang="en-US" altLang="zh-TW" sz="16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TW" altLang="en-US" sz="1400" dirty="0"/>
              <a:t>     </a:t>
            </a:r>
            <a:r>
              <a:rPr lang="en-US" altLang="zh-TW" sz="1400" dirty="0"/>
              <a:t>-&gt;</a:t>
            </a:r>
            <a:r>
              <a:rPr lang="zh-TW" altLang="en-US" sz="1400" dirty="0"/>
              <a:t> 各點</a:t>
            </a:r>
            <a:r>
              <a:rPr lang="en-US" altLang="zh-TW" sz="1400" dirty="0" err="1"/>
              <a:t>DeltaR</a:t>
            </a:r>
            <a:r>
              <a:rPr lang="en-US" altLang="zh-TW" sz="1400" dirty="0"/>
              <a:t> </a:t>
            </a:r>
          </a:p>
          <a:p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     -&gt; 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漲跌機率 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prob_hullwhite.m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A6082D3-898B-41D2-A5C9-DE8302F0D5FE}"/>
              </a:ext>
            </a:extLst>
          </p:cNvPr>
          <p:cNvSpPr txBox="1"/>
          <p:nvPr/>
        </p:nvSpPr>
        <p:spPr>
          <a:xfrm>
            <a:off x="1194318" y="1698171"/>
            <a:ext cx="8070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在計算各點</a:t>
            </a:r>
            <a:r>
              <a:rPr lang="en-US" altLang="zh-TW" dirty="0" err="1"/>
              <a:t>DeltaR</a:t>
            </a:r>
            <a:r>
              <a:rPr lang="zh-TW" altLang="en-US" dirty="0"/>
              <a:t>部分，使用</a:t>
            </a:r>
            <a:r>
              <a:rPr lang="en-US" altLang="zh-TW" dirty="0" err="1"/>
              <a:t>HullWhiteFirststage</a:t>
            </a:r>
            <a:r>
              <a:rPr lang="zh-TW" altLang="en-US" dirty="0"/>
              <a:t>函數</a:t>
            </a:r>
            <a:endParaRPr lang="en-US" altLang="zh-TW" dirty="0"/>
          </a:p>
          <a:p>
            <a:r>
              <a:rPr lang="en-US" altLang="zh-TW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 = </a:t>
            </a:r>
            <a:r>
              <a:rPr lang="en-US" altLang="zh-TW" sz="1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HullWhiteFirststage</a:t>
            </a:r>
            <a:r>
              <a:rPr lang="en-US" altLang="zh-TW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(N, NON, </a:t>
            </a:r>
            <a:r>
              <a:rPr lang="en-US" altLang="zh-TW" sz="1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DeltaT</a:t>
            </a:r>
            <a:r>
              <a:rPr lang="en-US" altLang="zh-TW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zh-TW" sz="1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sigmaR</a:t>
            </a:r>
            <a:r>
              <a:rPr lang="en-US" altLang="zh-TW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en-US" altLang="zh-TW" sz="1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jmax</a:t>
            </a:r>
            <a:r>
              <a:rPr lang="en-US" altLang="zh-TW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); 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AD31AAD-773C-4A0F-9517-260BB1219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04" y="2819710"/>
            <a:ext cx="7344800" cy="180047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77A069A-FFC9-485A-B430-15444D952A72}"/>
              </a:ext>
            </a:extLst>
          </p:cNvPr>
          <p:cNvSpPr txBox="1"/>
          <p:nvPr/>
        </p:nvSpPr>
        <p:spPr>
          <a:xfrm>
            <a:off x="1194318" y="5262465"/>
            <a:ext cx="351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依照每個不同 </a:t>
            </a:r>
            <a:r>
              <a:rPr lang="en-US" altLang="zh-TW" dirty="0"/>
              <a:t>j </a:t>
            </a:r>
            <a:r>
              <a:rPr lang="zh-TW" altLang="en-US" dirty="0"/>
              <a:t>會有不同</a:t>
            </a:r>
            <a:r>
              <a:rPr lang="en-US" altLang="zh-TW" dirty="0" err="1"/>
              <a:t>DeltaR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30C9B2-C1D5-43FF-ADAD-B8D39EB2F3F9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3.</a:t>
            </a:r>
            <a:r>
              <a:rPr lang="zh-TW" altLang="en-US" sz="1200" dirty="0"/>
              <a:t> 建立利率樹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69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F81124C-C95C-4A87-B35A-DC27A5E643F6}"/>
              </a:ext>
            </a:extLst>
          </p:cNvPr>
          <p:cNvSpPr txBox="1"/>
          <p:nvPr/>
        </p:nvSpPr>
        <p:spPr>
          <a:xfrm>
            <a:off x="405236" y="404083"/>
            <a:ext cx="2816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1600" dirty="0">
                <a:solidFill>
                  <a:schemeClr val="bg2">
                    <a:lumMod val="75000"/>
                  </a:schemeClr>
                </a:solidFill>
              </a:rPr>
              <a:t>建構三元樹</a:t>
            </a:r>
            <a:endParaRPr lang="en-US" altLang="zh-TW" sz="16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TW" altLang="en-US" sz="1400" dirty="0"/>
              <a:t>     </a:t>
            </a:r>
            <a:r>
              <a:rPr lang="en-US" altLang="zh-TW" sz="1400" dirty="0"/>
              <a:t>-&gt;</a:t>
            </a:r>
            <a:r>
              <a:rPr lang="zh-TW" altLang="en-US" sz="1400" dirty="0"/>
              <a:t> 各點</a:t>
            </a:r>
            <a:r>
              <a:rPr lang="en-US" altLang="zh-TW" sz="1400" dirty="0" err="1"/>
              <a:t>DeltaR</a:t>
            </a:r>
            <a:r>
              <a:rPr lang="en-US" altLang="zh-TW" sz="1400" dirty="0"/>
              <a:t> </a:t>
            </a:r>
          </a:p>
          <a:p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     -&gt; 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漲跌機率 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prob_hullwhite.m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96332106-FB32-44BB-B96E-9FAD83A8B986}"/>
              </a:ext>
            </a:extLst>
          </p:cNvPr>
          <p:cNvSpPr txBox="1"/>
          <p:nvPr/>
        </p:nvSpPr>
        <p:spPr>
          <a:xfrm>
            <a:off x="1107403" y="176242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以此圖為例：</a:t>
            </a:r>
          </a:p>
        </p:txBody>
      </p:sp>
      <p:pic>
        <p:nvPicPr>
          <p:cNvPr id="50" name="圖片 49">
            <a:extLst>
              <a:ext uri="{FF2B5EF4-FFF2-40B4-BE49-F238E27FC236}">
                <a16:creationId xmlns:a16="http://schemas.microsoft.com/office/drawing/2014/main" id="{AEDAB4AC-C65B-4270-BE96-3F244ADAB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558" y="2208347"/>
            <a:ext cx="6395258" cy="3438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F72FDFE0-78AD-4C22-927B-192B9F8C1810}"/>
                  </a:ext>
                </a:extLst>
              </p:cNvPr>
              <p:cNvSpPr txBox="1"/>
              <p:nvPr/>
            </p:nvSpPr>
            <p:spPr>
              <a:xfrm>
                <a:off x="4655975" y="2827175"/>
                <a:ext cx="623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R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F72FDFE0-78AD-4C22-927B-192B9F8C1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75" y="2827175"/>
                <a:ext cx="623889" cy="369332"/>
              </a:xfrm>
              <a:prstGeom prst="rect">
                <a:avLst/>
              </a:prstGeom>
              <a:blipFill>
                <a:blip r:embed="rId3"/>
                <a:stretch>
                  <a:fillRect l="-8824" t="-10000" r="-686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1B82CB8E-A7F6-4E95-83ED-4DF60F1743EE}"/>
                  </a:ext>
                </a:extLst>
              </p:cNvPr>
              <p:cNvSpPr txBox="1"/>
              <p:nvPr/>
            </p:nvSpPr>
            <p:spPr>
              <a:xfrm>
                <a:off x="4655975" y="4771053"/>
                <a:ext cx="566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R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1B82CB8E-A7F6-4E95-83ED-4DF60F174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75" y="4771053"/>
                <a:ext cx="566181" cy="369332"/>
              </a:xfrm>
              <a:prstGeom prst="rect">
                <a:avLst/>
              </a:prstGeom>
              <a:blipFill>
                <a:blip r:embed="rId4"/>
                <a:stretch>
                  <a:fillRect l="-9677" t="-10000" r="-752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086D3F53-CC36-49E9-B4A1-736443BB44A7}"/>
                  </a:ext>
                </a:extLst>
              </p:cNvPr>
              <p:cNvSpPr txBox="1"/>
              <p:nvPr/>
            </p:nvSpPr>
            <p:spPr>
              <a:xfrm>
                <a:off x="6637175" y="2208347"/>
                <a:ext cx="7521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+2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R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086D3F53-CC36-49E9-B4A1-736443BB4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175" y="2208347"/>
                <a:ext cx="752129" cy="369332"/>
              </a:xfrm>
              <a:prstGeom prst="rect">
                <a:avLst/>
              </a:prstGeom>
              <a:blipFill>
                <a:blip r:embed="rId5"/>
                <a:stretch>
                  <a:fillRect l="-7317" t="-8197" r="-5691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FED2BB9A-AB7E-4FD8-8CAE-DCBD55B0B376}"/>
                  </a:ext>
                </a:extLst>
              </p:cNvPr>
              <p:cNvSpPr txBox="1"/>
              <p:nvPr/>
            </p:nvSpPr>
            <p:spPr>
              <a:xfrm>
                <a:off x="6618853" y="2877320"/>
                <a:ext cx="623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R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FED2BB9A-AB7E-4FD8-8CAE-DCBD55B0B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853" y="2877320"/>
                <a:ext cx="623889" cy="369332"/>
              </a:xfrm>
              <a:prstGeom prst="rect">
                <a:avLst/>
              </a:prstGeom>
              <a:blipFill>
                <a:blip r:embed="rId6"/>
                <a:stretch>
                  <a:fillRect l="-8824" t="-8197" r="-6863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033011D0-DFFF-4A4C-8BAB-3F964F732A10}"/>
                  </a:ext>
                </a:extLst>
              </p:cNvPr>
              <p:cNvSpPr txBox="1"/>
              <p:nvPr/>
            </p:nvSpPr>
            <p:spPr>
              <a:xfrm>
                <a:off x="6606536" y="4262054"/>
                <a:ext cx="566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R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033011D0-DFFF-4A4C-8BAB-3F964F732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536" y="4262054"/>
                <a:ext cx="566181" cy="369332"/>
              </a:xfrm>
              <a:prstGeom prst="rect">
                <a:avLst/>
              </a:prstGeom>
              <a:blipFill>
                <a:blip r:embed="rId7"/>
                <a:stretch>
                  <a:fillRect l="-9677" t="-8197" r="-752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518205D7-ACEF-4DEB-855B-A8C9E2B35CE4}"/>
                  </a:ext>
                </a:extLst>
              </p:cNvPr>
              <p:cNvSpPr txBox="1"/>
              <p:nvPr/>
            </p:nvSpPr>
            <p:spPr>
              <a:xfrm>
                <a:off x="6676561" y="4931027"/>
                <a:ext cx="694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R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518205D7-ACEF-4DEB-855B-A8C9E2B35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561" y="4931027"/>
                <a:ext cx="694421" cy="369332"/>
              </a:xfrm>
              <a:prstGeom prst="rect">
                <a:avLst/>
              </a:prstGeom>
              <a:blipFill>
                <a:blip r:embed="rId8"/>
                <a:stretch>
                  <a:fillRect l="-7018" t="-10000" r="-7018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文字方塊 56">
            <a:extLst>
              <a:ext uri="{FF2B5EF4-FFF2-40B4-BE49-F238E27FC236}">
                <a16:creationId xmlns:a16="http://schemas.microsoft.com/office/drawing/2014/main" id="{5815AF0D-E841-4CBC-875D-DAB7363DDB04}"/>
              </a:ext>
            </a:extLst>
          </p:cNvPr>
          <p:cNvSpPr txBox="1"/>
          <p:nvPr/>
        </p:nvSpPr>
        <p:spPr>
          <a:xfrm>
            <a:off x="4655975" y="35877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842637BB-E059-4E4A-86B5-6B645F5E65FF}"/>
              </a:ext>
            </a:extLst>
          </p:cNvPr>
          <p:cNvSpPr txBox="1"/>
          <p:nvPr/>
        </p:nvSpPr>
        <p:spPr>
          <a:xfrm>
            <a:off x="6646736" y="35538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2FD56A11-0E80-452A-8BB6-27B9B2BA53B6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3.</a:t>
            </a:r>
            <a:r>
              <a:rPr lang="zh-TW" altLang="en-US" sz="1200" dirty="0"/>
              <a:t> 建立利率樹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8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D84554E-C375-443B-9977-5BC33CEAD58B}"/>
              </a:ext>
            </a:extLst>
          </p:cNvPr>
          <p:cNvSpPr txBox="1"/>
          <p:nvPr/>
        </p:nvSpPr>
        <p:spPr>
          <a:xfrm>
            <a:off x="709127" y="599494"/>
            <a:ext cx="1107996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參數設定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B5C43C-DD4E-4A27-9230-964F7C3BC83E}"/>
              </a:ext>
            </a:extLst>
          </p:cNvPr>
          <p:cNvSpPr/>
          <p:nvPr/>
        </p:nvSpPr>
        <p:spPr>
          <a:xfrm>
            <a:off x="1083114" y="1669791"/>
            <a:ext cx="501288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age        = 60</a:t>
            </a:r>
            <a:r>
              <a:rPr lang="zh-TW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年齡</a:t>
            </a:r>
            <a:r>
              <a:rPr lang="pt-BR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pt-BR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sex        = j </a:t>
            </a:r>
            <a:r>
              <a:rPr lang="zh-TW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600" dirty="0">
                <a:solidFill>
                  <a:srgbClr val="00B050"/>
                </a:solidFill>
                <a:latin typeface="Courier New" panose="02070309020205020404" pitchFamily="49" charset="0"/>
              </a:rPr>
              <a:t>1: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男性 </a:t>
            </a:r>
            <a:r>
              <a:rPr lang="en-US" altLang="zh-TW" sz="1600" dirty="0">
                <a:solidFill>
                  <a:srgbClr val="00B050"/>
                </a:solidFill>
                <a:latin typeface="Courier New" panose="02070309020205020404" pitchFamily="49" charset="0"/>
              </a:rPr>
              <a:t>0: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女性</a:t>
            </a:r>
            <a:endParaRPr lang="pt-BR" altLang="zh-TW" sz="160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r>
              <a:rPr lang="en-US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T          = 100-age+1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最大投保年數</a:t>
            </a:r>
            <a:endParaRPr lang="en-US" altLang="zh-TW" sz="160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r>
              <a:rPr lang="en-US" altLang="zh-TW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step_year</a:t>
            </a:r>
            <a:r>
              <a:rPr lang="en-US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= 1;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一年切幾期</a:t>
            </a:r>
            <a:endParaRPr lang="en-US" altLang="zh-TW" sz="160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r>
              <a:rPr lang="en-US" altLang="zh-TW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cut_num</a:t>
            </a:r>
            <a:r>
              <a:rPr lang="en-US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= 10</a:t>
            </a:r>
            <a:r>
              <a:rPr lang="zh-TW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取幾個代表點</a:t>
            </a:r>
            <a:endParaRPr lang="en-US" altLang="zh-TW" sz="160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r>
              <a:rPr lang="es-ES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HECM       = 0.025</a:t>
            </a:r>
            <a:r>
              <a:rPr lang="zh-TW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有無</a:t>
            </a:r>
            <a:r>
              <a:rPr lang="en-US" altLang="zh-TW" sz="1600" dirty="0">
                <a:solidFill>
                  <a:srgbClr val="00B050"/>
                </a:solidFill>
                <a:latin typeface="Courier New" panose="02070309020205020404" pitchFamily="49" charset="0"/>
              </a:rPr>
              <a:t>HECM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計畫</a:t>
            </a:r>
            <a:endParaRPr lang="es-ES" altLang="zh-TW" sz="160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r>
              <a:rPr lang="en-US" altLang="zh-TW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fine_ratio</a:t>
            </a:r>
            <a:r>
              <a:rPr lang="en-US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0;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懲罰金比例</a:t>
            </a:r>
            <a:r>
              <a:rPr lang="en-US" altLang="zh-TW" sz="1600" dirty="0">
                <a:solidFill>
                  <a:srgbClr val="00B050"/>
                </a:solidFill>
                <a:latin typeface="Courier New" panose="02070309020205020404" pitchFamily="49" charset="0"/>
              </a:rPr>
              <a:t>             </a:t>
            </a:r>
          </a:p>
          <a:p>
            <a:r>
              <a:rPr lang="en-US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cancel     = 1;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有無解約選擇權 </a:t>
            </a:r>
            <a:r>
              <a:rPr lang="en-US" altLang="zh-TW" sz="1600" dirty="0">
                <a:solidFill>
                  <a:srgbClr val="00B050"/>
                </a:solidFill>
                <a:latin typeface="Courier New" panose="02070309020205020404" pitchFamily="49" charset="0"/>
              </a:rPr>
              <a:t>1: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有 </a:t>
            </a:r>
            <a:r>
              <a:rPr lang="en-US" altLang="zh-TW" sz="1600" dirty="0">
                <a:solidFill>
                  <a:srgbClr val="00B050"/>
                </a:solidFill>
                <a:latin typeface="Courier New" panose="02070309020205020404" pitchFamily="49" charset="0"/>
              </a:rPr>
              <a:t>0: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無</a:t>
            </a:r>
            <a:endParaRPr lang="en-US" altLang="zh-TW" sz="160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r>
              <a:rPr lang="en-US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Heritor    = 0</a:t>
            </a:r>
            <a:r>
              <a:rPr lang="zh-TW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有無繼承人 </a:t>
            </a:r>
            <a:r>
              <a:rPr lang="en-US" altLang="zh-TW" sz="1600" dirty="0">
                <a:solidFill>
                  <a:srgbClr val="00B050"/>
                </a:solidFill>
                <a:latin typeface="Courier New" panose="02070309020205020404" pitchFamily="49" charset="0"/>
              </a:rPr>
              <a:t>1: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有 </a:t>
            </a:r>
            <a:r>
              <a:rPr lang="en-US" altLang="zh-TW" sz="1600" dirty="0">
                <a:solidFill>
                  <a:srgbClr val="00B050"/>
                </a:solidFill>
                <a:latin typeface="Courier New" panose="02070309020205020404" pitchFamily="49" charset="0"/>
              </a:rPr>
              <a:t>0: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無</a:t>
            </a:r>
            <a:endParaRPr lang="en-US" altLang="zh-TW" sz="160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r>
              <a:rPr lang="en-US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H0         = 10000000</a:t>
            </a:r>
            <a:r>
              <a:rPr lang="zh-TW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初始房價</a:t>
            </a:r>
            <a:endParaRPr lang="en-US" altLang="zh-TW" sz="160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r>
              <a:rPr lang="en-US" altLang="zh-TW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sigmaH</a:t>
            </a:r>
            <a:r>
              <a:rPr lang="en-US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= 0.45</a:t>
            </a:r>
            <a:r>
              <a:rPr lang="zh-TW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房價波動度</a:t>
            </a:r>
            <a:endParaRPr lang="en-US" altLang="zh-TW" sz="160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r>
              <a:rPr lang="en-US" altLang="zh-TW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rentalrate</a:t>
            </a:r>
            <a:r>
              <a:rPr lang="en-US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= 0.01+0.005*I;</a:t>
            </a:r>
            <a:r>
              <a:rPr lang="zh-TW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房租率</a:t>
            </a:r>
            <a:endParaRPr lang="en-US" altLang="zh-TW" sz="160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r>
              <a:rPr lang="en-US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rho        = 0.0252;</a:t>
            </a:r>
            <a:r>
              <a:rPr lang="zh-TW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利率與房價的相關係數</a:t>
            </a:r>
            <a:endParaRPr lang="en-US" altLang="zh-TW" sz="160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r>
              <a:rPr lang="pt-BR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Pi         = 0.0125;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保費率</a:t>
            </a:r>
            <a:endParaRPr lang="pt-BR" altLang="zh-TW" sz="160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r>
              <a:rPr lang="en-US" altLang="zh-TW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sigmaR</a:t>
            </a:r>
            <a:r>
              <a:rPr lang="en-US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= 0.0001;</a:t>
            </a:r>
            <a:r>
              <a:rPr lang="en-US" altLang="zh-TW" sz="1600" dirty="0">
                <a:solidFill>
                  <a:srgbClr val="028009"/>
                </a:solidFill>
                <a:latin typeface="Courier New" panose="02070309020205020404" pitchFamily="49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利率波動度</a:t>
            </a:r>
            <a:endParaRPr lang="en-US" altLang="zh-TW" sz="160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r>
              <a:rPr lang="en-US" altLang="zh-TW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zerorate</a:t>
            </a:r>
            <a:r>
              <a:rPr lang="en-US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= 0.02;</a:t>
            </a:r>
            <a:r>
              <a:rPr lang="zh-TW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市場零息利率</a:t>
            </a:r>
            <a:endParaRPr lang="en-US" altLang="zh-TW" sz="160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r>
              <a:rPr lang="zh-TW" alt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F3583E3-924D-4E14-AF67-843A6B77F66E}"/>
              </a:ext>
            </a:extLst>
          </p:cNvPr>
          <p:cNvSpPr/>
          <p:nvPr/>
        </p:nvSpPr>
        <p:spPr>
          <a:xfrm>
            <a:off x="6697032" y="3612545"/>
            <a:ext cx="50128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compensation = 600000/</a:t>
            </a:r>
            <a:r>
              <a:rPr lang="en-US" altLang="zh-TW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step_year</a:t>
            </a:r>
            <a:r>
              <a:rPr lang="en-US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zh-TW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補償金</a:t>
            </a:r>
            <a:r>
              <a:rPr lang="en-US" altLang="zh-TW" sz="1600" dirty="0">
                <a:solidFill>
                  <a:srgbClr val="00B05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pt-BR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c = 1;</a:t>
            </a:r>
            <a:r>
              <a:rPr lang="zh-TW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極重度狀態的補償比例</a:t>
            </a:r>
            <a:r>
              <a:rPr lang="pt-BR" altLang="zh-TW" sz="1600" dirty="0">
                <a:solidFill>
                  <a:srgbClr val="00B05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pl-PL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V = 1/(1+0.015);</a:t>
            </a:r>
            <a:r>
              <a:rPr lang="zh-TW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約定利率</a:t>
            </a:r>
            <a:r>
              <a:rPr lang="pl-PL" altLang="zh-TW" sz="1600" dirty="0">
                <a:solidFill>
                  <a:srgbClr val="00B050"/>
                </a:solidFill>
                <a:latin typeface="Courier New" panose="02070309020205020404" pitchFamily="49" charset="0"/>
              </a:rPr>
              <a:t> </a:t>
            </a:r>
            <a:endParaRPr lang="en-US" altLang="zh-TW" sz="1600" dirty="0">
              <a:solidFill>
                <a:srgbClr val="00B050"/>
              </a:solidFill>
              <a:latin typeface="Courier New" panose="02070309020205020404" pitchFamily="49" charset="0"/>
            </a:endParaRPr>
          </a:p>
          <a:p>
            <a:r>
              <a:rPr lang="zh-TW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altLang="zh-TW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DeltaT</a:t>
            </a:r>
            <a:r>
              <a:rPr lang="en-US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= 1/</a:t>
            </a:r>
            <a:r>
              <a:rPr lang="en-US" altLang="zh-TW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step_year</a:t>
            </a:r>
            <a:r>
              <a:rPr lang="en-US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r>
              <a:rPr lang="zh-TW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一期的長度</a:t>
            </a:r>
            <a:r>
              <a:rPr lang="en-US" altLang="zh-TW" sz="1600" dirty="0">
                <a:solidFill>
                  <a:srgbClr val="00B050"/>
                </a:solidFill>
                <a:latin typeface="Courier New" panose="02070309020205020404" pitchFamily="49" charset="0"/>
              </a:rPr>
              <a:t>     </a:t>
            </a:r>
          </a:p>
          <a:p>
            <a:r>
              <a:rPr lang="pt-BR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N         = T*step_year;</a:t>
            </a:r>
            <a:r>
              <a:rPr lang="zh-TW" alt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Courier New" panose="02070309020205020404" pitchFamily="49" charset="0"/>
              </a:rPr>
              <a:t>總期數</a:t>
            </a:r>
            <a:r>
              <a:rPr lang="pt-BR" altLang="zh-TW" sz="1600" dirty="0">
                <a:solidFill>
                  <a:srgbClr val="000000"/>
                </a:solidFill>
                <a:latin typeface="Courier New" panose="02070309020205020404" pitchFamily="49" charset="0"/>
              </a:rPr>
              <a:t>     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2026EF3-86F5-45FA-8AB0-667D1D5422AA}"/>
              </a:ext>
            </a:extLst>
          </p:cNvPr>
          <p:cNvSpPr txBox="1"/>
          <p:nvPr/>
        </p:nvSpPr>
        <p:spPr>
          <a:xfrm>
            <a:off x="6619333" y="3171571"/>
            <a:ext cx="1786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加入</a:t>
            </a:r>
            <a:r>
              <a:rPr lang="en-US" altLang="zh-TW" sz="1600" dirty="0"/>
              <a:t>LTC</a:t>
            </a:r>
            <a:r>
              <a:rPr lang="zh-TW" altLang="en-US" sz="1600" dirty="0"/>
              <a:t>的參數：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F57504-00F6-4690-8E63-E2D029C8E9A6}"/>
              </a:ext>
            </a:extLst>
          </p:cNvPr>
          <p:cNvSpPr/>
          <p:nvPr/>
        </p:nvSpPr>
        <p:spPr>
          <a:xfrm>
            <a:off x="8796449" y="429301"/>
            <a:ext cx="31560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/>
              <a:t>參數</a:t>
            </a:r>
            <a:endParaRPr lang="en-US" altLang="zh-TW" sz="14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整理所需死亡率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建立利率樹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算出累積貸款金額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算出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以二分法求出可貸成數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87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355FD4D-A3E1-422B-B8F6-12AD30493250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3.</a:t>
            </a:r>
            <a:r>
              <a:rPr lang="zh-TW" altLang="en-US" sz="1200" dirty="0"/>
              <a:t> 建立利率樹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294F87E-AB85-4900-8014-C4F8053650EE}"/>
              </a:ext>
            </a:extLst>
          </p:cNvPr>
          <p:cNvSpPr/>
          <p:nvPr/>
        </p:nvSpPr>
        <p:spPr>
          <a:xfrm>
            <a:off x="444759" y="496183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600" dirty="0">
                <a:solidFill>
                  <a:schemeClr val="bg2">
                    <a:lumMod val="75000"/>
                  </a:schemeClr>
                </a:solidFill>
              </a:rPr>
              <a:t>2.</a:t>
            </a:r>
            <a:r>
              <a:rPr lang="zh-TW" altLang="en-US" sz="1600" dirty="0">
                <a:solidFill>
                  <a:schemeClr val="bg2">
                    <a:lumMod val="75000"/>
                  </a:schemeClr>
                </a:solidFill>
              </a:rPr>
              <a:t>  計算每個點需平移的量，以</a:t>
            </a:r>
            <a:r>
              <a:rPr lang="en-US" altLang="zh-TW" sz="1600" dirty="0">
                <a:solidFill>
                  <a:schemeClr val="bg2">
                    <a:lumMod val="75000"/>
                  </a:schemeClr>
                </a:solidFill>
              </a:rPr>
              <a:t>fit</a:t>
            </a:r>
            <a:r>
              <a:rPr lang="zh-TW" altLang="en-US" sz="1600" dirty="0">
                <a:solidFill>
                  <a:schemeClr val="bg2">
                    <a:lumMod val="75000"/>
                  </a:schemeClr>
                </a:solidFill>
              </a:rPr>
              <a:t>真實世界機率</a:t>
            </a:r>
            <a:endParaRPr lang="en-US" altLang="zh-TW" sz="16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TW" altLang="en-US" sz="1400" dirty="0"/>
              <a:t>    </a:t>
            </a:r>
            <a:r>
              <a:rPr lang="en-US" altLang="zh-TW" sz="1400" dirty="0"/>
              <a:t>-&gt;</a:t>
            </a:r>
            <a:r>
              <a:rPr lang="zh-TW" altLang="en-US" sz="1400" dirty="0"/>
              <a:t> </a:t>
            </a:r>
            <a:r>
              <a:rPr lang="en-US" altLang="zh-TW" sz="1400" dirty="0" err="1"/>
              <a:t>observezerorate</a:t>
            </a:r>
            <a:endParaRPr lang="en-US" altLang="zh-TW" sz="1400" dirty="0"/>
          </a:p>
          <a:p>
            <a:r>
              <a:rPr lang="zh-TW" altLang="en-US" sz="1400" dirty="0"/>
              <a:t>    </a:t>
            </a:r>
            <a:r>
              <a:rPr lang="en-US" altLang="zh-TW" sz="1400" dirty="0"/>
              <a:t>-&gt;</a:t>
            </a:r>
            <a:r>
              <a:rPr lang="zh-TW" altLang="en-US" sz="1400" dirty="0"/>
              <a:t> </a:t>
            </a:r>
            <a:r>
              <a:rPr lang="en-US" altLang="zh-TW" sz="1400" dirty="0"/>
              <a:t>alpha</a:t>
            </a:r>
          </a:p>
          <a:p>
            <a:r>
              <a:rPr lang="en-US" altLang="zh-TW" sz="1400" dirty="0"/>
              <a:t>    -&gt; theta</a:t>
            </a:r>
            <a:endParaRPr lang="zh-TW" altLang="en-US" sz="1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D2C7CD6-7D7E-40E4-9F76-55DA021EC114}"/>
              </a:ext>
            </a:extLst>
          </p:cNvPr>
          <p:cNvSpPr txBox="1"/>
          <p:nvPr/>
        </p:nvSpPr>
        <p:spPr>
          <a:xfrm>
            <a:off x="1017036" y="2547257"/>
            <a:ext cx="7763023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Observezerorate</a:t>
            </a:r>
            <a:r>
              <a:rPr lang="zh-TW" altLang="en-US" dirty="0"/>
              <a:t>這裡是直接設為</a:t>
            </a:r>
            <a:r>
              <a:rPr lang="en-US" altLang="zh-TW" dirty="0"/>
              <a:t>0.02</a:t>
            </a:r>
          </a:p>
          <a:p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observedzerorate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(1,:)=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zerorate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;</a:t>
            </a:r>
          </a:p>
          <a:p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Zerorate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=0.02;</a:t>
            </a:r>
          </a:p>
          <a:p>
            <a:endParaRPr lang="en-US" altLang="zh-TW" dirty="0"/>
          </a:p>
          <a:p>
            <a:r>
              <a:rPr lang="en-US" altLang="zh-TW" dirty="0"/>
              <a:t>Alpha</a:t>
            </a:r>
            <a:r>
              <a:rPr lang="zh-TW" altLang="en-US" dirty="0"/>
              <a:t>用來計算平移量，使用</a:t>
            </a:r>
            <a:r>
              <a:rPr lang="en-US" altLang="zh-TW" dirty="0" err="1"/>
              <a:t>HullWhiteAlpha</a:t>
            </a:r>
            <a:r>
              <a:rPr lang="zh-TW" altLang="en-US" dirty="0"/>
              <a:t>函數</a:t>
            </a:r>
            <a:endParaRPr lang="en-US" altLang="zh-TW" dirty="0"/>
          </a:p>
          <a:p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alpha =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HullWhiteAlpha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(N,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NON,DeltaT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sigmaR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jmax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jmin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observedzerorate,prob_hullwhite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); </a:t>
            </a:r>
          </a:p>
          <a:p>
            <a:endParaRPr lang="en-US" altLang="zh-TW" sz="1400" b="0" i="0" u="none" strike="noStrike" baseline="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altLang="zh-TW" b="0" i="0" u="none" strike="noStrike" baseline="0" dirty="0"/>
              <a:t>Theta</a:t>
            </a:r>
            <a:r>
              <a:rPr lang="zh-TW" altLang="en-US" b="0" i="0" u="none" strike="noStrike" baseline="0" dirty="0"/>
              <a:t>為</a:t>
            </a:r>
            <a:r>
              <a:rPr lang="en-US" altLang="zh-TW" i="1" dirty="0" err="1">
                <a:latin typeface="Times New Roman" panose="02020603050405020304" pitchFamily="18" charset="0"/>
              </a:rPr>
              <a:t>dr</a:t>
            </a:r>
            <a:r>
              <a:rPr lang="en-US" altLang="zh-TW" dirty="0"/>
              <a:t>(t)= [</a:t>
            </a:r>
            <a:r>
              <a:rPr lang="en-US" altLang="zh-TW" dirty="0">
                <a:latin typeface="Symbol" panose="05050102010706020507" pitchFamily="18" charset="2"/>
              </a:rPr>
              <a:t>q</a:t>
            </a:r>
            <a:r>
              <a:rPr lang="en-US" altLang="zh-TW" dirty="0"/>
              <a:t>(</a:t>
            </a:r>
            <a:r>
              <a:rPr lang="en-US" altLang="zh-TW" i="1" dirty="0">
                <a:latin typeface="Times New Roman" panose="02020603050405020304" pitchFamily="18" charset="0"/>
              </a:rPr>
              <a:t>t</a:t>
            </a:r>
            <a:r>
              <a:rPr lang="en-US" altLang="zh-TW" dirty="0"/>
              <a:t> ) – </a:t>
            </a:r>
            <a:r>
              <a:rPr lang="en-US" altLang="zh-TW" i="1" dirty="0" err="1">
                <a:latin typeface="Times New Roman" panose="02020603050405020304" pitchFamily="18" charset="0"/>
              </a:rPr>
              <a:t>ar</a:t>
            </a:r>
            <a:r>
              <a:rPr lang="en-US" altLang="zh-TW" i="1" dirty="0">
                <a:latin typeface="Times New Roman" panose="02020603050405020304" pitchFamily="18" charset="0"/>
              </a:rPr>
              <a:t>(t)</a:t>
            </a:r>
            <a:r>
              <a:rPr lang="en-US" altLang="zh-TW" dirty="0">
                <a:latin typeface="Times New Roman" panose="02020603050405020304" pitchFamily="18" charset="0"/>
              </a:rPr>
              <a:t> </a:t>
            </a:r>
            <a:r>
              <a:rPr lang="en-US" altLang="zh-TW" dirty="0"/>
              <a:t>]</a:t>
            </a:r>
            <a:r>
              <a:rPr lang="en-US" altLang="zh-TW" i="1" dirty="0">
                <a:latin typeface="Times New Roman" panose="02020603050405020304" pitchFamily="18" charset="0"/>
              </a:rPr>
              <a:t>dt</a:t>
            </a:r>
            <a:r>
              <a:rPr lang="en-US" altLang="zh-TW" dirty="0">
                <a:latin typeface="Times New Roman" panose="02020603050405020304" pitchFamily="18" charset="0"/>
              </a:rPr>
              <a:t> </a:t>
            </a:r>
            <a:r>
              <a:rPr lang="en-US" altLang="zh-TW" dirty="0"/>
              <a:t> + </a:t>
            </a:r>
            <a:r>
              <a:rPr lang="el-GR" altLang="zh-TW" dirty="0"/>
              <a:t>η</a:t>
            </a:r>
            <a:r>
              <a:rPr lang="en-US" altLang="zh-TW" dirty="0">
                <a:latin typeface="Symbol" panose="05050102010706020507" pitchFamily="18" charset="2"/>
                <a:sym typeface="Mathematica1"/>
              </a:rPr>
              <a:t> </a:t>
            </a:r>
            <a:r>
              <a:rPr lang="en-US" altLang="zh-TW" i="1" dirty="0">
                <a:latin typeface="Times New Roman" panose="02020603050405020304" pitchFamily="18" charset="0"/>
              </a:rPr>
              <a:t>dB</a:t>
            </a:r>
            <a:r>
              <a:rPr lang="en-US" altLang="zh-TW" sz="1400" i="1" dirty="0">
                <a:latin typeface="Times New Roman" panose="02020603050405020304" pitchFamily="18" charset="0"/>
              </a:rPr>
              <a:t>2</a:t>
            </a:r>
            <a:r>
              <a:rPr lang="en-US" altLang="zh-TW" i="1" dirty="0">
                <a:latin typeface="Times New Roman" panose="02020603050405020304" pitchFamily="18" charset="0"/>
              </a:rPr>
              <a:t>(t)</a:t>
            </a:r>
            <a:r>
              <a:rPr lang="en-US" altLang="zh-TW" dirty="0"/>
              <a:t> </a:t>
            </a:r>
            <a:r>
              <a:rPr lang="zh-TW" altLang="en-US" b="0" i="0" u="none" strike="noStrike" baseline="0" dirty="0"/>
              <a:t>模型中的</a:t>
            </a:r>
            <a:r>
              <a:rPr lang="en-US" altLang="zh-TW" dirty="0">
                <a:latin typeface="Symbol" panose="05050102010706020507" pitchFamily="18" charset="2"/>
              </a:rPr>
              <a:t>q</a:t>
            </a:r>
            <a:r>
              <a:rPr lang="en-US" altLang="zh-TW" dirty="0"/>
              <a:t>(</a:t>
            </a:r>
            <a:r>
              <a:rPr lang="en-US" altLang="zh-TW" i="1" dirty="0">
                <a:latin typeface="Times New Roman" panose="02020603050405020304" pitchFamily="18" charset="0"/>
              </a:rPr>
              <a:t>t</a:t>
            </a:r>
            <a:r>
              <a:rPr lang="en-US" altLang="zh-TW" dirty="0"/>
              <a:t> ) </a:t>
            </a:r>
          </a:p>
          <a:p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theta =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HullWhiteTheta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N,DeltaT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a, alpha);</a:t>
            </a:r>
          </a:p>
        </p:txBody>
      </p:sp>
    </p:spTree>
    <p:extLst>
      <p:ext uri="{BB962C8B-B14F-4D97-AF65-F5344CB8AC3E}">
        <p14:creationId xmlns:p14="http://schemas.microsoft.com/office/powerpoint/2010/main" val="3053064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文字方塊 89">
            <a:extLst>
              <a:ext uri="{FF2B5EF4-FFF2-40B4-BE49-F238E27FC236}">
                <a16:creationId xmlns:a16="http://schemas.microsoft.com/office/drawing/2014/main" id="{E4B138B0-57C2-41F3-AD96-E23A34FC92B7}"/>
              </a:ext>
            </a:extLst>
          </p:cNvPr>
          <p:cNvSpPr txBox="1"/>
          <p:nvPr/>
        </p:nvSpPr>
        <p:spPr>
          <a:xfrm>
            <a:off x="892800" y="1020740"/>
            <a:ext cx="718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Alpha</a:t>
            </a:r>
            <a:r>
              <a:rPr lang="zh-TW" altLang="en-US" dirty="0"/>
              <a:t>是用來計算能夠使我們建立出的三元樹</a:t>
            </a:r>
            <a:r>
              <a:rPr lang="en-US" altLang="zh-TW" dirty="0"/>
              <a:t>fit</a:t>
            </a:r>
            <a:r>
              <a:rPr lang="zh-TW" altLang="en-US" dirty="0"/>
              <a:t>真實世界機率的平移量</a:t>
            </a:r>
          </a:p>
        </p:txBody>
      </p:sp>
      <p:pic>
        <p:nvPicPr>
          <p:cNvPr id="91" name="圖片 90">
            <a:extLst>
              <a:ext uri="{FF2B5EF4-FFF2-40B4-BE49-F238E27FC236}">
                <a16:creationId xmlns:a16="http://schemas.microsoft.com/office/drawing/2014/main" id="{F222202B-EE01-44F7-A50A-A53DD61A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034" y="2573127"/>
            <a:ext cx="5712447" cy="2834886"/>
          </a:xfrm>
          <a:prstGeom prst="rect">
            <a:avLst/>
          </a:prstGeom>
        </p:spPr>
      </p:pic>
      <p:pic>
        <p:nvPicPr>
          <p:cNvPr id="102" name="圖片 101">
            <a:extLst>
              <a:ext uri="{FF2B5EF4-FFF2-40B4-BE49-F238E27FC236}">
                <a16:creationId xmlns:a16="http://schemas.microsoft.com/office/drawing/2014/main" id="{6488C982-6232-4C54-98C2-629C5224B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95" y="2461197"/>
            <a:ext cx="5480867" cy="2946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04E65263-BC06-4D12-A677-BE5F53078FEF}"/>
                  </a:ext>
                </a:extLst>
              </p:cNvPr>
              <p:cNvSpPr txBox="1"/>
              <p:nvPr/>
            </p:nvSpPr>
            <p:spPr>
              <a:xfrm>
                <a:off x="2376947" y="2985795"/>
                <a:ext cx="5261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TW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sz="1400" dirty="0">
                    <a:solidFill>
                      <a:srgbClr val="FF0000"/>
                    </a:solidFill>
                  </a:rPr>
                  <a:t>R</a:t>
                </a:r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04E65263-BC06-4D12-A677-BE5F53078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947" y="2985795"/>
                <a:ext cx="526106" cy="307777"/>
              </a:xfrm>
              <a:prstGeom prst="rect">
                <a:avLst/>
              </a:prstGeom>
              <a:blipFill>
                <a:blip r:embed="rId4"/>
                <a:stretch>
                  <a:fillRect l="-3488" t="-4000" r="-2326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8A167205-A07C-42FA-88A6-BAAF214AF90F}"/>
              </a:ext>
            </a:extLst>
          </p:cNvPr>
          <p:cNvSpPr txBox="1"/>
          <p:nvPr/>
        </p:nvSpPr>
        <p:spPr>
          <a:xfrm>
            <a:off x="2368849" y="362682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0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字方塊 104">
                <a:extLst>
                  <a:ext uri="{FF2B5EF4-FFF2-40B4-BE49-F238E27FC236}">
                    <a16:creationId xmlns:a16="http://schemas.microsoft.com/office/drawing/2014/main" id="{3EE22B3F-3205-4134-869F-A9109B4D6AA4}"/>
                  </a:ext>
                </a:extLst>
              </p:cNvPr>
              <p:cNvSpPr txBox="1"/>
              <p:nvPr/>
            </p:nvSpPr>
            <p:spPr>
              <a:xfrm>
                <a:off x="2368849" y="4182907"/>
                <a:ext cx="4812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TW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sz="1400" dirty="0">
                    <a:solidFill>
                      <a:srgbClr val="FF0000"/>
                    </a:solidFill>
                  </a:rPr>
                  <a:t>R</a:t>
                </a:r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文字方塊 104">
                <a:extLst>
                  <a:ext uri="{FF2B5EF4-FFF2-40B4-BE49-F238E27FC236}">
                    <a16:creationId xmlns:a16="http://schemas.microsoft.com/office/drawing/2014/main" id="{3EE22B3F-3205-4134-869F-A9109B4D6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49" y="4182907"/>
                <a:ext cx="481222" cy="307777"/>
              </a:xfrm>
              <a:prstGeom prst="rect">
                <a:avLst/>
              </a:prstGeom>
              <a:blipFill>
                <a:blip r:embed="rId5"/>
                <a:stretch>
                  <a:fillRect l="-3797" t="-3922" r="-2532" b="-196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D73F7F4D-9EFD-4CE2-ACD7-CD53331AA09D}"/>
                  </a:ext>
                </a:extLst>
              </p:cNvPr>
              <p:cNvSpPr txBox="1"/>
              <p:nvPr/>
            </p:nvSpPr>
            <p:spPr>
              <a:xfrm>
                <a:off x="4031575" y="2461197"/>
                <a:ext cx="6254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TW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TW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sz="1400" dirty="0">
                    <a:solidFill>
                      <a:srgbClr val="FF0000"/>
                    </a:solidFill>
                  </a:rPr>
                  <a:t>R</a:t>
                </a:r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D73F7F4D-9EFD-4CE2-ACD7-CD53331AA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575" y="2461197"/>
                <a:ext cx="625492" cy="307777"/>
              </a:xfrm>
              <a:prstGeom prst="rect">
                <a:avLst/>
              </a:prstGeom>
              <a:blipFill>
                <a:blip r:embed="rId6"/>
                <a:stretch>
                  <a:fillRect l="-2913" t="-4000" r="-1942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字方塊 106">
                <a:extLst>
                  <a:ext uri="{FF2B5EF4-FFF2-40B4-BE49-F238E27FC236}">
                    <a16:creationId xmlns:a16="http://schemas.microsoft.com/office/drawing/2014/main" id="{FC531F80-7F3D-4ABE-ABD5-0087ECE72B5D}"/>
                  </a:ext>
                </a:extLst>
              </p:cNvPr>
              <p:cNvSpPr txBox="1"/>
              <p:nvPr/>
            </p:nvSpPr>
            <p:spPr>
              <a:xfrm>
                <a:off x="3959985" y="3097896"/>
                <a:ext cx="5261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TW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sz="1400" dirty="0">
                    <a:solidFill>
                      <a:srgbClr val="FF0000"/>
                    </a:solidFill>
                  </a:rPr>
                  <a:t>R</a:t>
                </a:r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文字方塊 106">
                <a:extLst>
                  <a:ext uri="{FF2B5EF4-FFF2-40B4-BE49-F238E27FC236}">
                    <a16:creationId xmlns:a16="http://schemas.microsoft.com/office/drawing/2014/main" id="{FC531F80-7F3D-4ABE-ABD5-0087ECE72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85" y="3097896"/>
                <a:ext cx="526106" cy="307777"/>
              </a:xfrm>
              <a:prstGeom prst="rect">
                <a:avLst/>
              </a:prstGeom>
              <a:blipFill>
                <a:blip r:embed="rId7"/>
                <a:stretch>
                  <a:fillRect l="-3488" t="-3922" r="-2326" b="-196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22274A70-4832-4C57-AB2B-13E0CF65557F}"/>
              </a:ext>
            </a:extLst>
          </p:cNvPr>
          <p:cNvSpPr txBox="1"/>
          <p:nvPr/>
        </p:nvSpPr>
        <p:spPr>
          <a:xfrm>
            <a:off x="4001337" y="358070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0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字方塊 108">
                <a:extLst>
                  <a:ext uri="{FF2B5EF4-FFF2-40B4-BE49-F238E27FC236}">
                    <a16:creationId xmlns:a16="http://schemas.microsoft.com/office/drawing/2014/main" id="{4C2ED9C3-0823-4F2B-B819-FDE8A726A3EB}"/>
                  </a:ext>
                </a:extLst>
              </p:cNvPr>
              <p:cNvSpPr txBox="1"/>
              <p:nvPr/>
            </p:nvSpPr>
            <p:spPr>
              <a:xfrm>
                <a:off x="4014697" y="4205375"/>
                <a:ext cx="4812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TW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sz="1400" dirty="0">
                    <a:solidFill>
                      <a:srgbClr val="FF0000"/>
                    </a:solidFill>
                  </a:rPr>
                  <a:t>R</a:t>
                </a:r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文字方塊 108">
                <a:extLst>
                  <a:ext uri="{FF2B5EF4-FFF2-40B4-BE49-F238E27FC236}">
                    <a16:creationId xmlns:a16="http://schemas.microsoft.com/office/drawing/2014/main" id="{4C2ED9C3-0823-4F2B-B819-FDE8A726A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697" y="4205375"/>
                <a:ext cx="481222" cy="307777"/>
              </a:xfrm>
              <a:prstGeom prst="rect">
                <a:avLst/>
              </a:prstGeom>
              <a:blipFill>
                <a:blip r:embed="rId8"/>
                <a:stretch>
                  <a:fillRect l="-3797" t="-4000" r="-2532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字方塊 109">
                <a:extLst>
                  <a:ext uri="{FF2B5EF4-FFF2-40B4-BE49-F238E27FC236}">
                    <a16:creationId xmlns:a16="http://schemas.microsoft.com/office/drawing/2014/main" id="{C6710677-A4F8-423D-A467-7606AB6E409D}"/>
                  </a:ext>
                </a:extLst>
              </p:cNvPr>
              <p:cNvSpPr txBox="1"/>
              <p:nvPr/>
            </p:nvSpPr>
            <p:spPr>
              <a:xfrm>
                <a:off x="4001337" y="4802028"/>
                <a:ext cx="5806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TW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TW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sz="1400" dirty="0">
                    <a:solidFill>
                      <a:srgbClr val="FF0000"/>
                    </a:solidFill>
                  </a:rPr>
                  <a:t>R</a:t>
                </a:r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文字方塊 109">
                <a:extLst>
                  <a:ext uri="{FF2B5EF4-FFF2-40B4-BE49-F238E27FC236}">
                    <a16:creationId xmlns:a16="http://schemas.microsoft.com/office/drawing/2014/main" id="{C6710677-A4F8-423D-A467-7606AB6E4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337" y="4802028"/>
                <a:ext cx="580608" cy="307777"/>
              </a:xfrm>
              <a:prstGeom prst="rect">
                <a:avLst/>
              </a:prstGeom>
              <a:blipFill>
                <a:blip r:embed="rId9"/>
                <a:stretch>
                  <a:fillRect l="-3125" t="-4000" r="-2083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文字方塊 110">
                <a:extLst>
                  <a:ext uri="{FF2B5EF4-FFF2-40B4-BE49-F238E27FC236}">
                    <a16:creationId xmlns:a16="http://schemas.microsoft.com/office/drawing/2014/main" id="{4B01EF03-FCB6-45E3-885F-9B4FFF199352}"/>
                  </a:ext>
                </a:extLst>
              </p:cNvPr>
              <p:cNvSpPr txBox="1"/>
              <p:nvPr/>
            </p:nvSpPr>
            <p:spPr>
              <a:xfrm>
                <a:off x="6096000" y="4321407"/>
                <a:ext cx="4608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1" name="文字方塊 110">
                <a:extLst>
                  <a:ext uri="{FF2B5EF4-FFF2-40B4-BE49-F238E27FC236}">
                    <a16:creationId xmlns:a16="http://schemas.microsoft.com/office/drawing/2014/main" id="{4B01EF03-FCB6-45E3-885F-9B4FFF199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21407"/>
                <a:ext cx="460895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字方塊 113">
                <a:extLst>
                  <a:ext uri="{FF2B5EF4-FFF2-40B4-BE49-F238E27FC236}">
                    <a16:creationId xmlns:a16="http://schemas.microsoft.com/office/drawing/2014/main" id="{E3712CDE-8D9B-4105-BAF9-567E4D2D68AE}"/>
                  </a:ext>
                </a:extLst>
              </p:cNvPr>
              <p:cNvSpPr txBox="1"/>
              <p:nvPr/>
            </p:nvSpPr>
            <p:spPr>
              <a:xfrm>
                <a:off x="7629738" y="3236396"/>
                <a:ext cx="787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TW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R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4" name="文字方塊 113">
                <a:extLst>
                  <a:ext uri="{FF2B5EF4-FFF2-40B4-BE49-F238E27FC236}">
                    <a16:creationId xmlns:a16="http://schemas.microsoft.com/office/drawing/2014/main" id="{E3712CDE-8D9B-4105-BAF9-567E4D2D6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738" y="3236396"/>
                <a:ext cx="787973" cy="338554"/>
              </a:xfrm>
              <a:prstGeom prst="rect">
                <a:avLst/>
              </a:prstGeom>
              <a:blipFill>
                <a:blip r:embed="rId11"/>
                <a:stretch>
                  <a:fillRect t="-5455" r="-3101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6FC01A44-9BBD-4EAE-AB8C-0BFA2E91F33F}"/>
                  </a:ext>
                </a:extLst>
              </p:cNvPr>
              <p:cNvSpPr txBox="1"/>
              <p:nvPr/>
            </p:nvSpPr>
            <p:spPr>
              <a:xfrm>
                <a:off x="7629738" y="3866675"/>
                <a:ext cx="6324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+0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6FC01A44-9BBD-4EAE-AB8C-0BFA2E91F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738" y="3866675"/>
                <a:ext cx="632481" cy="338554"/>
              </a:xfrm>
              <a:prstGeom prst="rect">
                <a:avLst/>
              </a:prstGeom>
              <a:blipFill>
                <a:blip r:embed="rId12"/>
                <a:stretch>
                  <a:fillRect t="-5357" r="-3883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AD0DB4C6-C454-4679-B15C-ED2BE182FB37}"/>
                  </a:ext>
                </a:extLst>
              </p:cNvPr>
              <p:cNvSpPr txBox="1"/>
              <p:nvPr/>
            </p:nvSpPr>
            <p:spPr>
              <a:xfrm>
                <a:off x="7551991" y="4940528"/>
                <a:ext cx="7366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TW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R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AD0DB4C6-C454-4679-B15C-ED2BE182F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991" y="4940528"/>
                <a:ext cx="736677" cy="338554"/>
              </a:xfrm>
              <a:prstGeom prst="rect">
                <a:avLst/>
              </a:prstGeom>
              <a:blipFill>
                <a:blip r:embed="rId13"/>
                <a:stretch>
                  <a:fillRect t="-5357" r="-3306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44622E73-7EC3-4800-96E6-E2C62CDF5B0D}"/>
                  </a:ext>
                </a:extLst>
              </p:cNvPr>
              <p:cNvSpPr txBox="1"/>
              <p:nvPr/>
            </p:nvSpPr>
            <p:spPr>
              <a:xfrm>
                <a:off x="9265705" y="2403850"/>
                <a:ext cx="9065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+2</a:t>
                </a:r>
                <a14:m>
                  <m:oMath xmlns:m="http://schemas.openxmlformats.org/officeDocument/2006/math">
                    <m:r>
                      <a:rPr lang="en-US" altLang="zh-TW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R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44622E73-7EC3-4800-96E6-E2C62CDF5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705" y="2403850"/>
                <a:ext cx="906530" cy="338554"/>
              </a:xfrm>
              <a:prstGeom prst="rect">
                <a:avLst/>
              </a:prstGeom>
              <a:blipFill>
                <a:blip r:embed="rId14"/>
                <a:stretch>
                  <a:fillRect t="-5357" r="-2013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文字方塊 118">
                <a:extLst>
                  <a:ext uri="{FF2B5EF4-FFF2-40B4-BE49-F238E27FC236}">
                    <a16:creationId xmlns:a16="http://schemas.microsoft.com/office/drawing/2014/main" id="{5142DFBD-3224-4545-8D02-93A220AD2AAE}"/>
                  </a:ext>
                </a:extLst>
              </p:cNvPr>
              <p:cNvSpPr txBox="1"/>
              <p:nvPr/>
            </p:nvSpPr>
            <p:spPr>
              <a:xfrm>
                <a:off x="9265705" y="3011532"/>
                <a:ext cx="7927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TW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R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9" name="文字方塊 118">
                <a:extLst>
                  <a:ext uri="{FF2B5EF4-FFF2-40B4-BE49-F238E27FC236}">
                    <a16:creationId xmlns:a16="http://schemas.microsoft.com/office/drawing/2014/main" id="{5142DFBD-3224-4545-8D02-93A220AD2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705" y="3011532"/>
                <a:ext cx="792718" cy="338554"/>
              </a:xfrm>
              <a:prstGeom prst="rect">
                <a:avLst/>
              </a:prstGeom>
              <a:blipFill>
                <a:blip r:embed="rId15"/>
                <a:stretch>
                  <a:fillRect t="-5357" r="-307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3C24874B-64CC-4CF9-98B6-DF827111F47B}"/>
                  </a:ext>
                </a:extLst>
              </p:cNvPr>
              <p:cNvSpPr txBox="1"/>
              <p:nvPr/>
            </p:nvSpPr>
            <p:spPr>
              <a:xfrm>
                <a:off x="9322611" y="3574950"/>
                <a:ext cx="6372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+0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0" name="文字方塊 119">
                <a:extLst>
                  <a:ext uri="{FF2B5EF4-FFF2-40B4-BE49-F238E27FC236}">
                    <a16:creationId xmlns:a16="http://schemas.microsoft.com/office/drawing/2014/main" id="{3C24874B-64CC-4CF9-98B6-DF827111F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611" y="3574950"/>
                <a:ext cx="637226" cy="338554"/>
              </a:xfrm>
              <a:prstGeom prst="rect">
                <a:avLst/>
              </a:prstGeom>
              <a:blipFill>
                <a:blip r:embed="rId16"/>
                <a:stretch>
                  <a:fillRect t="-5357" r="-3810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字方塊 120">
                <a:extLst>
                  <a:ext uri="{FF2B5EF4-FFF2-40B4-BE49-F238E27FC236}">
                    <a16:creationId xmlns:a16="http://schemas.microsoft.com/office/drawing/2014/main" id="{4EBCD48F-9B0A-400E-A38B-BE247B29D56C}"/>
                  </a:ext>
                </a:extLst>
              </p:cNvPr>
              <p:cNvSpPr txBox="1"/>
              <p:nvPr/>
            </p:nvSpPr>
            <p:spPr>
              <a:xfrm>
                <a:off x="9322611" y="4174598"/>
                <a:ext cx="7414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TW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R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1" name="文字方塊 120">
                <a:extLst>
                  <a:ext uri="{FF2B5EF4-FFF2-40B4-BE49-F238E27FC236}">
                    <a16:creationId xmlns:a16="http://schemas.microsoft.com/office/drawing/2014/main" id="{4EBCD48F-9B0A-400E-A38B-BE247B29D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611" y="4174598"/>
                <a:ext cx="741421" cy="338554"/>
              </a:xfrm>
              <a:prstGeom prst="rect">
                <a:avLst/>
              </a:prstGeom>
              <a:blipFill>
                <a:blip r:embed="rId17"/>
                <a:stretch>
                  <a:fillRect t="-5455" r="-4098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字方塊 121">
                <a:extLst>
                  <a:ext uri="{FF2B5EF4-FFF2-40B4-BE49-F238E27FC236}">
                    <a16:creationId xmlns:a16="http://schemas.microsoft.com/office/drawing/2014/main" id="{42C9A1DC-B30B-4000-B2B3-7F00E4CCB66E}"/>
                  </a:ext>
                </a:extLst>
              </p:cNvPr>
              <p:cNvSpPr txBox="1"/>
              <p:nvPr/>
            </p:nvSpPr>
            <p:spPr>
              <a:xfrm>
                <a:off x="9341295" y="5238735"/>
                <a:ext cx="8552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TW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TW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R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" name="文字方塊 121">
                <a:extLst>
                  <a:ext uri="{FF2B5EF4-FFF2-40B4-BE49-F238E27FC236}">
                    <a16:creationId xmlns:a16="http://schemas.microsoft.com/office/drawing/2014/main" id="{42C9A1DC-B30B-4000-B2B3-7F00E4CCB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295" y="5238735"/>
                <a:ext cx="855234" cy="338554"/>
              </a:xfrm>
              <a:prstGeom prst="rect">
                <a:avLst/>
              </a:prstGeom>
              <a:blipFill>
                <a:blip r:embed="rId18"/>
                <a:stretch>
                  <a:fillRect t="-5357" r="-283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矩形 122">
            <a:extLst>
              <a:ext uri="{FF2B5EF4-FFF2-40B4-BE49-F238E27FC236}">
                <a16:creationId xmlns:a16="http://schemas.microsoft.com/office/drawing/2014/main" id="{2D5612A5-430B-42B2-ADFB-06FC6A6818E2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3.</a:t>
            </a:r>
            <a:r>
              <a:rPr lang="zh-TW" altLang="en-US" sz="1200" dirty="0"/>
              <a:t> 建立利率樹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96BEBD4A-7ADA-4147-8E4E-0BDFE6E9B50C}"/>
              </a:ext>
            </a:extLst>
          </p:cNvPr>
          <p:cNvSpPr/>
          <p:nvPr/>
        </p:nvSpPr>
        <p:spPr>
          <a:xfrm>
            <a:off x="892800" y="5838684"/>
            <a:ext cx="8589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srgbClr val="000000"/>
                </a:solidFill>
                <a:latin typeface="Courier New" panose="02070309020205020404" pitchFamily="49" charset="0"/>
              </a:rPr>
              <a:t>hullwhiterate</a:t>
            </a:r>
            <a:r>
              <a:rPr lang="en-US" altLang="zh-TW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altLang="zh-TW" dirty="0" err="1">
                <a:solidFill>
                  <a:srgbClr val="000000"/>
                </a:solidFill>
                <a:latin typeface="Courier New" panose="02070309020205020404" pitchFamily="49" charset="0"/>
              </a:rPr>
              <a:t>HullWhiteShortrate</a:t>
            </a:r>
            <a:r>
              <a:rPr lang="en-US" altLang="zh-TW" dirty="0">
                <a:solidFill>
                  <a:srgbClr val="000000"/>
                </a:solidFill>
                <a:latin typeface="Courier New" panose="02070309020205020404" pitchFamily="49" charset="0"/>
              </a:rPr>
              <a:t>(N, NON, </a:t>
            </a:r>
            <a:r>
              <a:rPr lang="en-US" altLang="zh-TW" dirty="0" err="1">
                <a:solidFill>
                  <a:srgbClr val="000000"/>
                </a:solidFill>
                <a:latin typeface="Courier New" panose="02070309020205020404" pitchFamily="49" charset="0"/>
              </a:rPr>
              <a:t>jmax</a:t>
            </a:r>
            <a:r>
              <a:rPr lang="en-US" altLang="zh-TW" dirty="0">
                <a:solidFill>
                  <a:srgbClr val="000000"/>
                </a:solidFill>
                <a:latin typeface="Courier New" panose="02070309020205020404" pitchFamily="49" charset="0"/>
              </a:rPr>
              <a:t>, r, alpha);</a:t>
            </a:r>
          </a:p>
        </p:txBody>
      </p:sp>
    </p:spTree>
    <p:extLst>
      <p:ext uri="{BB962C8B-B14F-4D97-AF65-F5344CB8AC3E}">
        <p14:creationId xmlns:p14="http://schemas.microsoft.com/office/powerpoint/2010/main" val="942174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FFB31DB6-BB5B-4143-9A48-E9AD3E327E0F}"/>
              </a:ext>
            </a:extLst>
          </p:cNvPr>
          <p:cNvSpPr txBox="1"/>
          <p:nvPr/>
        </p:nvSpPr>
        <p:spPr>
          <a:xfrm>
            <a:off x="979716" y="3436001"/>
            <a:ext cx="646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參數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14A61E4-6B2F-4F9F-9FE6-AEA9A21C4D69}"/>
              </a:ext>
            </a:extLst>
          </p:cNvPr>
          <p:cNvSpPr txBox="1"/>
          <p:nvPr/>
        </p:nvSpPr>
        <p:spPr>
          <a:xfrm>
            <a:off x="2747219" y="2124905"/>
            <a:ext cx="8771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利率樹</a:t>
            </a:r>
            <a:endParaRPr lang="en-US" altLang="zh-TW" dirty="0"/>
          </a:p>
          <a:p>
            <a:r>
              <a:rPr lang="zh-TW" altLang="en-US" dirty="0"/>
              <a:t>房價樹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9F7AE0A-E62A-4BAE-A0AA-988E2EEB5B8B}"/>
              </a:ext>
            </a:extLst>
          </p:cNvPr>
          <p:cNvSpPr txBox="1"/>
          <p:nvPr/>
        </p:nvSpPr>
        <p:spPr>
          <a:xfrm>
            <a:off x="3937519" y="3297501"/>
            <a:ext cx="1569660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累積貸款金額</a:t>
            </a:r>
            <a:endParaRPr lang="en-US" altLang="zh-TW" dirty="0">
              <a:solidFill>
                <a:schemeClr val="bg1"/>
              </a:solidFill>
            </a:endParaRPr>
          </a:p>
          <a:p>
            <a:r>
              <a:rPr lang="en-US" altLang="zh-TW" dirty="0">
                <a:solidFill>
                  <a:schemeClr val="bg1"/>
                </a:solidFill>
              </a:rPr>
              <a:t>Loan Amount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F15C199-0FD3-4D84-8039-BE558BC95515}"/>
              </a:ext>
            </a:extLst>
          </p:cNvPr>
          <p:cNvSpPr txBox="1"/>
          <p:nvPr/>
        </p:nvSpPr>
        <p:spPr>
          <a:xfrm>
            <a:off x="6869447" y="2263405"/>
            <a:ext cx="15953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貸款人損失</a:t>
            </a:r>
            <a:r>
              <a:rPr lang="en-US" altLang="zh-TW" dirty="0"/>
              <a:t>LL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05BB7C9-8CCE-4904-9B4E-38745FFC278C}"/>
              </a:ext>
            </a:extLst>
          </p:cNvPr>
          <p:cNvSpPr txBox="1"/>
          <p:nvPr/>
        </p:nvSpPr>
        <p:spPr>
          <a:xfrm>
            <a:off x="6869447" y="3436000"/>
            <a:ext cx="17491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貸款保險金</a:t>
            </a:r>
            <a:r>
              <a:rPr lang="en-US" altLang="zh-TW" dirty="0"/>
              <a:t>MIP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563DF2B-3632-42F8-BCCE-60AE14D23F8D}"/>
              </a:ext>
            </a:extLst>
          </p:cNvPr>
          <p:cNvSpPr txBox="1"/>
          <p:nvPr/>
        </p:nvSpPr>
        <p:spPr>
          <a:xfrm>
            <a:off x="6869447" y="4608595"/>
            <a:ext cx="14285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房屋殘值</a:t>
            </a:r>
            <a:r>
              <a:rPr lang="en-US" altLang="zh-TW" dirty="0"/>
              <a:t>NE</a:t>
            </a:r>
            <a:endParaRPr lang="zh-TW" altLang="en-US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C9508AC-251D-40B1-A1DF-C13B789D7D74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1626047" y="2448071"/>
            <a:ext cx="1121172" cy="1172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3559FEAD-E2E5-4998-8874-F71961A0649D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1626047" y="3620667"/>
            <a:ext cx="23114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AC6E098C-6F15-4657-9CC5-A6F9C5B0BD49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3624382" y="2448071"/>
            <a:ext cx="1097967" cy="849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7B9B5A0-AC66-4D5F-A103-8365DE07C6C7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5507179" y="2448071"/>
            <a:ext cx="1362268" cy="1172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D8D7CAA1-CE77-4E77-85DA-AA2FB5BC7165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5507179" y="3620666"/>
            <a:ext cx="136226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892D242C-567B-41C6-B199-5A20293787C7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5507179" y="3620667"/>
            <a:ext cx="1362268" cy="11725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1ECC7C2-6765-4C0A-B78B-C2E6C6AC3A75}"/>
              </a:ext>
            </a:extLst>
          </p:cNvPr>
          <p:cNvSpPr txBox="1"/>
          <p:nvPr/>
        </p:nvSpPr>
        <p:spPr>
          <a:xfrm>
            <a:off x="9517225" y="2896085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公平評價公式</a:t>
            </a:r>
            <a:endParaRPr lang="en-US" altLang="zh-TW" dirty="0"/>
          </a:p>
          <a:p>
            <a:r>
              <a:rPr lang="en-US" altLang="zh-TW" dirty="0"/>
              <a:t>LL=MIP+NE</a:t>
            </a:r>
          </a:p>
          <a:p>
            <a:r>
              <a:rPr lang="zh-TW" altLang="en-US" dirty="0"/>
              <a:t>二分法求可貸成數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6A84845-2C12-4AEC-BEC6-A5EBD5502791}"/>
              </a:ext>
            </a:extLst>
          </p:cNvPr>
          <p:cNvSpPr txBox="1"/>
          <p:nvPr/>
        </p:nvSpPr>
        <p:spPr>
          <a:xfrm>
            <a:off x="727788" y="643812"/>
            <a:ext cx="10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RM+LTC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AF6BA4E-8016-44A1-893A-E595842F41C6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4.</a:t>
            </a:r>
            <a:r>
              <a:rPr lang="zh-TW" altLang="en-US" sz="1200" dirty="0"/>
              <a:t> 算出累積貸款金額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49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D8332C6-A714-4A99-A65A-EEEC420A565F}"/>
              </a:ext>
            </a:extLst>
          </p:cNvPr>
          <p:cNvSpPr txBox="1"/>
          <p:nvPr/>
        </p:nvSpPr>
        <p:spPr>
          <a:xfrm>
            <a:off x="727391" y="769420"/>
            <a:ext cx="2929072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累積貸款金額</a:t>
            </a:r>
            <a:r>
              <a:rPr lang="en-US" altLang="zh-TW" dirty="0">
                <a:solidFill>
                  <a:schemeClr val="bg1"/>
                </a:solidFill>
              </a:rPr>
              <a:t>Loan Amount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9F44A64-A55F-4729-BCAE-30367D608760}"/>
              </a:ext>
            </a:extLst>
          </p:cNvPr>
          <p:cNvSpPr/>
          <p:nvPr/>
        </p:nvSpPr>
        <p:spPr>
          <a:xfrm>
            <a:off x="727392" y="1252477"/>
            <a:ext cx="6354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Loan_Amount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 =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Loan_Amount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(hullwhiterate,lm,H0,Pi,cut_num,DeltaT,HECM);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B8C4334-3E38-4913-99A6-7ACEF07413AF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4.</a:t>
            </a:r>
            <a:r>
              <a:rPr lang="zh-TW" altLang="en-US" sz="1200" dirty="0"/>
              <a:t> 算出累積貸款金額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D01F8FE-BCB4-4142-8B5B-334F47BEC7EE}"/>
              </a:ext>
            </a:extLst>
          </p:cNvPr>
          <p:cNvSpPr txBox="1"/>
          <p:nvPr/>
        </p:nvSpPr>
        <p:spPr>
          <a:xfrm>
            <a:off x="1190782" y="2464264"/>
            <a:ext cx="53399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程式部分順序為：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第零期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第一期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第</a:t>
            </a:r>
            <a:r>
              <a:rPr lang="en-US" altLang="zh-TW" dirty="0"/>
              <a:t>2</a:t>
            </a:r>
            <a:r>
              <a:rPr lang="zh-TW" altLang="en-US" dirty="0"/>
              <a:t>期～ 第 </a:t>
            </a:r>
            <a:r>
              <a:rPr lang="en-US" altLang="zh-TW" dirty="0"/>
              <a:t>startpoint-1</a:t>
            </a:r>
            <a:r>
              <a:rPr lang="zh-TW" altLang="en-US" dirty="0"/>
              <a:t> 期 </a:t>
            </a:r>
            <a:r>
              <a:rPr lang="en-US" altLang="zh-TW" dirty="0"/>
              <a:t>(</a:t>
            </a:r>
            <a:r>
              <a:rPr lang="zh-TW" altLang="en-US" dirty="0"/>
              <a:t>三角形部分</a:t>
            </a:r>
            <a:r>
              <a:rPr lang="en-US" altLang="zh-TW" dirty="0"/>
              <a:t>)</a:t>
            </a:r>
          </a:p>
          <a:p>
            <a:pPr marL="342900" indent="-342900">
              <a:buAutoNum type="arabicPeriod"/>
            </a:pPr>
            <a:r>
              <a:rPr lang="zh-TW" altLang="en-US" dirty="0"/>
              <a:t>第</a:t>
            </a:r>
            <a:r>
              <a:rPr lang="en-US" altLang="zh-TW" dirty="0" err="1"/>
              <a:t>startpoint</a:t>
            </a:r>
            <a:r>
              <a:rPr lang="zh-TW" altLang="en-US" dirty="0"/>
              <a:t>期～期末 </a:t>
            </a:r>
            <a:r>
              <a:rPr lang="en-US" altLang="zh-TW" dirty="0"/>
              <a:t>(</a:t>
            </a:r>
            <a:r>
              <a:rPr lang="zh-TW" altLang="en-US" dirty="0"/>
              <a:t>矩形部分</a:t>
            </a:r>
            <a:r>
              <a:rPr lang="en-US" altLang="zh-TW" dirty="0"/>
              <a:t>)</a:t>
            </a:r>
          </a:p>
          <a:p>
            <a:pPr marL="342900" indent="-342900">
              <a:buAutoNum type="arabicPeriod"/>
            </a:pPr>
            <a:r>
              <a:rPr lang="zh-TW" altLang="en-US" dirty="0"/>
              <a:t>將第</a:t>
            </a:r>
            <a:r>
              <a:rPr lang="en-US" altLang="zh-TW" dirty="0"/>
              <a:t>2</a:t>
            </a:r>
            <a:r>
              <a:rPr lang="zh-TW" altLang="en-US" dirty="0"/>
              <a:t>期～期末使用內插法，求出中間的代表點</a:t>
            </a:r>
            <a:endParaRPr lang="en-US" altLang="zh-TW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97649A4-EEF1-40F3-BA76-A1C9C9C8AA69}"/>
              </a:ext>
            </a:extLst>
          </p:cNvPr>
          <p:cNvSpPr txBox="1"/>
          <p:nvPr/>
        </p:nvSpPr>
        <p:spPr>
          <a:xfrm>
            <a:off x="2788717" y="6088580"/>
            <a:ext cx="9014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50000"/>
                  </a:schemeClr>
                </a:solidFill>
              </a:rPr>
              <a:t>使用內插法原因：當期數增加，不同利率路徑會有不同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</a:rPr>
              <a:t>loan amount</a:t>
            </a:r>
            <a:r>
              <a:rPr lang="zh-TW" altLang="en-US" sz="1400" dirty="0">
                <a:solidFill>
                  <a:schemeClr val="bg2">
                    <a:lumMod val="50000"/>
                  </a:schemeClr>
                </a:solidFill>
              </a:rPr>
              <a:t>，會造成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</a:rPr>
              <a:t>loan amount</a:t>
            </a:r>
            <a:r>
              <a:rPr lang="zh-TW" altLang="en-US" sz="1400" dirty="0">
                <a:solidFill>
                  <a:schemeClr val="bg2">
                    <a:lumMod val="50000"/>
                  </a:schemeClr>
                </a:solidFill>
              </a:rPr>
              <a:t>的個數呈現指數成長。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D9D5CEF-A710-409A-9AE7-5555B02AC6F8}"/>
              </a:ext>
            </a:extLst>
          </p:cNvPr>
          <p:cNvSpPr/>
          <p:nvPr/>
        </p:nvSpPr>
        <p:spPr>
          <a:xfrm>
            <a:off x="1620020" y="4478481"/>
            <a:ext cx="881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在計算第二期至期末時，需根據不同利率路徑，找出分別的最大利率</a:t>
            </a:r>
            <a:r>
              <a:rPr lang="en-US" altLang="zh-TW" sz="1600" dirty="0" err="1"/>
              <a:t>rmax</a:t>
            </a:r>
            <a:r>
              <a:rPr lang="zh-TW" altLang="en-US" sz="1600" dirty="0"/>
              <a:t>路線和最小利率</a:t>
            </a:r>
            <a:r>
              <a:rPr lang="en-US" altLang="zh-TW" sz="1600" dirty="0" err="1"/>
              <a:t>rmin</a:t>
            </a:r>
            <a:r>
              <a:rPr lang="zh-TW" altLang="en-US" sz="1600" dirty="0"/>
              <a:t>路線，算出分別的</a:t>
            </a:r>
            <a:r>
              <a:rPr lang="en-US" altLang="zh-TW" sz="1600" dirty="0"/>
              <a:t>loan amount</a:t>
            </a:r>
            <a:r>
              <a:rPr lang="zh-TW" altLang="en-US" sz="1600" dirty="0"/>
              <a:t>，再以此內插求出中間的代表點。又因為三角形部分及矩形部分利率路徑不同，所以需分開討論。</a:t>
            </a:r>
          </a:p>
        </p:txBody>
      </p:sp>
    </p:spTree>
    <p:extLst>
      <p:ext uri="{BB962C8B-B14F-4D97-AF65-F5344CB8AC3E}">
        <p14:creationId xmlns:p14="http://schemas.microsoft.com/office/powerpoint/2010/main" val="2370562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4A9E6EF-C8D5-4E94-A38E-B7BE1DD7BE03}"/>
              </a:ext>
            </a:extLst>
          </p:cNvPr>
          <p:cNvSpPr/>
          <p:nvPr/>
        </p:nvSpPr>
        <p:spPr>
          <a:xfrm>
            <a:off x="491413" y="39646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程式部分順序為：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第零期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 第 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startpoint-1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 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startpoint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將第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期～期末使用內插法，求出中間的代表點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B170222-1427-45F8-B020-CD8039C03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532" y="4649316"/>
            <a:ext cx="7363853" cy="132416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6041106-DF7D-43AE-BFB0-D314E72112F1}"/>
              </a:ext>
            </a:extLst>
          </p:cNvPr>
          <p:cNvSpPr txBox="1"/>
          <p:nvPr/>
        </p:nvSpPr>
        <p:spPr>
          <a:xfrm>
            <a:off x="1228532" y="2341984"/>
            <a:ext cx="400590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計算起始點的</a:t>
            </a:r>
            <a:r>
              <a:rPr lang="en-US" altLang="zh-TW" sz="1600" dirty="0"/>
              <a:t>Loan Amount</a:t>
            </a:r>
            <a:r>
              <a:rPr lang="zh-TW" altLang="en-US" sz="1600" dirty="0"/>
              <a:t>：</a:t>
            </a:r>
            <a:endParaRPr lang="en-US" altLang="zh-TW" sz="1600" dirty="0"/>
          </a:p>
          <a:p>
            <a:r>
              <a:rPr lang="zh-TW" altLang="en-US" sz="1600" dirty="0"/>
              <a:t>無</a:t>
            </a:r>
            <a:r>
              <a:rPr lang="en-US" altLang="zh-TW" sz="1600" dirty="0"/>
              <a:t>HECM</a:t>
            </a:r>
            <a:r>
              <a:rPr lang="zh-TW" altLang="en-US" sz="1600" dirty="0"/>
              <a:t>計畫 </a:t>
            </a:r>
            <a:endParaRPr lang="en-US" altLang="zh-TW" sz="16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zh-TW" sz="1400" dirty="0"/>
              <a:t>HECM</a:t>
            </a:r>
            <a:r>
              <a:rPr lang="zh-TW" altLang="en-US" sz="1400" dirty="0"/>
              <a:t>設定為</a:t>
            </a:r>
            <a:r>
              <a:rPr lang="en-US" altLang="zh-TW" sz="1400" dirty="0"/>
              <a:t>0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zh-TW" sz="1400" dirty="0"/>
              <a:t>Loan Amount = </a:t>
            </a:r>
            <a:r>
              <a:rPr lang="zh-TW" altLang="en-US" sz="1400" dirty="0"/>
              <a:t> </a:t>
            </a:r>
            <a:r>
              <a:rPr lang="en-US" altLang="zh-TW" sz="1400" dirty="0"/>
              <a:t>m</a:t>
            </a:r>
            <a:r>
              <a:rPr lang="zh-TW" altLang="en-US" sz="1400" dirty="0"/>
              <a:t> </a:t>
            </a:r>
            <a:r>
              <a:rPr lang="en-US" altLang="zh-TW" sz="1400" dirty="0"/>
              <a:t>*</a:t>
            </a:r>
            <a:r>
              <a:rPr lang="zh-TW" altLang="en-US" sz="1400" dirty="0"/>
              <a:t> </a:t>
            </a:r>
            <a:r>
              <a:rPr lang="en-US" altLang="zh-TW" sz="1400" dirty="0"/>
              <a:t>H0</a:t>
            </a:r>
            <a:r>
              <a:rPr lang="zh-TW" altLang="en-US" sz="1400" dirty="0"/>
              <a:t> </a:t>
            </a:r>
            <a:r>
              <a:rPr lang="en-US" altLang="zh-TW" sz="1400" dirty="0"/>
              <a:t>*</a:t>
            </a:r>
            <a:r>
              <a:rPr lang="zh-TW" altLang="en-US" sz="1400" dirty="0"/>
              <a:t> </a:t>
            </a:r>
            <a:r>
              <a:rPr lang="en-US" altLang="zh-TW" sz="1400" dirty="0" err="1"/>
              <a:t>DeltaT</a:t>
            </a:r>
            <a:endParaRPr lang="en-US" altLang="zh-TW" sz="1400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altLang="zh-TW" sz="1400" dirty="0"/>
          </a:p>
          <a:p>
            <a:r>
              <a:rPr lang="zh-TW" altLang="en-US" sz="1600" dirty="0"/>
              <a:t>有</a:t>
            </a:r>
            <a:r>
              <a:rPr lang="en-US" altLang="zh-TW" sz="1600" dirty="0"/>
              <a:t>HECM</a:t>
            </a:r>
            <a:r>
              <a:rPr lang="zh-TW" altLang="en-US" sz="1600" dirty="0"/>
              <a:t>計畫  </a:t>
            </a:r>
            <a:endParaRPr lang="en-US" altLang="zh-TW" sz="16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zh-TW" altLang="en-US" sz="1400" dirty="0"/>
              <a:t>需加收保費，</a:t>
            </a:r>
            <a:r>
              <a:rPr lang="en-US" altLang="zh-TW" sz="1400" dirty="0"/>
              <a:t>HECM</a:t>
            </a:r>
            <a:r>
              <a:rPr lang="zh-TW" altLang="en-US" sz="1400" dirty="0"/>
              <a:t>參數定義為此保費率</a:t>
            </a:r>
            <a:endParaRPr lang="en-US" altLang="zh-TW" sz="14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altLang="zh-TW" sz="1400" dirty="0"/>
              <a:t>Loan Amount = m</a:t>
            </a:r>
            <a:r>
              <a:rPr lang="zh-TW" altLang="en-US" sz="1400" dirty="0"/>
              <a:t> </a:t>
            </a:r>
            <a:r>
              <a:rPr lang="en-US" altLang="zh-TW" sz="1400" dirty="0"/>
              <a:t>*</a:t>
            </a:r>
            <a:r>
              <a:rPr lang="zh-TW" altLang="en-US" sz="1400" dirty="0"/>
              <a:t> </a:t>
            </a:r>
            <a:r>
              <a:rPr lang="en-US" altLang="zh-TW" sz="1400" dirty="0"/>
              <a:t>H0</a:t>
            </a:r>
            <a:r>
              <a:rPr lang="zh-TW" altLang="en-US" sz="1400" dirty="0"/>
              <a:t> </a:t>
            </a:r>
            <a:r>
              <a:rPr lang="en-US" altLang="zh-TW" sz="1400" dirty="0"/>
              <a:t>*</a:t>
            </a:r>
            <a:r>
              <a:rPr lang="zh-TW" altLang="en-US" sz="1400" dirty="0"/>
              <a:t> </a:t>
            </a:r>
            <a:r>
              <a:rPr lang="en-US" altLang="zh-TW" sz="1400" dirty="0" err="1"/>
              <a:t>DeltaT</a:t>
            </a:r>
            <a:r>
              <a:rPr lang="zh-TW" altLang="en-US" sz="1400" dirty="0"/>
              <a:t> </a:t>
            </a:r>
            <a:r>
              <a:rPr lang="en-US" altLang="zh-TW" sz="1400" dirty="0"/>
              <a:t>+</a:t>
            </a:r>
            <a:r>
              <a:rPr lang="zh-TW" altLang="en-US" sz="1400" dirty="0"/>
              <a:t> </a:t>
            </a:r>
            <a:r>
              <a:rPr lang="en-US" altLang="zh-TW" sz="1400" dirty="0">
                <a:solidFill>
                  <a:srgbClr val="FF0000"/>
                </a:solidFill>
              </a:rPr>
              <a:t>HECM</a:t>
            </a:r>
            <a:r>
              <a:rPr lang="zh-TW" altLang="en-US" sz="1400" dirty="0">
                <a:solidFill>
                  <a:srgbClr val="FF0000"/>
                </a:solidFill>
              </a:rPr>
              <a:t>*</a:t>
            </a:r>
            <a:r>
              <a:rPr lang="en-US" altLang="zh-TW" sz="1400" dirty="0">
                <a:solidFill>
                  <a:srgbClr val="FF0000"/>
                </a:solidFill>
              </a:rPr>
              <a:t>H0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60BD279-71E1-4CA2-B435-C00F3B20A725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4.</a:t>
            </a:r>
            <a:r>
              <a:rPr lang="zh-TW" altLang="en-US" sz="1200" dirty="0"/>
              <a:t> 算出累積貸款金額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13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EF2B261-30DA-4AD6-945D-E34A8C1012A5}"/>
              </a:ext>
            </a:extLst>
          </p:cNvPr>
          <p:cNvSpPr/>
          <p:nvPr/>
        </p:nvSpPr>
        <p:spPr>
          <a:xfrm>
            <a:off x="491413" y="39646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程式部分順序為：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第零期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第一期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 第 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startpoint-1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 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startpoint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將第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期～期末使用內插法，求出中間的代表點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58F3806-6A81-4BF0-979E-0892EAAF3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13" y="4425788"/>
            <a:ext cx="11106538" cy="1323157"/>
          </a:xfrm>
          <a:prstGeom prst="rect">
            <a:avLst/>
          </a:prstGeom>
        </p:spPr>
      </p:pic>
      <p:grpSp>
        <p:nvGrpSpPr>
          <p:cNvPr id="55" name="群組 54">
            <a:extLst>
              <a:ext uri="{FF2B5EF4-FFF2-40B4-BE49-F238E27FC236}">
                <a16:creationId xmlns:a16="http://schemas.microsoft.com/office/drawing/2014/main" id="{51587846-07C1-49D1-9983-F4EFBDBDF7FB}"/>
              </a:ext>
            </a:extLst>
          </p:cNvPr>
          <p:cNvGrpSpPr/>
          <p:nvPr/>
        </p:nvGrpSpPr>
        <p:grpSpPr>
          <a:xfrm>
            <a:off x="1037833" y="2583800"/>
            <a:ext cx="772308" cy="1070425"/>
            <a:chOff x="1000509" y="2532961"/>
            <a:chExt cx="1041753" cy="1182392"/>
          </a:xfrm>
        </p:grpSpPr>
        <p:sp>
          <p:nvSpPr>
            <p:cNvPr id="52" name="Line 8">
              <a:extLst>
                <a:ext uri="{FF2B5EF4-FFF2-40B4-BE49-F238E27FC236}">
                  <a16:creationId xmlns:a16="http://schemas.microsoft.com/office/drawing/2014/main" id="{30F15421-B300-4ECB-85F6-95FA91110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509" y="3124157"/>
              <a:ext cx="10417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3" name="Line 9">
              <a:extLst>
                <a:ext uri="{FF2B5EF4-FFF2-40B4-BE49-F238E27FC236}">
                  <a16:creationId xmlns:a16="http://schemas.microsoft.com/office/drawing/2014/main" id="{13535685-48A4-40F8-B524-FDF16942FD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0509" y="2532961"/>
              <a:ext cx="1041753" cy="5911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" name="Line 10">
              <a:extLst>
                <a:ext uri="{FF2B5EF4-FFF2-40B4-BE49-F238E27FC236}">
                  <a16:creationId xmlns:a16="http://schemas.microsoft.com/office/drawing/2014/main" id="{C0AC68BE-7174-4255-8FAD-522EBDB5E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509" y="3124157"/>
              <a:ext cx="1041753" cy="5911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01A7D79A-BDB3-478F-A571-04F7A2DB8D64}"/>
              </a:ext>
            </a:extLst>
          </p:cNvPr>
          <p:cNvSpPr txBox="1"/>
          <p:nvPr/>
        </p:nvSpPr>
        <p:spPr>
          <a:xfrm>
            <a:off x="2752531" y="2934347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BCD</a:t>
            </a:r>
            <a:r>
              <a:rPr lang="zh-TW" altLang="en-US" dirty="0"/>
              <a:t>皆是以</a:t>
            </a:r>
            <a:r>
              <a:rPr lang="en-US" altLang="zh-TW" dirty="0"/>
              <a:t>A</a:t>
            </a:r>
            <a:r>
              <a:rPr lang="zh-TW" altLang="en-US" dirty="0"/>
              <a:t>點利率複利計算出</a:t>
            </a:r>
            <a:r>
              <a:rPr lang="en-US" altLang="zh-TW" dirty="0"/>
              <a:t>Loan amount</a:t>
            </a:r>
            <a:endParaRPr lang="zh-TW" altLang="en-US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A988E844-03D0-4EF2-A44F-85FE8BF9DFDF}"/>
              </a:ext>
            </a:extLst>
          </p:cNvPr>
          <p:cNvSpPr txBox="1"/>
          <p:nvPr/>
        </p:nvSpPr>
        <p:spPr>
          <a:xfrm>
            <a:off x="699279" y="293434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CE32F791-11F3-4AEA-BEAE-F4D405495351}"/>
              </a:ext>
            </a:extLst>
          </p:cNvPr>
          <p:cNvSpPr txBox="1"/>
          <p:nvPr/>
        </p:nvSpPr>
        <p:spPr>
          <a:xfrm>
            <a:off x="1827018" y="346955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</a:t>
            </a:r>
            <a:endParaRPr lang="zh-TW" altLang="en-US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23A7C2DC-6502-48DF-9FEA-21C8A158512D}"/>
              </a:ext>
            </a:extLst>
          </p:cNvPr>
          <p:cNvSpPr txBox="1"/>
          <p:nvPr/>
        </p:nvSpPr>
        <p:spPr>
          <a:xfrm>
            <a:off x="1827018" y="293434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</a:t>
            </a:r>
            <a:endParaRPr lang="zh-TW" altLang="en-US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422BB6F1-5BD9-40EB-9E93-40335F7C0192}"/>
              </a:ext>
            </a:extLst>
          </p:cNvPr>
          <p:cNvSpPr txBox="1"/>
          <p:nvPr/>
        </p:nvSpPr>
        <p:spPr>
          <a:xfrm>
            <a:off x="1810141" y="242583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622A2FBA-915B-463E-AADE-E7B9F3F90120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4.</a:t>
            </a:r>
            <a:r>
              <a:rPr lang="zh-TW" altLang="en-US" sz="1200" dirty="0"/>
              <a:t> 算出累積貸款金額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38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EF2B261-30DA-4AD6-945D-E34A8C1012A5}"/>
              </a:ext>
            </a:extLst>
          </p:cNvPr>
          <p:cNvSpPr/>
          <p:nvPr/>
        </p:nvSpPr>
        <p:spPr>
          <a:xfrm>
            <a:off x="491413" y="39646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程式部分順序為：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第零期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</a:t>
            </a:r>
            <a:r>
              <a:rPr lang="en-US" altLang="zh-TW" sz="1600" dirty="0"/>
              <a:t>2</a:t>
            </a:r>
            <a:r>
              <a:rPr lang="zh-TW" altLang="en-US" sz="1600" dirty="0"/>
              <a:t>期～ 第 </a:t>
            </a:r>
            <a:r>
              <a:rPr lang="en-US" altLang="zh-TW" sz="1600" dirty="0"/>
              <a:t>startpoint-1</a:t>
            </a:r>
            <a:r>
              <a:rPr lang="zh-TW" altLang="en-US" sz="1600" dirty="0"/>
              <a:t> 期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startpoint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將第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期～期末使用內插法，求出中間的代表點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7C04105-FE34-42AA-B558-68128114BFE8}"/>
              </a:ext>
            </a:extLst>
          </p:cNvPr>
          <p:cNvSpPr txBox="1"/>
          <p:nvPr/>
        </p:nvSpPr>
        <p:spPr>
          <a:xfrm>
            <a:off x="736519" y="4537456"/>
            <a:ext cx="69172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由於每個利率點的</a:t>
            </a:r>
            <a:r>
              <a:rPr lang="en-US" altLang="zh-TW" dirty="0" err="1"/>
              <a:t>rmax</a:t>
            </a:r>
            <a:r>
              <a:rPr lang="zh-TW" altLang="en-US" dirty="0"/>
              <a:t>及</a:t>
            </a:r>
            <a:r>
              <a:rPr lang="en-US" altLang="zh-TW" dirty="0" err="1"/>
              <a:t>rmin</a:t>
            </a:r>
            <a:r>
              <a:rPr lang="zh-TW" altLang="en-US" dirty="0"/>
              <a:t>皆不同，需分情況討論。這裡分成：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第一個點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第二個點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倒數第二個點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最後一個點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其餘的點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59F957-5E56-44C3-BCB3-7999D6327871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4.</a:t>
            </a:r>
            <a:r>
              <a:rPr lang="zh-TW" altLang="en-US" sz="1200" dirty="0"/>
              <a:t> 算出累積貸款金額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38569970-22D2-41DF-BB3C-4B1C36FAA720}"/>
              </a:ext>
            </a:extLst>
          </p:cNvPr>
          <p:cNvGrpSpPr/>
          <p:nvPr/>
        </p:nvGrpSpPr>
        <p:grpSpPr>
          <a:xfrm>
            <a:off x="824638" y="1944505"/>
            <a:ext cx="3470120" cy="2123641"/>
            <a:chOff x="1127159" y="2247327"/>
            <a:chExt cx="10380662" cy="3154363"/>
          </a:xfrm>
        </p:grpSpPr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4933FB2F-C3BF-462F-8E99-7ACC141A47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159" y="2247327"/>
              <a:ext cx="6418263" cy="3154363"/>
              <a:chOff x="661" y="233"/>
              <a:chExt cx="4043" cy="1987"/>
            </a:xfrm>
          </p:grpSpPr>
          <p:grpSp>
            <p:nvGrpSpPr>
              <p:cNvPr id="40" name="Group 6">
                <a:extLst>
                  <a:ext uri="{FF2B5EF4-FFF2-40B4-BE49-F238E27FC236}">
                    <a16:creationId xmlns:a16="http://schemas.microsoft.com/office/drawing/2014/main" id="{C201FBE9-4016-4B85-908B-55BA769FD4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480"/>
                <a:ext cx="3744" cy="1728"/>
                <a:chOff x="960" y="480"/>
                <a:chExt cx="3744" cy="1728"/>
              </a:xfrm>
            </p:grpSpPr>
            <p:grpSp>
              <p:nvGrpSpPr>
                <p:cNvPr id="51" name="Group 7">
                  <a:extLst>
                    <a:ext uri="{FF2B5EF4-FFF2-40B4-BE49-F238E27FC236}">
                      <a16:creationId xmlns:a16="http://schemas.microsoft.com/office/drawing/2014/main" id="{1B31D3E5-EC21-4E19-9EC5-951674432D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912"/>
                  <a:ext cx="1248" cy="864"/>
                  <a:chOff x="960" y="912"/>
                  <a:chExt cx="1248" cy="864"/>
                </a:xfrm>
              </p:grpSpPr>
              <p:sp>
                <p:nvSpPr>
                  <p:cNvPr id="82" name="Line 8">
                    <a:extLst>
                      <a:ext uri="{FF2B5EF4-FFF2-40B4-BE49-F238E27FC236}">
                        <a16:creationId xmlns:a16="http://schemas.microsoft.com/office/drawing/2014/main" id="{6B1EC108-E66B-4097-838E-527DB0742B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83" name="Line 9">
                    <a:extLst>
                      <a:ext uri="{FF2B5EF4-FFF2-40B4-BE49-F238E27FC236}">
                        <a16:creationId xmlns:a16="http://schemas.microsoft.com/office/drawing/2014/main" id="{237AA7EC-5CEB-4BA7-ACEA-67A54D1C2D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84" name="Line 10">
                    <a:extLst>
                      <a:ext uri="{FF2B5EF4-FFF2-40B4-BE49-F238E27FC236}">
                        <a16:creationId xmlns:a16="http://schemas.microsoft.com/office/drawing/2014/main" id="{7F259BC9-722F-413A-844E-A28A9C5D97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</p:grpSp>
            <p:grpSp>
              <p:nvGrpSpPr>
                <p:cNvPr id="52" name="Group 11">
                  <a:extLst>
                    <a:ext uri="{FF2B5EF4-FFF2-40B4-BE49-F238E27FC236}">
                      <a16:creationId xmlns:a16="http://schemas.microsoft.com/office/drawing/2014/main" id="{C78D3D5F-02D7-4D27-ABB8-EB3A7C2114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480"/>
                  <a:ext cx="1248" cy="864"/>
                  <a:chOff x="2208" y="480"/>
                  <a:chExt cx="1248" cy="864"/>
                </a:xfrm>
              </p:grpSpPr>
              <p:sp>
                <p:nvSpPr>
                  <p:cNvPr id="79" name="Line 12">
                    <a:extLst>
                      <a:ext uri="{FF2B5EF4-FFF2-40B4-BE49-F238E27FC236}">
                        <a16:creationId xmlns:a16="http://schemas.microsoft.com/office/drawing/2014/main" id="{63D46F92-D0C6-4078-A783-2755E04FAF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912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80" name="Line 13">
                    <a:extLst>
                      <a:ext uri="{FF2B5EF4-FFF2-40B4-BE49-F238E27FC236}">
                        <a16:creationId xmlns:a16="http://schemas.microsoft.com/office/drawing/2014/main" id="{E1DDB81D-CEC9-4E2E-9650-9268EF354C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" name="Line 14">
                    <a:extLst>
                      <a:ext uri="{FF2B5EF4-FFF2-40B4-BE49-F238E27FC236}">
                        <a16:creationId xmlns:a16="http://schemas.microsoft.com/office/drawing/2014/main" id="{F5692901-0721-4343-8A3C-B4F8AE3409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3" name="Group 15">
                  <a:extLst>
                    <a:ext uri="{FF2B5EF4-FFF2-40B4-BE49-F238E27FC236}">
                      <a16:creationId xmlns:a16="http://schemas.microsoft.com/office/drawing/2014/main" id="{7CFC70AE-187C-46E0-9969-168362EBBE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912"/>
                  <a:ext cx="1248" cy="864"/>
                  <a:chOff x="2208" y="912"/>
                  <a:chExt cx="1248" cy="864"/>
                </a:xfrm>
              </p:grpSpPr>
              <p:sp>
                <p:nvSpPr>
                  <p:cNvPr id="76" name="Line 16">
                    <a:extLst>
                      <a:ext uri="{FF2B5EF4-FFF2-40B4-BE49-F238E27FC236}">
                        <a16:creationId xmlns:a16="http://schemas.microsoft.com/office/drawing/2014/main" id="{CE15A8A1-556C-49F2-B009-5866F5269A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7" name="Line 17">
                    <a:extLst>
                      <a:ext uri="{FF2B5EF4-FFF2-40B4-BE49-F238E27FC236}">
                        <a16:creationId xmlns:a16="http://schemas.microsoft.com/office/drawing/2014/main" id="{CC80E619-39DD-488B-AFBD-33DCD8B410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8" name="Line 18">
                    <a:extLst>
                      <a:ext uri="{FF2B5EF4-FFF2-40B4-BE49-F238E27FC236}">
                        <a16:creationId xmlns:a16="http://schemas.microsoft.com/office/drawing/2014/main" id="{C0791F3A-A823-4FEF-BAD2-A7E5F5BE64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4" name="Group 19">
                  <a:extLst>
                    <a:ext uri="{FF2B5EF4-FFF2-40B4-BE49-F238E27FC236}">
                      <a16:creationId xmlns:a16="http://schemas.microsoft.com/office/drawing/2014/main" id="{E2DCCA21-E814-4AD3-829E-3D45AB6C98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1344"/>
                  <a:ext cx="1248" cy="864"/>
                  <a:chOff x="2208" y="1344"/>
                  <a:chExt cx="1248" cy="864"/>
                </a:xfrm>
              </p:grpSpPr>
              <p:sp>
                <p:nvSpPr>
                  <p:cNvPr id="73" name="Line 20">
                    <a:extLst>
                      <a:ext uri="{FF2B5EF4-FFF2-40B4-BE49-F238E27FC236}">
                        <a16:creationId xmlns:a16="http://schemas.microsoft.com/office/drawing/2014/main" id="{1DA8C217-0D11-4347-8478-9B90ECA8C6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776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4" name="Line 21">
                    <a:extLst>
                      <a:ext uri="{FF2B5EF4-FFF2-40B4-BE49-F238E27FC236}">
                        <a16:creationId xmlns:a16="http://schemas.microsoft.com/office/drawing/2014/main" id="{76981308-1570-4988-AD61-92A69AAD22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" name="Line 22">
                    <a:extLst>
                      <a:ext uri="{FF2B5EF4-FFF2-40B4-BE49-F238E27FC236}">
                        <a16:creationId xmlns:a16="http://schemas.microsoft.com/office/drawing/2014/main" id="{869A7B0B-3026-4C46-8269-0E31854D60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5" name="Group 23">
                  <a:extLst>
                    <a:ext uri="{FF2B5EF4-FFF2-40B4-BE49-F238E27FC236}">
                      <a16:creationId xmlns:a16="http://schemas.microsoft.com/office/drawing/2014/main" id="{6C7682B9-6906-4B8B-A459-899DA1B5AB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480"/>
                  <a:ext cx="1248" cy="864"/>
                  <a:chOff x="3456" y="480"/>
                  <a:chExt cx="1248" cy="864"/>
                </a:xfrm>
              </p:grpSpPr>
              <p:sp>
                <p:nvSpPr>
                  <p:cNvPr id="70" name="Line 24">
                    <a:extLst>
                      <a:ext uri="{FF2B5EF4-FFF2-40B4-BE49-F238E27FC236}">
                        <a16:creationId xmlns:a16="http://schemas.microsoft.com/office/drawing/2014/main" id="{8376F219-E8FE-47DD-A80F-BFFB6F9A95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1" name="Line 25">
                    <a:extLst>
                      <a:ext uri="{FF2B5EF4-FFF2-40B4-BE49-F238E27FC236}">
                        <a16:creationId xmlns:a16="http://schemas.microsoft.com/office/drawing/2014/main" id="{2CD7916E-156E-4B03-A05B-DD876DF4D9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2" name="Line 26">
                    <a:extLst>
                      <a:ext uri="{FF2B5EF4-FFF2-40B4-BE49-F238E27FC236}">
                        <a16:creationId xmlns:a16="http://schemas.microsoft.com/office/drawing/2014/main" id="{A088D38A-3F09-4D8C-9964-64049ED733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6" name="Group 27">
                  <a:extLst>
                    <a:ext uri="{FF2B5EF4-FFF2-40B4-BE49-F238E27FC236}">
                      <a16:creationId xmlns:a16="http://schemas.microsoft.com/office/drawing/2014/main" id="{B6524619-F792-4349-BE35-06714CDE97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912"/>
                  <a:ext cx="1248" cy="864"/>
                  <a:chOff x="3456" y="912"/>
                  <a:chExt cx="1248" cy="864"/>
                </a:xfrm>
              </p:grpSpPr>
              <p:sp>
                <p:nvSpPr>
                  <p:cNvPr id="67" name="Line 28">
                    <a:extLst>
                      <a:ext uri="{FF2B5EF4-FFF2-40B4-BE49-F238E27FC236}">
                        <a16:creationId xmlns:a16="http://schemas.microsoft.com/office/drawing/2014/main" id="{422D621B-6D7A-4847-9D96-D8134C71CB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8" name="Line 29">
                    <a:extLst>
                      <a:ext uri="{FF2B5EF4-FFF2-40B4-BE49-F238E27FC236}">
                        <a16:creationId xmlns:a16="http://schemas.microsoft.com/office/drawing/2014/main" id="{7EDA78DE-E096-4324-AC63-A3D0F3CC92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9" name="Line 30">
                    <a:extLst>
                      <a:ext uri="{FF2B5EF4-FFF2-40B4-BE49-F238E27FC236}">
                        <a16:creationId xmlns:a16="http://schemas.microsoft.com/office/drawing/2014/main" id="{9B4B1CD9-0268-4895-84AA-F4F038D23D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" name="Group 31">
                  <a:extLst>
                    <a:ext uri="{FF2B5EF4-FFF2-40B4-BE49-F238E27FC236}">
                      <a16:creationId xmlns:a16="http://schemas.microsoft.com/office/drawing/2014/main" id="{82D0471E-696B-45C6-A080-2926A9158F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1344"/>
                  <a:ext cx="1248" cy="864"/>
                  <a:chOff x="3456" y="1344"/>
                  <a:chExt cx="1248" cy="864"/>
                </a:xfrm>
              </p:grpSpPr>
              <p:sp>
                <p:nvSpPr>
                  <p:cNvPr id="64" name="Line 32">
                    <a:extLst>
                      <a:ext uri="{FF2B5EF4-FFF2-40B4-BE49-F238E27FC236}">
                        <a16:creationId xmlns:a16="http://schemas.microsoft.com/office/drawing/2014/main" id="{7FC2C915-B11A-40B2-A083-4BD038E5F7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776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5" name="Line 33">
                    <a:extLst>
                      <a:ext uri="{FF2B5EF4-FFF2-40B4-BE49-F238E27FC236}">
                        <a16:creationId xmlns:a16="http://schemas.microsoft.com/office/drawing/2014/main" id="{139D52E1-1248-418A-9BC2-2B39D959FC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  <p:sp>
                <p:nvSpPr>
                  <p:cNvPr id="66" name="Line 34">
                    <a:extLst>
                      <a:ext uri="{FF2B5EF4-FFF2-40B4-BE49-F238E27FC236}">
                        <a16:creationId xmlns:a16="http://schemas.microsoft.com/office/drawing/2014/main" id="{76DE797B-6E8E-4432-8471-114046DD86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58" name="Line 35">
                  <a:extLst>
                    <a:ext uri="{FF2B5EF4-FFF2-40B4-BE49-F238E27FC236}">
                      <a16:creationId xmlns:a16="http://schemas.microsoft.com/office/drawing/2014/main" id="{CE389D91-C42F-4D67-BE54-4D4D7027CE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" name="Line 36">
                  <a:extLst>
                    <a:ext uri="{FF2B5EF4-FFF2-40B4-BE49-F238E27FC236}">
                      <a16:creationId xmlns:a16="http://schemas.microsoft.com/office/drawing/2014/main" id="{7DE5B2BF-DDB3-42B7-A145-3ECE46C14F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0" name="Line 37">
                  <a:extLst>
                    <a:ext uri="{FF2B5EF4-FFF2-40B4-BE49-F238E27FC236}">
                      <a16:creationId xmlns:a16="http://schemas.microsoft.com/office/drawing/2014/main" id="{D5FC766B-3673-4DF1-BD85-A620970C72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8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1" name="Line 38">
                  <a:extLst>
                    <a:ext uri="{FF2B5EF4-FFF2-40B4-BE49-F238E27FC236}">
                      <a16:creationId xmlns:a16="http://schemas.microsoft.com/office/drawing/2014/main" id="{0D2AF737-FB92-4290-9BE8-D340181C7E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2208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62" name="Line 39">
                  <a:extLst>
                    <a:ext uri="{FF2B5EF4-FFF2-40B4-BE49-F238E27FC236}">
                      <a16:creationId xmlns:a16="http://schemas.microsoft.com/office/drawing/2014/main" id="{D29FF128-C87C-4332-9C3C-542EBA8B89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776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3" name="Line 40">
                  <a:extLst>
                    <a:ext uri="{FF2B5EF4-FFF2-40B4-BE49-F238E27FC236}">
                      <a16:creationId xmlns:a16="http://schemas.microsoft.com/office/drawing/2014/main" id="{708ECD38-E33D-4481-B41B-1DF6387067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344"/>
                  <a:ext cx="1248" cy="8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1" name="Rectangle 41">
                <a:extLst>
                  <a:ext uri="{FF2B5EF4-FFF2-40B4-BE49-F238E27FC236}">
                    <a16:creationId xmlns:a16="http://schemas.microsoft.com/office/drawing/2014/main" id="{08CE482B-3DAE-4C30-BCB0-5EB8934A9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" y="1076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A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2" name="Group 42">
                <a:extLst>
                  <a:ext uri="{FF2B5EF4-FFF2-40B4-BE49-F238E27FC236}">
                    <a16:creationId xmlns:a16="http://schemas.microsoft.com/office/drawing/2014/main" id="{20C2DA20-24F3-49CA-ABF9-E491A45EAB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0" y="628"/>
                <a:ext cx="509" cy="1148"/>
                <a:chOff x="2010" y="628"/>
                <a:chExt cx="509" cy="1148"/>
              </a:xfrm>
            </p:grpSpPr>
            <p:sp>
              <p:nvSpPr>
                <p:cNvPr id="48" name="Rectangle 43">
                  <a:extLst>
                    <a:ext uri="{FF2B5EF4-FFF2-40B4-BE49-F238E27FC236}">
                      <a16:creationId xmlns:a16="http://schemas.microsoft.com/office/drawing/2014/main" id="{EEE2C823-F06F-4C3F-87EF-1C11266103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628"/>
                  <a:ext cx="49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B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4">
                  <a:extLst>
                    <a:ext uri="{FF2B5EF4-FFF2-40B4-BE49-F238E27FC236}">
                      <a16:creationId xmlns:a16="http://schemas.microsoft.com/office/drawing/2014/main" id="{DD7E4352-B6D0-4EAD-A07F-DCAA0E6D4F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1074"/>
                  <a:ext cx="49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C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5">
                  <a:extLst>
                    <a:ext uri="{FF2B5EF4-FFF2-40B4-BE49-F238E27FC236}">
                      <a16:creationId xmlns:a16="http://schemas.microsoft.com/office/drawing/2014/main" id="{0DA88AE8-3E8A-4ABD-B89F-68C91EFA3F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0" y="1518"/>
                  <a:ext cx="509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D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" name="Rectangle 46">
                <a:extLst>
                  <a:ext uri="{FF2B5EF4-FFF2-40B4-BE49-F238E27FC236}">
                    <a16:creationId xmlns:a16="http://schemas.microsoft.com/office/drawing/2014/main" id="{7CB68D0D-DBB5-4ECA-BD80-EEE1F6A32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233"/>
                <a:ext cx="47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4" name="Rectangle 47">
                <a:extLst>
                  <a:ext uri="{FF2B5EF4-FFF2-40B4-BE49-F238E27FC236}">
                    <a16:creationId xmlns:a16="http://schemas.microsoft.com/office/drawing/2014/main" id="{6F51D6D9-F902-4BAB-89AB-19DFF256B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7" y="714"/>
                <a:ext cx="460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F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Rectangle 48">
                <a:extLst>
                  <a:ext uri="{FF2B5EF4-FFF2-40B4-BE49-F238E27FC236}">
                    <a16:creationId xmlns:a16="http://schemas.microsoft.com/office/drawing/2014/main" id="{538D3061-D3E8-44AE-B618-F301B0BFE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1098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G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Rectangle 49">
                <a:extLst>
                  <a:ext uri="{FF2B5EF4-FFF2-40B4-BE49-F238E27FC236}">
                    <a16:creationId xmlns:a16="http://schemas.microsoft.com/office/drawing/2014/main" id="{84373ECA-3A82-42C0-9584-8D2E0713B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8" y="1530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47" name="Rectangle 50">
                <a:extLst>
                  <a:ext uri="{FF2B5EF4-FFF2-40B4-BE49-F238E27FC236}">
                    <a16:creationId xmlns:a16="http://schemas.microsoft.com/office/drawing/2014/main" id="{04758F36-94ED-40D6-A4A2-0582475CF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962"/>
                <a:ext cx="39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I</a:t>
                </a:r>
              </a:p>
            </p:txBody>
          </p:sp>
        </p:grpSp>
        <p:sp>
          <p:nvSpPr>
            <p:cNvPr id="10" name="Line 24">
              <a:extLst>
                <a:ext uri="{FF2B5EF4-FFF2-40B4-BE49-F238E27FC236}">
                  <a16:creationId xmlns:a16="http://schemas.microsoft.com/office/drawing/2014/main" id="{F0DB0691-9860-4D13-89DA-541DC609C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33252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Line 25">
              <a:extLst>
                <a:ext uri="{FF2B5EF4-FFF2-40B4-BE49-F238E27FC236}">
                  <a16:creationId xmlns:a16="http://schemas.microsoft.com/office/drawing/2014/main" id="{34FFA5F1-8DBB-4A93-88D5-C0C0500647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Line 26">
              <a:extLst>
                <a:ext uri="{FF2B5EF4-FFF2-40B4-BE49-F238E27FC236}">
                  <a16:creationId xmlns:a16="http://schemas.microsoft.com/office/drawing/2014/main" id="{BFD7E1BA-8775-4CE8-813C-496D1C3C68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Line 28">
              <a:extLst>
                <a:ext uri="{FF2B5EF4-FFF2-40B4-BE49-F238E27FC236}">
                  <a16:creationId xmlns:a16="http://schemas.microsoft.com/office/drawing/2014/main" id="{EAC1DC62-4E02-4E9A-9B19-39627B229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0110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29">
              <a:extLst>
                <a:ext uri="{FF2B5EF4-FFF2-40B4-BE49-F238E27FC236}">
                  <a16:creationId xmlns:a16="http://schemas.microsoft.com/office/drawing/2014/main" id="{28B21211-725F-402D-8FD7-47088EF7C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30">
              <a:extLst>
                <a:ext uri="{FF2B5EF4-FFF2-40B4-BE49-F238E27FC236}">
                  <a16:creationId xmlns:a16="http://schemas.microsoft.com/office/drawing/2014/main" id="{FB5F144F-E364-4236-8730-F1C6DB8CD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Line 32">
              <a:extLst>
                <a:ext uri="{FF2B5EF4-FFF2-40B4-BE49-F238E27FC236}">
                  <a16:creationId xmlns:a16="http://schemas.microsoft.com/office/drawing/2014/main" id="{E06C031F-D545-45E3-85BA-7854052C6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6968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33">
              <a:extLst>
                <a:ext uri="{FF2B5EF4-FFF2-40B4-BE49-F238E27FC236}">
                  <a16:creationId xmlns:a16="http://schemas.microsoft.com/office/drawing/2014/main" id="{661A5558-5212-432A-8841-5D967521DA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18" name="Line 34">
              <a:extLst>
                <a:ext uri="{FF2B5EF4-FFF2-40B4-BE49-F238E27FC236}">
                  <a16:creationId xmlns:a16="http://schemas.microsoft.com/office/drawing/2014/main" id="{702239F3-7C23-4E4F-88F9-24A56AB79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Line 35">
              <a:extLst>
                <a:ext uri="{FF2B5EF4-FFF2-40B4-BE49-F238E27FC236}">
                  <a16:creationId xmlns:a16="http://schemas.microsoft.com/office/drawing/2014/main" id="{EFB5DF29-47E7-4B2E-A88D-CC47619C1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Line 36">
              <a:extLst>
                <a:ext uri="{FF2B5EF4-FFF2-40B4-BE49-F238E27FC236}">
                  <a16:creationId xmlns:a16="http://schemas.microsoft.com/office/drawing/2014/main" id="{4DDD1830-A191-41A8-91B8-85969365B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04840463-BB46-4F83-BC34-2E3FF4625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3F4A8493-2850-4101-ABE5-38CA71468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53826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23" name="Line 39">
              <a:extLst>
                <a:ext uri="{FF2B5EF4-FFF2-40B4-BE49-F238E27FC236}">
                  <a16:creationId xmlns:a16="http://schemas.microsoft.com/office/drawing/2014/main" id="{66B51DD9-5121-45D9-95CC-6F3365E6BB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Line 40">
              <a:extLst>
                <a:ext uri="{FF2B5EF4-FFF2-40B4-BE49-F238E27FC236}">
                  <a16:creationId xmlns:a16="http://schemas.microsoft.com/office/drawing/2014/main" id="{AE839DA6-9BDF-4A61-9DBF-7E0CC6D988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0110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9D1B8990-F3C3-425B-B6A4-821569D42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33252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FD9001F0-FFB3-4C49-B59E-39FE18733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9B910428-064B-4453-A0C1-816AEC9503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A5D532E5-C7E8-4C8E-9A57-DE066E841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0110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E7F17DB2-2285-4C41-B62E-034C84C20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3F1E8C6F-5B08-42CC-9C43-1D079DE6D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Line 32">
              <a:extLst>
                <a:ext uri="{FF2B5EF4-FFF2-40B4-BE49-F238E27FC236}">
                  <a16:creationId xmlns:a16="http://schemas.microsoft.com/office/drawing/2014/main" id="{E40BE5DE-9DEC-4633-A994-F941C9D34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6968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" name="Line 33">
              <a:extLst>
                <a:ext uri="{FF2B5EF4-FFF2-40B4-BE49-F238E27FC236}">
                  <a16:creationId xmlns:a16="http://schemas.microsoft.com/office/drawing/2014/main" id="{CF4B8B25-4F2A-4520-9CCC-A431F06EE7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33" name="Line 34">
              <a:extLst>
                <a:ext uri="{FF2B5EF4-FFF2-40B4-BE49-F238E27FC236}">
                  <a16:creationId xmlns:a16="http://schemas.microsoft.com/office/drawing/2014/main" id="{24F4A2F8-0664-4465-A1E0-FC891681FD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6CF4898D-0CAD-419D-B7BB-533FC6EDE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A735B38A-2C16-4DFB-B834-70DF5B0D5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1A96FF6A-FF2B-4CD3-BE9E-0F936B497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" name="Line 38">
              <a:extLst>
                <a:ext uri="{FF2B5EF4-FFF2-40B4-BE49-F238E27FC236}">
                  <a16:creationId xmlns:a16="http://schemas.microsoft.com/office/drawing/2014/main" id="{BE0EEB5B-F26C-48C3-9207-6BE166EB1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53826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38" name="Line 39">
              <a:extLst>
                <a:ext uri="{FF2B5EF4-FFF2-40B4-BE49-F238E27FC236}">
                  <a16:creationId xmlns:a16="http://schemas.microsoft.com/office/drawing/2014/main" id="{CE32B5B1-F068-4E60-948C-9E65667611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" name="Line 40">
              <a:extLst>
                <a:ext uri="{FF2B5EF4-FFF2-40B4-BE49-F238E27FC236}">
                  <a16:creationId xmlns:a16="http://schemas.microsoft.com/office/drawing/2014/main" id="{A3FFA7B6-CBD9-444B-BB94-0739065008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0110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85" name="矩形 84">
            <a:extLst>
              <a:ext uri="{FF2B5EF4-FFF2-40B4-BE49-F238E27FC236}">
                <a16:creationId xmlns:a16="http://schemas.microsoft.com/office/drawing/2014/main" id="{6B5635EC-4092-42DC-B26A-1EA82C796A0F}"/>
              </a:ext>
            </a:extLst>
          </p:cNvPr>
          <p:cNvSpPr/>
          <p:nvPr/>
        </p:nvSpPr>
        <p:spPr>
          <a:xfrm>
            <a:off x="824637" y="1944505"/>
            <a:ext cx="1815926" cy="2243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059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EF2B261-30DA-4AD6-945D-E34A8C1012A5}"/>
              </a:ext>
            </a:extLst>
          </p:cNvPr>
          <p:cNvSpPr/>
          <p:nvPr/>
        </p:nvSpPr>
        <p:spPr>
          <a:xfrm>
            <a:off x="491413" y="39646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程式部分順序為：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第零期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</a:t>
            </a:r>
            <a:r>
              <a:rPr lang="en-US" altLang="zh-TW" sz="1600" dirty="0"/>
              <a:t>2</a:t>
            </a:r>
            <a:r>
              <a:rPr lang="zh-TW" altLang="en-US" sz="1600" dirty="0"/>
              <a:t>期～ 第 </a:t>
            </a:r>
            <a:r>
              <a:rPr lang="en-US" altLang="zh-TW" sz="1600" dirty="0"/>
              <a:t>startpoint-1</a:t>
            </a:r>
            <a:r>
              <a:rPr lang="zh-TW" altLang="en-US" sz="1600" dirty="0"/>
              <a:t> 期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startpoint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將第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期～期末使用內插法，求出中間的代表點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7C04105-FE34-42AA-B558-68128114BFE8}"/>
              </a:ext>
            </a:extLst>
          </p:cNvPr>
          <p:cNvSpPr txBox="1"/>
          <p:nvPr/>
        </p:nvSpPr>
        <p:spPr>
          <a:xfrm>
            <a:off x="491413" y="2044005"/>
            <a:ext cx="541847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由於每個利率點的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rmax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及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rmin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皆不同，需分情況討論。這裡分成：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第一個點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第二個點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倒數第二個點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最後一個點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其餘的點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59F957-5E56-44C3-BCB3-7999D6327871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4.</a:t>
            </a:r>
            <a:r>
              <a:rPr lang="zh-TW" altLang="en-US" sz="1200" dirty="0"/>
              <a:t> 算出累積貸款金額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EE1E0B7A-829B-41AC-A9BE-1E91FDB0C414}"/>
              </a:ext>
            </a:extLst>
          </p:cNvPr>
          <p:cNvGrpSpPr/>
          <p:nvPr/>
        </p:nvGrpSpPr>
        <p:grpSpPr>
          <a:xfrm>
            <a:off x="5291326" y="153028"/>
            <a:ext cx="3470120" cy="2123641"/>
            <a:chOff x="1127159" y="2247327"/>
            <a:chExt cx="10380662" cy="3154363"/>
          </a:xfrm>
        </p:grpSpPr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43917948-765D-43E3-B891-437D586A25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159" y="2247327"/>
              <a:ext cx="6418263" cy="3154363"/>
              <a:chOff x="661" y="233"/>
              <a:chExt cx="4043" cy="1987"/>
            </a:xfrm>
          </p:grpSpPr>
          <p:grpSp>
            <p:nvGrpSpPr>
              <p:cNvPr id="40" name="Group 6">
                <a:extLst>
                  <a:ext uri="{FF2B5EF4-FFF2-40B4-BE49-F238E27FC236}">
                    <a16:creationId xmlns:a16="http://schemas.microsoft.com/office/drawing/2014/main" id="{AE5C5BBF-10F5-4317-8382-1DFAE99C45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480"/>
                <a:ext cx="3744" cy="1728"/>
                <a:chOff x="960" y="480"/>
                <a:chExt cx="3744" cy="1728"/>
              </a:xfrm>
            </p:grpSpPr>
            <p:grpSp>
              <p:nvGrpSpPr>
                <p:cNvPr id="51" name="Group 7">
                  <a:extLst>
                    <a:ext uri="{FF2B5EF4-FFF2-40B4-BE49-F238E27FC236}">
                      <a16:creationId xmlns:a16="http://schemas.microsoft.com/office/drawing/2014/main" id="{4D56F210-13FC-4145-8B7D-AA76D1ECF5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912"/>
                  <a:ext cx="1248" cy="864"/>
                  <a:chOff x="960" y="912"/>
                  <a:chExt cx="1248" cy="864"/>
                </a:xfrm>
              </p:grpSpPr>
              <p:sp>
                <p:nvSpPr>
                  <p:cNvPr id="82" name="Line 8">
                    <a:extLst>
                      <a:ext uri="{FF2B5EF4-FFF2-40B4-BE49-F238E27FC236}">
                        <a16:creationId xmlns:a16="http://schemas.microsoft.com/office/drawing/2014/main" id="{F349F030-013C-4E35-A503-AAFE2FD3BC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83" name="Line 9">
                    <a:extLst>
                      <a:ext uri="{FF2B5EF4-FFF2-40B4-BE49-F238E27FC236}">
                        <a16:creationId xmlns:a16="http://schemas.microsoft.com/office/drawing/2014/main" id="{74421C93-56FC-4362-8650-E9916A326A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84" name="Line 10">
                    <a:extLst>
                      <a:ext uri="{FF2B5EF4-FFF2-40B4-BE49-F238E27FC236}">
                        <a16:creationId xmlns:a16="http://schemas.microsoft.com/office/drawing/2014/main" id="{53022620-4C8A-4865-83EA-465BBBF4E4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</p:grpSp>
            <p:grpSp>
              <p:nvGrpSpPr>
                <p:cNvPr id="52" name="Group 11">
                  <a:extLst>
                    <a:ext uri="{FF2B5EF4-FFF2-40B4-BE49-F238E27FC236}">
                      <a16:creationId xmlns:a16="http://schemas.microsoft.com/office/drawing/2014/main" id="{B6C39436-0437-470D-93FC-ACB7092B38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480"/>
                  <a:ext cx="1248" cy="864"/>
                  <a:chOff x="2208" y="480"/>
                  <a:chExt cx="1248" cy="864"/>
                </a:xfrm>
              </p:grpSpPr>
              <p:sp>
                <p:nvSpPr>
                  <p:cNvPr id="79" name="Line 12">
                    <a:extLst>
                      <a:ext uri="{FF2B5EF4-FFF2-40B4-BE49-F238E27FC236}">
                        <a16:creationId xmlns:a16="http://schemas.microsoft.com/office/drawing/2014/main" id="{E6CE3E0B-9B3F-4D40-BE24-3292CC0290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912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80" name="Line 13">
                    <a:extLst>
                      <a:ext uri="{FF2B5EF4-FFF2-40B4-BE49-F238E27FC236}">
                        <a16:creationId xmlns:a16="http://schemas.microsoft.com/office/drawing/2014/main" id="{EB604F02-AE67-4F9C-BCB8-9427B63B33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  <p:sp>
                <p:nvSpPr>
                  <p:cNvPr id="81" name="Line 14">
                    <a:extLst>
                      <a:ext uri="{FF2B5EF4-FFF2-40B4-BE49-F238E27FC236}">
                        <a16:creationId xmlns:a16="http://schemas.microsoft.com/office/drawing/2014/main" id="{D01958CA-33CE-4D86-A847-B903A33B37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3" name="Group 15">
                  <a:extLst>
                    <a:ext uri="{FF2B5EF4-FFF2-40B4-BE49-F238E27FC236}">
                      <a16:creationId xmlns:a16="http://schemas.microsoft.com/office/drawing/2014/main" id="{A479A9EF-FFE9-43C4-BAB1-14DD8896B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912"/>
                  <a:ext cx="1248" cy="864"/>
                  <a:chOff x="2208" y="912"/>
                  <a:chExt cx="1248" cy="864"/>
                </a:xfrm>
              </p:grpSpPr>
              <p:sp>
                <p:nvSpPr>
                  <p:cNvPr id="76" name="Line 16">
                    <a:extLst>
                      <a:ext uri="{FF2B5EF4-FFF2-40B4-BE49-F238E27FC236}">
                        <a16:creationId xmlns:a16="http://schemas.microsoft.com/office/drawing/2014/main" id="{99E5CB7C-104A-4153-B85A-792C1922B8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7" name="Line 17">
                    <a:extLst>
                      <a:ext uri="{FF2B5EF4-FFF2-40B4-BE49-F238E27FC236}">
                        <a16:creationId xmlns:a16="http://schemas.microsoft.com/office/drawing/2014/main" id="{EDFDD147-192D-4D76-92D7-4C9D0C448D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8" name="Line 18">
                    <a:extLst>
                      <a:ext uri="{FF2B5EF4-FFF2-40B4-BE49-F238E27FC236}">
                        <a16:creationId xmlns:a16="http://schemas.microsoft.com/office/drawing/2014/main" id="{BA0A6966-D3E2-408D-ABF6-874BF82EDB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4" name="Group 19">
                  <a:extLst>
                    <a:ext uri="{FF2B5EF4-FFF2-40B4-BE49-F238E27FC236}">
                      <a16:creationId xmlns:a16="http://schemas.microsoft.com/office/drawing/2014/main" id="{C98D7800-9B1A-4531-8D54-6EF29FF057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1344"/>
                  <a:ext cx="1248" cy="864"/>
                  <a:chOff x="2208" y="1344"/>
                  <a:chExt cx="1248" cy="864"/>
                </a:xfrm>
              </p:grpSpPr>
              <p:sp>
                <p:nvSpPr>
                  <p:cNvPr id="73" name="Line 20">
                    <a:extLst>
                      <a:ext uri="{FF2B5EF4-FFF2-40B4-BE49-F238E27FC236}">
                        <a16:creationId xmlns:a16="http://schemas.microsoft.com/office/drawing/2014/main" id="{F6A8D8D3-6F74-4993-9F84-C5CE6D952C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776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4" name="Line 21">
                    <a:extLst>
                      <a:ext uri="{FF2B5EF4-FFF2-40B4-BE49-F238E27FC236}">
                        <a16:creationId xmlns:a16="http://schemas.microsoft.com/office/drawing/2014/main" id="{A8C88E13-2E2C-4635-865D-2113E7A61D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" name="Line 22">
                    <a:extLst>
                      <a:ext uri="{FF2B5EF4-FFF2-40B4-BE49-F238E27FC236}">
                        <a16:creationId xmlns:a16="http://schemas.microsoft.com/office/drawing/2014/main" id="{16EE85A2-10C8-4E5B-9F7C-C0994BD75B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5" name="Group 23">
                  <a:extLst>
                    <a:ext uri="{FF2B5EF4-FFF2-40B4-BE49-F238E27FC236}">
                      <a16:creationId xmlns:a16="http://schemas.microsoft.com/office/drawing/2014/main" id="{04FA0891-CBC6-4CDE-8BD5-CFD3570FFA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480"/>
                  <a:ext cx="1248" cy="864"/>
                  <a:chOff x="3456" y="480"/>
                  <a:chExt cx="1248" cy="864"/>
                </a:xfrm>
              </p:grpSpPr>
              <p:sp>
                <p:nvSpPr>
                  <p:cNvPr id="70" name="Line 24">
                    <a:extLst>
                      <a:ext uri="{FF2B5EF4-FFF2-40B4-BE49-F238E27FC236}">
                        <a16:creationId xmlns:a16="http://schemas.microsoft.com/office/drawing/2014/main" id="{8EEAD293-1778-4D62-9B87-6AE3EFE3DA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1" name="Line 25">
                    <a:extLst>
                      <a:ext uri="{FF2B5EF4-FFF2-40B4-BE49-F238E27FC236}">
                        <a16:creationId xmlns:a16="http://schemas.microsoft.com/office/drawing/2014/main" id="{BA72BD77-84C0-4329-8008-D1B1429EFE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2" name="Line 26">
                    <a:extLst>
                      <a:ext uri="{FF2B5EF4-FFF2-40B4-BE49-F238E27FC236}">
                        <a16:creationId xmlns:a16="http://schemas.microsoft.com/office/drawing/2014/main" id="{A331DB1C-4B6F-4BDD-84AC-57EBA1179D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6" name="Group 27">
                  <a:extLst>
                    <a:ext uri="{FF2B5EF4-FFF2-40B4-BE49-F238E27FC236}">
                      <a16:creationId xmlns:a16="http://schemas.microsoft.com/office/drawing/2014/main" id="{2B643419-25D5-4178-87C4-57DA9C94D0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912"/>
                  <a:ext cx="1248" cy="864"/>
                  <a:chOff x="3456" y="912"/>
                  <a:chExt cx="1248" cy="864"/>
                </a:xfrm>
              </p:grpSpPr>
              <p:sp>
                <p:nvSpPr>
                  <p:cNvPr id="67" name="Line 28">
                    <a:extLst>
                      <a:ext uri="{FF2B5EF4-FFF2-40B4-BE49-F238E27FC236}">
                        <a16:creationId xmlns:a16="http://schemas.microsoft.com/office/drawing/2014/main" id="{AF1BF522-1020-44BB-9216-5A700EA889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8" name="Line 29">
                    <a:extLst>
                      <a:ext uri="{FF2B5EF4-FFF2-40B4-BE49-F238E27FC236}">
                        <a16:creationId xmlns:a16="http://schemas.microsoft.com/office/drawing/2014/main" id="{7F7A0486-688B-4B83-A0DC-1361FFAFBF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9" name="Line 30">
                    <a:extLst>
                      <a:ext uri="{FF2B5EF4-FFF2-40B4-BE49-F238E27FC236}">
                        <a16:creationId xmlns:a16="http://schemas.microsoft.com/office/drawing/2014/main" id="{166C3A02-226A-4703-99C2-502DBF7B3E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7" name="Group 31">
                  <a:extLst>
                    <a:ext uri="{FF2B5EF4-FFF2-40B4-BE49-F238E27FC236}">
                      <a16:creationId xmlns:a16="http://schemas.microsoft.com/office/drawing/2014/main" id="{94BDC3AD-3B5A-4F0B-ABA4-D29C8F9506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1344"/>
                  <a:ext cx="1248" cy="864"/>
                  <a:chOff x="3456" y="1344"/>
                  <a:chExt cx="1248" cy="864"/>
                </a:xfrm>
              </p:grpSpPr>
              <p:sp>
                <p:nvSpPr>
                  <p:cNvPr id="64" name="Line 32">
                    <a:extLst>
                      <a:ext uri="{FF2B5EF4-FFF2-40B4-BE49-F238E27FC236}">
                        <a16:creationId xmlns:a16="http://schemas.microsoft.com/office/drawing/2014/main" id="{F7FD4E0F-47A2-45B4-A66A-BE5B26EF68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776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5" name="Line 33">
                    <a:extLst>
                      <a:ext uri="{FF2B5EF4-FFF2-40B4-BE49-F238E27FC236}">
                        <a16:creationId xmlns:a16="http://schemas.microsoft.com/office/drawing/2014/main" id="{47B61F51-2298-48A7-AEBD-1754E5FAD7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  <p:sp>
                <p:nvSpPr>
                  <p:cNvPr id="66" name="Line 34">
                    <a:extLst>
                      <a:ext uri="{FF2B5EF4-FFF2-40B4-BE49-F238E27FC236}">
                        <a16:creationId xmlns:a16="http://schemas.microsoft.com/office/drawing/2014/main" id="{380C1E04-3F64-45FE-AC42-CA39A3EFBC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58" name="Line 35">
                  <a:extLst>
                    <a:ext uri="{FF2B5EF4-FFF2-40B4-BE49-F238E27FC236}">
                      <a16:creationId xmlns:a16="http://schemas.microsoft.com/office/drawing/2014/main" id="{8344E7C2-EDB8-4841-8777-A984E1AE9F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9" name="Line 36">
                  <a:extLst>
                    <a:ext uri="{FF2B5EF4-FFF2-40B4-BE49-F238E27FC236}">
                      <a16:creationId xmlns:a16="http://schemas.microsoft.com/office/drawing/2014/main" id="{C0CBB55F-5550-4938-B6AE-3A053E6561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0" name="Line 37">
                  <a:extLst>
                    <a:ext uri="{FF2B5EF4-FFF2-40B4-BE49-F238E27FC236}">
                      <a16:creationId xmlns:a16="http://schemas.microsoft.com/office/drawing/2014/main" id="{DE7F85A7-D27E-4622-A146-B623908711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8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1" name="Line 38">
                  <a:extLst>
                    <a:ext uri="{FF2B5EF4-FFF2-40B4-BE49-F238E27FC236}">
                      <a16:creationId xmlns:a16="http://schemas.microsoft.com/office/drawing/2014/main" id="{3D27D88D-771F-4B52-B0D0-9E67057A14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2208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62" name="Line 39">
                  <a:extLst>
                    <a:ext uri="{FF2B5EF4-FFF2-40B4-BE49-F238E27FC236}">
                      <a16:creationId xmlns:a16="http://schemas.microsoft.com/office/drawing/2014/main" id="{9A7A6099-C9C8-4DBA-B3A3-CA68AC508A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776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63" name="Line 40">
                  <a:extLst>
                    <a:ext uri="{FF2B5EF4-FFF2-40B4-BE49-F238E27FC236}">
                      <a16:creationId xmlns:a16="http://schemas.microsoft.com/office/drawing/2014/main" id="{728AAF04-1F27-4805-BFF2-CBE06FE8EF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344"/>
                  <a:ext cx="1248" cy="8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41" name="Rectangle 41">
                <a:extLst>
                  <a:ext uri="{FF2B5EF4-FFF2-40B4-BE49-F238E27FC236}">
                    <a16:creationId xmlns:a16="http://schemas.microsoft.com/office/drawing/2014/main" id="{1BBC137E-88B4-4BD9-A9F7-2D842DE61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" y="1076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A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2" name="Group 42">
                <a:extLst>
                  <a:ext uri="{FF2B5EF4-FFF2-40B4-BE49-F238E27FC236}">
                    <a16:creationId xmlns:a16="http://schemas.microsoft.com/office/drawing/2014/main" id="{91CFCED3-6145-4D9A-9B7E-035AC92FD9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0" y="628"/>
                <a:ext cx="585" cy="1148"/>
                <a:chOff x="2010" y="628"/>
                <a:chExt cx="585" cy="1148"/>
              </a:xfrm>
            </p:grpSpPr>
            <p:sp>
              <p:nvSpPr>
                <p:cNvPr id="48" name="Rectangle 43">
                  <a:extLst>
                    <a:ext uri="{FF2B5EF4-FFF2-40B4-BE49-F238E27FC236}">
                      <a16:creationId xmlns:a16="http://schemas.microsoft.com/office/drawing/2014/main" id="{55C74728-2528-4FF5-BD61-DD02B542F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628"/>
                  <a:ext cx="577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B</a:t>
                  </a:r>
                  <a:endParaRPr kumimoji="0"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9" name="Rectangle 44">
                  <a:extLst>
                    <a:ext uri="{FF2B5EF4-FFF2-40B4-BE49-F238E27FC236}">
                      <a16:creationId xmlns:a16="http://schemas.microsoft.com/office/drawing/2014/main" id="{4CE73D18-6637-4000-A7C1-E1EA77CEEF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1074"/>
                  <a:ext cx="49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C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45">
                  <a:extLst>
                    <a:ext uri="{FF2B5EF4-FFF2-40B4-BE49-F238E27FC236}">
                      <a16:creationId xmlns:a16="http://schemas.microsoft.com/office/drawing/2014/main" id="{DC0C2A3E-1F3F-4541-8123-A75FBC50DA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0" y="1518"/>
                  <a:ext cx="509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D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" name="Rectangle 46">
                <a:extLst>
                  <a:ext uri="{FF2B5EF4-FFF2-40B4-BE49-F238E27FC236}">
                    <a16:creationId xmlns:a16="http://schemas.microsoft.com/office/drawing/2014/main" id="{DF22F23B-8E4C-4D00-A697-DD423421F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233"/>
                <a:ext cx="556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44" name="Rectangle 47">
                <a:extLst>
                  <a:ext uri="{FF2B5EF4-FFF2-40B4-BE49-F238E27FC236}">
                    <a16:creationId xmlns:a16="http://schemas.microsoft.com/office/drawing/2014/main" id="{4FF99DBD-B5AC-46A0-A0D9-A8C75668B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7" y="714"/>
                <a:ext cx="460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F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Rectangle 48">
                <a:extLst>
                  <a:ext uri="{FF2B5EF4-FFF2-40B4-BE49-F238E27FC236}">
                    <a16:creationId xmlns:a16="http://schemas.microsoft.com/office/drawing/2014/main" id="{35186495-2CDD-49BC-8490-444CA9FE5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1098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G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Rectangle 49">
                <a:extLst>
                  <a:ext uri="{FF2B5EF4-FFF2-40B4-BE49-F238E27FC236}">
                    <a16:creationId xmlns:a16="http://schemas.microsoft.com/office/drawing/2014/main" id="{186D3283-B41E-4413-8B57-3681DD86F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8" y="1530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47" name="Rectangle 50">
                <a:extLst>
                  <a:ext uri="{FF2B5EF4-FFF2-40B4-BE49-F238E27FC236}">
                    <a16:creationId xmlns:a16="http://schemas.microsoft.com/office/drawing/2014/main" id="{B62EFD86-F730-4000-B920-21EA3841B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962"/>
                <a:ext cx="39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I</a:t>
                </a:r>
              </a:p>
            </p:txBody>
          </p:sp>
        </p:grpSp>
        <p:sp>
          <p:nvSpPr>
            <p:cNvPr id="10" name="Line 24">
              <a:extLst>
                <a:ext uri="{FF2B5EF4-FFF2-40B4-BE49-F238E27FC236}">
                  <a16:creationId xmlns:a16="http://schemas.microsoft.com/office/drawing/2014/main" id="{914BF873-7C7B-4E14-80DA-BD6F87A85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33252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Line 25">
              <a:extLst>
                <a:ext uri="{FF2B5EF4-FFF2-40B4-BE49-F238E27FC236}">
                  <a16:creationId xmlns:a16="http://schemas.microsoft.com/office/drawing/2014/main" id="{A56ED5EF-F359-4660-81E3-5815E3CE9C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Line 26">
              <a:extLst>
                <a:ext uri="{FF2B5EF4-FFF2-40B4-BE49-F238E27FC236}">
                  <a16:creationId xmlns:a16="http://schemas.microsoft.com/office/drawing/2014/main" id="{410C1489-A646-45F2-993F-549B3361C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Line 28">
              <a:extLst>
                <a:ext uri="{FF2B5EF4-FFF2-40B4-BE49-F238E27FC236}">
                  <a16:creationId xmlns:a16="http://schemas.microsoft.com/office/drawing/2014/main" id="{506D2D47-F343-47C7-8FCB-9192E9031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0110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29">
              <a:extLst>
                <a:ext uri="{FF2B5EF4-FFF2-40B4-BE49-F238E27FC236}">
                  <a16:creationId xmlns:a16="http://schemas.microsoft.com/office/drawing/2014/main" id="{87E0F47F-6EC6-4ACA-9E54-5E0F9AAD3D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30">
              <a:extLst>
                <a:ext uri="{FF2B5EF4-FFF2-40B4-BE49-F238E27FC236}">
                  <a16:creationId xmlns:a16="http://schemas.microsoft.com/office/drawing/2014/main" id="{2955F087-7812-478E-86E8-16B557A33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Line 32">
              <a:extLst>
                <a:ext uri="{FF2B5EF4-FFF2-40B4-BE49-F238E27FC236}">
                  <a16:creationId xmlns:a16="http://schemas.microsoft.com/office/drawing/2014/main" id="{FADCBEB4-03FC-4092-A6F0-82BE77D4B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6968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Line 33">
              <a:extLst>
                <a:ext uri="{FF2B5EF4-FFF2-40B4-BE49-F238E27FC236}">
                  <a16:creationId xmlns:a16="http://schemas.microsoft.com/office/drawing/2014/main" id="{7D76832F-BDB8-4610-800F-0C9AF53EF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18" name="Line 34">
              <a:extLst>
                <a:ext uri="{FF2B5EF4-FFF2-40B4-BE49-F238E27FC236}">
                  <a16:creationId xmlns:a16="http://schemas.microsoft.com/office/drawing/2014/main" id="{D89BE28F-3148-40F7-A634-9E69C81E9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Line 35">
              <a:extLst>
                <a:ext uri="{FF2B5EF4-FFF2-40B4-BE49-F238E27FC236}">
                  <a16:creationId xmlns:a16="http://schemas.microsoft.com/office/drawing/2014/main" id="{50775CB1-DC87-4F78-A466-E369F73B1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Line 36">
              <a:extLst>
                <a:ext uri="{FF2B5EF4-FFF2-40B4-BE49-F238E27FC236}">
                  <a16:creationId xmlns:a16="http://schemas.microsoft.com/office/drawing/2014/main" id="{2F8646E7-2973-4A7D-B935-136529257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758ABDD3-1524-417F-AC5B-1C801ED38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71AD6773-5A0D-4598-8787-9454D425E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53826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23" name="Line 39">
              <a:extLst>
                <a:ext uri="{FF2B5EF4-FFF2-40B4-BE49-F238E27FC236}">
                  <a16:creationId xmlns:a16="http://schemas.microsoft.com/office/drawing/2014/main" id="{4850966F-42FA-48C4-AD21-A60C8260C4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Line 40">
              <a:extLst>
                <a:ext uri="{FF2B5EF4-FFF2-40B4-BE49-F238E27FC236}">
                  <a16:creationId xmlns:a16="http://schemas.microsoft.com/office/drawing/2014/main" id="{400ED8FF-B092-497C-84C1-87F4694C39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0110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AF9A64DD-9D16-4FED-B39A-5869C0C65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33252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D7E4949D-EAF9-4267-A50D-1C0AB73BDB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0CCDFAD0-42DF-453E-8693-459466C5D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ACE8BCEE-F57D-4D80-9144-2F38FD919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0110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CB9DCE11-67F7-4161-8B40-85A9E56DBA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4F093C48-D8AB-4772-B252-99B933A15C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Line 32">
              <a:extLst>
                <a:ext uri="{FF2B5EF4-FFF2-40B4-BE49-F238E27FC236}">
                  <a16:creationId xmlns:a16="http://schemas.microsoft.com/office/drawing/2014/main" id="{09DF7237-5917-4259-A0EA-708171D8C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6968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" name="Line 33">
              <a:extLst>
                <a:ext uri="{FF2B5EF4-FFF2-40B4-BE49-F238E27FC236}">
                  <a16:creationId xmlns:a16="http://schemas.microsoft.com/office/drawing/2014/main" id="{86DEE958-D2A3-4B69-A0D7-E2A68FEABA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33" name="Line 34">
              <a:extLst>
                <a:ext uri="{FF2B5EF4-FFF2-40B4-BE49-F238E27FC236}">
                  <a16:creationId xmlns:a16="http://schemas.microsoft.com/office/drawing/2014/main" id="{EF15926A-13BE-431D-89FF-E97CFDFB0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9A126BD8-D74A-46EA-B456-15512E233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34497986-C903-423F-A5D6-C053480DD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4FBFA7D8-C98B-4851-B0DC-60BAB623E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" name="Line 38">
              <a:extLst>
                <a:ext uri="{FF2B5EF4-FFF2-40B4-BE49-F238E27FC236}">
                  <a16:creationId xmlns:a16="http://schemas.microsoft.com/office/drawing/2014/main" id="{239E4C18-8D0B-4559-8325-EC34A3396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53826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38" name="Line 39">
              <a:extLst>
                <a:ext uri="{FF2B5EF4-FFF2-40B4-BE49-F238E27FC236}">
                  <a16:creationId xmlns:a16="http://schemas.microsoft.com/office/drawing/2014/main" id="{AEAA7245-920C-45D3-BA0A-776E8A7A66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" name="Line 40">
              <a:extLst>
                <a:ext uri="{FF2B5EF4-FFF2-40B4-BE49-F238E27FC236}">
                  <a16:creationId xmlns:a16="http://schemas.microsoft.com/office/drawing/2014/main" id="{846C9C0F-96D4-4D9A-9EB6-7DD114CCFD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0110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A7D67CBD-474C-4BEC-87B3-9EC94A24A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58" y="4935079"/>
            <a:ext cx="10012172" cy="74305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717F6643-FDBC-4739-A76C-DA417258A1D5}"/>
              </a:ext>
            </a:extLst>
          </p:cNvPr>
          <p:cNvSpPr txBox="1"/>
          <p:nvPr/>
        </p:nvSpPr>
        <p:spPr>
          <a:xfrm>
            <a:off x="677738" y="3891165"/>
            <a:ext cx="826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計算</a:t>
            </a:r>
            <a:r>
              <a:rPr lang="zh-TW" altLang="en-US" dirty="0">
                <a:solidFill>
                  <a:srgbClr val="FF0000"/>
                </a:solidFill>
              </a:rPr>
              <a:t>第一個點</a:t>
            </a:r>
            <a:r>
              <a:rPr lang="zh-TW" altLang="en-US" dirty="0"/>
              <a:t>時，前一期的利率只能從左下點來。</a:t>
            </a:r>
            <a:endParaRPr lang="en-US" altLang="zh-TW" dirty="0"/>
          </a:p>
          <a:p>
            <a:r>
              <a:rPr lang="zh-TW" altLang="en-US" dirty="0"/>
              <a:t>以上圖為例，此時第一個點為</a:t>
            </a:r>
            <a:r>
              <a:rPr lang="en-US" altLang="zh-TW" dirty="0"/>
              <a:t>E</a:t>
            </a:r>
            <a:r>
              <a:rPr lang="zh-TW" altLang="en-US" dirty="0"/>
              <a:t>，而前一期利率只會從</a:t>
            </a:r>
            <a:r>
              <a:rPr lang="en-US" altLang="zh-TW" dirty="0"/>
              <a:t>B</a:t>
            </a:r>
            <a:r>
              <a:rPr lang="zh-TW" altLang="en-US" dirty="0"/>
              <a:t>點來，因此</a:t>
            </a:r>
            <a:r>
              <a:rPr lang="en-US" altLang="zh-TW" dirty="0" err="1"/>
              <a:t>rmax</a:t>
            </a:r>
            <a:r>
              <a:rPr lang="en-US" altLang="zh-TW" dirty="0"/>
              <a:t>=</a:t>
            </a:r>
            <a:r>
              <a:rPr lang="en-US" altLang="zh-TW" dirty="0" err="1"/>
              <a:t>rmin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18585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431F51C-3932-4BC8-AF26-549A65F464BE}"/>
              </a:ext>
            </a:extLst>
          </p:cNvPr>
          <p:cNvSpPr/>
          <p:nvPr/>
        </p:nvSpPr>
        <p:spPr>
          <a:xfrm>
            <a:off x="491413" y="39646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程式部分順序為：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第零期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</a:t>
            </a:r>
            <a:r>
              <a:rPr lang="en-US" altLang="zh-TW" sz="1600" dirty="0"/>
              <a:t>2</a:t>
            </a:r>
            <a:r>
              <a:rPr lang="zh-TW" altLang="en-US" sz="1600" dirty="0"/>
              <a:t>期～ 第 </a:t>
            </a:r>
            <a:r>
              <a:rPr lang="en-US" altLang="zh-TW" sz="1600" dirty="0"/>
              <a:t>startpoint-1</a:t>
            </a:r>
            <a:r>
              <a:rPr lang="zh-TW" altLang="en-US" sz="1600" dirty="0"/>
              <a:t> 期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startpoint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將第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期～期末使用內插法，求出中間的代表點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39A7C35C-37C0-46E6-8EF3-F9FF97C85EC3}"/>
              </a:ext>
            </a:extLst>
          </p:cNvPr>
          <p:cNvGrpSpPr/>
          <p:nvPr/>
        </p:nvGrpSpPr>
        <p:grpSpPr>
          <a:xfrm>
            <a:off x="5291326" y="153028"/>
            <a:ext cx="3470120" cy="2123641"/>
            <a:chOff x="1127159" y="2247327"/>
            <a:chExt cx="10380662" cy="3154363"/>
          </a:xfrm>
        </p:grpSpPr>
        <p:grpSp>
          <p:nvGrpSpPr>
            <p:cNvPr id="83" name="Group 5">
              <a:extLst>
                <a:ext uri="{FF2B5EF4-FFF2-40B4-BE49-F238E27FC236}">
                  <a16:creationId xmlns:a16="http://schemas.microsoft.com/office/drawing/2014/main" id="{7A5FE7BF-63A2-4257-AA17-36E8C5CADA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159" y="2247327"/>
              <a:ext cx="6418263" cy="3154363"/>
              <a:chOff x="661" y="233"/>
              <a:chExt cx="4043" cy="1987"/>
            </a:xfrm>
          </p:grpSpPr>
          <p:grpSp>
            <p:nvGrpSpPr>
              <p:cNvPr id="114" name="Group 6">
                <a:extLst>
                  <a:ext uri="{FF2B5EF4-FFF2-40B4-BE49-F238E27FC236}">
                    <a16:creationId xmlns:a16="http://schemas.microsoft.com/office/drawing/2014/main" id="{BEFF4F04-9CB1-48B0-BD01-0E8B7984FD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480"/>
                <a:ext cx="3744" cy="1728"/>
                <a:chOff x="960" y="480"/>
                <a:chExt cx="3744" cy="1728"/>
              </a:xfrm>
            </p:grpSpPr>
            <p:grpSp>
              <p:nvGrpSpPr>
                <p:cNvPr id="125" name="Group 7">
                  <a:extLst>
                    <a:ext uri="{FF2B5EF4-FFF2-40B4-BE49-F238E27FC236}">
                      <a16:creationId xmlns:a16="http://schemas.microsoft.com/office/drawing/2014/main" id="{818C42EA-DF04-46F7-9185-A0C8EA8516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912"/>
                  <a:ext cx="1248" cy="864"/>
                  <a:chOff x="960" y="912"/>
                  <a:chExt cx="1248" cy="864"/>
                </a:xfrm>
              </p:grpSpPr>
              <p:sp>
                <p:nvSpPr>
                  <p:cNvPr id="156" name="Line 8">
                    <a:extLst>
                      <a:ext uri="{FF2B5EF4-FFF2-40B4-BE49-F238E27FC236}">
                        <a16:creationId xmlns:a16="http://schemas.microsoft.com/office/drawing/2014/main" id="{2E2FEA2A-A334-4BE4-B2FB-226B400638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7" name="Line 9">
                    <a:extLst>
                      <a:ext uri="{FF2B5EF4-FFF2-40B4-BE49-F238E27FC236}">
                        <a16:creationId xmlns:a16="http://schemas.microsoft.com/office/drawing/2014/main" id="{778C61C1-38BB-46C9-A07C-5C0CDAC9B2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8" name="Line 10">
                    <a:extLst>
                      <a:ext uri="{FF2B5EF4-FFF2-40B4-BE49-F238E27FC236}">
                        <a16:creationId xmlns:a16="http://schemas.microsoft.com/office/drawing/2014/main" id="{C0E4C378-1635-4835-9ABB-622A71F8BE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</p:grpSp>
            <p:grpSp>
              <p:nvGrpSpPr>
                <p:cNvPr id="126" name="Group 11">
                  <a:extLst>
                    <a:ext uri="{FF2B5EF4-FFF2-40B4-BE49-F238E27FC236}">
                      <a16:creationId xmlns:a16="http://schemas.microsoft.com/office/drawing/2014/main" id="{797ECEF5-E839-4A64-B591-0DA19EA5C0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480"/>
                  <a:ext cx="1248" cy="864"/>
                  <a:chOff x="2208" y="480"/>
                  <a:chExt cx="1248" cy="864"/>
                </a:xfrm>
              </p:grpSpPr>
              <p:sp>
                <p:nvSpPr>
                  <p:cNvPr id="153" name="Line 12">
                    <a:extLst>
                      <a:ext uri="{FF2B5EF4-FFF2-40B4-BE49-F238E27FC236}">
                        <a16:creationId xmlns:a16="http://schemas.microsoft.com/office/drawing/2014/main" id="{ED50A17C-91B0-4F22-A34B-5192FBB644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912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4" name="Line 13">
                    <a:extLst>
                      <a:ext uri="{FF2B5EF4-FFF2-40B4-BE49-F238E27FC236}">
                        <a16:creationId xmlns:a16="http://schemas.microsoft.com/office/drawing/2014/main" id="{EFE4FD5F-4869-4CCF-B363-BA8EF6ECB5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5" name="Line 14">
                    <a:extLst>
                      <a:ext uri="{FF2B5EF4-FFF2-40B4-BE49-F238E27FC236}">
                        <a16:creationId xmlns:a16="http://schemas.microsoft.com/office/drawing/2014/main" id="{ECAED00D-0AF6-47A1-80C0-7AE24892C6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27" name="Group 15">
                  <a:extLst>
                    <a:ext uri="{FF2B5EF4-FFF2-40B4-BE49-F238E27FC236}">
                      <a16:creationId xmlns:a16="http://schemas.microsoft.com/office/drawing/2014/main" id="{A52D9AC7-0D09-4EBF-94FF-04937235EC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912"/>
                  <a:ext cx="1248" cy="864"/>
                  <a:chOff x="2208" y="912"/>
                  <a:chExt cx="1248" cy="864"/>
                </a:xfrm>
              </p:grpSpPr>
              <p:sp>
                <p:nvSpPr>
                  <p:cNvPr id="150" name="Line 16">
                    <a:extLst>
                      <a:ext uri="{FF2B5EF4-FFF2-40B4-BE49-F238E27FC236}">
                        <a16:creationId xmlns:a16="http://schemas.microsoft.com/office/drawing/2014/main" id="{C31AC2A7-14B0-4794-9C43-195CAD6607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1" name="Line 17">
                    <a:extLst>
                      <a:ext uri="{FF2B5EF4-FFF2-40B4-BE49-F238E27FC236}">
                        <a16:creationId xmlns:a16="http://schemas.microsoft.com/office/drawing/2014/main" id="{515A1885-635B-4422-A252-40ECBB0BEA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2" name="Line 18">
                    <a:extLst>
                      <a:ext uri="{FF2B5EF4-FFF2-40B4-BE49-F238E27FC236}">
                        <a16:creationId xmlns:a16="http://schemas.microsoft.com/office/drawing/2014/main" id="{ABD0C9A2-2BC2-4201-9923-EB285CF67C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28" name="Group 19">
                  <a:extLst>
                    <a:ext uri="{FF2B5EF4-FFF2-40B4-BE49-F238E27FC236}">
                      <a16:creationId xmlns:a16="http://schemas.microsoft.com/office/drawing/2014/main" id="{42C656A0-34AD-4EF1-B961-9A70412297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1344"/>
                  <a:ext cx="1248" cy="864"/>
                  <a:chOff x="2208" y="1344"/>
                  <a:chExt cx="1248" cy="864"/>
                </a:xfrm>
              </p:grpSpPr>
              <p:sp>
                <p:nvSpPr>
                  <p:cNvPr id="147" name="Line 20">
                    <a:extLst>
                      <a:ext uri="{FF2B5EF4-FFF2-40B4-BE49-F238E27FC236}">
                        <a16:creationId xmlns:a16="http://schemas.microsoft.com/office/drawing/2014/main" id="{24636E8E-7515-4476-BA89-E3E26C5272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776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8" name="Line 21">
                    <a:extLst>
                      <a:ext uri="{FF2B5EF4-FFF2-40B4-BE49-F238E27FC236}">
                        <a16:creationId xmlns:a16="http://schemas.microsoft.com/office/drawing/2014/main" id="{DDB2ADB4-0000-44F1-886D-9F50339F08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9" name="Line 22">
                    <a:extLst>
                      <a:ext uri="{FF2B5EF4-FFF2-40B4-BE49-F238E27FC236}">
                        <a16:creationId xmlns:a16="http://schemas.microsoft.com/office/drawing/2014/main" id="{33DF282A-2253-4E54-9378-6CFA91C9E4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29" name="Group 23">
                  <a:extLst>
                    <a:ext uri="{FF2B5EF4-FFF2-40B4-BE49-F238E27FC236}">
                      <a16:creationId xmlns:a16="http://schemas.microsoft.com/office/drawing/2014/main" id="{75B83DE3-F75B-408A-97D7-C0C24A3D0F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480"/>
                  <a:ext cx="1248" cy="864"/>
                  <a:chOff x="3456" y="480"/>
                  <a:chExt cx="1248" cy="864"/>
                </a:xfrm>
              </p:grpSpPr>
              <p:sp>
                <p:nvSpPr>
                  <p:cNvPr id="144" name="Line 24">
                    <a:extLst>
                      <a:ext uri="{FF2B5EF4-FFF2-40B4-BE49-F238E27FC236}">
                        <a16:creationId xmlns:a16="http://schemas.microsoft.com/office/drawing/2014/main" id="{2698F4B7-5EC1-4B3A-8736-D59FF30878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5" name="Line 25">
                    <a:extLst>
                      <a:ext uri="{FF2B5EF4-FFF2-40B4-BE49-F238E27FC236}">
                        <a16:creationId xmlns:a16="http://schemas.microsoft.com/office/drawing/2014/main" id="{10CAEDD5-D0C8-4CB4-B799-82E067B76B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6" name="Line 26">
                    <a:extLst>
                      <a:ext uri="{FF2B5EF4-FFF2-40B4-BE49-F238E27FC236}">
                        <a16:creationId xmlns:a16="http://schemas.microsoft.com/office/drawing/2014/main" id="{CCFBB764-B1F5-401E-B6A6-2265A5DD1D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30" name="Group 27">
                  <a:extLst>
                    <a:ext uri="{FF2B5EF4-FFF2-40B4-BE49-F238E27FC236}">
                      <a16:creationId xmlns:a16="http://schemas.microsoft.com/office/drawing/2014/main" id="{64BEDD60-C2FC-466B-8FA9-C293C241DA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912"/>
                  <a:ext cx="1248" cy="864"/>
                  <a:chOff x="3456" y="912"/>
                  <a:chExt cx="1248" cy="864"/>
                </a:xfrm>
              </p:grpSpPr>
              <p:sp>
                <p:nvSpPr>
                  <p:cNvPr id="141" name="Line 28">
                    <a:extLst>
                      <a:ext uri="{FF2B5EF4-FFF2-40B4-BE49-F238E27FC236}">
                        <a16:creationId xmlns:a16="http://schemas.microsoft.com/office/drawing/2014/main" id="{4A566A99-ECB2-44B9-ABD2-F76F05838E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2" name="Line 29">
                    <a:extLst>
                      <a:ext uri="{FF2B5EF4-FFF2-40B4-BE49-F238E27FC236}">
                        <a16:creationId xmlns:a16="http://schemas.microsoft.com/office/drawing/2014/main" id="{C2F98A10-77EB-4271-9B02-6E239E1D4A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3" name="Line 30">
                    <a:extLst>
                      <a:ext uri="{FF2B5EF4-FFF2-40B4-BE49-F238E27FC236}">
                        <a16:creationId xmlns:a16="http://schemas.microsoft.com/office/drawing/2014/main" id="{95D44BD1-1670-4CD7-BB53-28D4DC9ED9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31" name="Group 31">
                  <a:extLst>
                    <a:ext uri="{FF2B5EF4-FFF2-40B4-BE49-F238E27FC236}">
                      <a16:creationId xmlns:a16="http://schemas.microsoft.com/office/drawing/2014/main" id="{C9E4418A-9058-46E1-8180-8C0180D25C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1344"/>
                  <a:ext cx="1248" cy="864"/>
                  <a:chOff x="3456" y="1344"/>
                  <a:chExt cx="1248" cy="864"/>
                </a:xfrm>
              </p:grpSpPr>
              <p:sp>
                <p:nvSpPr>
                  <p:cNvPr id="138" name="Line 32">
                    <a:extLst>
                      <a:ext uri="{FF2B5EF4-FFF2-40B4-BE49-F238E27FC236}">
                        <a16:creationId xmlns:a16="http://schemas.microsoft.com/office/drawing/2014/main" id="{277E6E92-4319-489D-BD0A-8DEC8F6E3B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776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9" name="Line 33">
                    <a:extLst>
                      <a:ext uri="{FF2B5EF4-FFF2-40B4-BE49-F238E27FC236}">
                        <a16:creationId xmlns:a16="http://schemas.microsoft.com/office/drawing/2014/main" id="{6AA6B3C9-E3E1-44BB-A6EF-6D12464D9F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  <p:sp>
                <p:nvSpPr>
                  <p:cNvPr id="140" name="Line 34">
                    <a:extLst>
                      <a:ext uri="{FF2B5EF4-FFF2-40B4-BE49-F238E27FC236}">
                        <a16:creationId xmlns:a16="http://schemas.microsoft.com/office/drawing/2014/main" id="{82E1A82F-69FE-4BA3-815D-83E61EB93C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32" name="Line 35">
                  <a:extLst>
                    <a:ext uri="{FF2B5EF4-FFF2-40B4-BE49-F238E27FC236}">
                      <a16:creationId xmlns:a16="http://schemas.microsoft.com/office/drawing/2014/main" id="{F9CAD5DC-7F86-466B-9CDE-99F45D592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3" name="Line 36">
                  <a:extLst>
                    <a:ext uri="{FF2B5EF4-FFF2-40B4-BE49-F238E27FC236}">
                      <a16:creationId xmlns:a16="http://schemas.microsoft.com/office/drawing/2014/main" id="{BA18B91B-11FD-424B-A3E7-8EEC9D682C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4" name="Line 37">
                  <a:extLst>
                    <a:ext uri="{FF2B5EF4-FFF2-40B4-BE49-F238E27FC236}">
                      <a16:creationId xmlns:a16="http://schemas.microsoft.com/office/drawing/2014/main" id="{B3DA252A-A3BF-463B-9E81-B5954E274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8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5" name="Line 38">
                  <a:extLst>
                    <a:ext uri="{FF2B5EF4-FFF2-40B4-BE49-F238E27FC236}">
                      <a16:creationId xmlns:a16="http://schemas.microsoft.com/office/drawing/2014/main" id="{0721E271-6E10-4FCA-8294-A088748BBF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2208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36" name="Line 39">
                  <a:extLst>
                    <a:ext uri="{FF2B5EF4-FFF2-40B4-BE49-F238E27FC236}">
                      <a16:creationId xmlns:a16="http://schemas.microsoft.com/office/drawing/2014/main" id="{95B45677-C196-4A6B-AB4B-749B02E418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776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7" name="Line 40">
                  <a:extLst>
                    <a:ext uri="{FF2B5EF4-FFF2-40B4-BE49-F238E27FC236}">
                      <a16:creationId xmlns:a16="http://schemas.microsoft.com/office/drawing/2014/main" id="{CD02E60B-0D32-48DB-B98C-F75EA99288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344"/>
                  <a:ext cx="1248" cy="8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15" name="Rectangle 41">
                <a:extLst>
                  <a:ext uri="{FF2B5EF4-FFF2-40B4-BE49-F238E27FC236}">
                    <a16:creationId xmlns:a16="http://schemas.microsoft.com/office/drawing/2014/main" id="{3C6E1765-157E-45A7-B912-3AEBA6CE8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" y="1076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A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16" name="Group 42">
                <a:extLst>
                  <a:ext uri="{FF2B5EF4-FFF2-40B4-BE49-F238E27FC236}">
                    <a16:creationId xmlns:a16="http://schemas.microsoft.com/office/drawing/2014/main" id="{F3C2433D-81BC-4BAC-92ED-C9CC20E5DD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0" y="628"/>
                <a:ext cx="585" cy="1148"/>
                <a:chOff x="2010" y="628"/>
                <a:chExt cx="585" cy="1148"/>
              </a:xfrm>
            </p:grpSpPr>
            <p:sp>
              <p:nvSpPr>
                <p:cNvPr id="122" name="Rectangle 43">
                  <a:extLst>
                    <a:ext uri="{FF2B5EF4-FFF2-40B4-BE49-F238E27FC236}">
                      <a16:creationId xmlns:a16="http://schemas.microsoft.com/office/drawing/2014/main" id="{1DC9AC9A-7CD2-40CF-962E-AF4A44BB8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628"/>
                  <a:ext cx="577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B</a:t>
                  </a:r>
                  <a:endParaRPr kumimoji="0"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" name="Rectangle 44">
                  <a:extLst>
                    <a:ext uri="{FF2B5EF4-FFF2-40B4-BE49-F238E27FC236}">
                      <a16:creationId xmlns:a16="http://schemas.microsoft.com/office/drawing/2014/main" id="{1A39928D-5070-493F-9030-2297ECA57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1074"/>
                  <a:ext cx="577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C</a:t>
                  </a:r>
                  <a:endParaRPr kumimoji="0"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4" name="Rectangle 45">
                  <a:extLst>
                    <a:ext uri="{FF2B5EF4-FFF2-40B4-BE49-F238E27FC236}">
                      <a16:creationId xmlns:a16="http://schemas.microsoft.com/office/drawing/2014/main" id="{30C0309F-BA80-479B-B2B5-12171EA96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0" y="1518"/>
                  <a:ext cx="509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D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7" name="Rectangle 46">
                <a:extLst>
                  <a:ext uri="{FF2B5EF4-FFF2-40B4-BE49-F238E27FC236}">
                    <a16:creationId xmlns:a16="http://schemas.microsoft.com/office/drawing/2014/main" id="{BB21272C-29A5-4C7F-B810-3A6E5644E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233"/>
                <a:ext cx="47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8" name="Rectangle 47">
                <a:extLst>
                  <a:ext uri="{FF2B5EF4-FFF2-40B4-BE49-F238E27FC236}">
                    <a16:creationId xmlns:a16="http://schemas.microsoft.com/office/drawing/2014/main" id="{63CFBDD3-F1F8-4218-9455-237AFB912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7" y="714"/>
                <a:ext cx="538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F</a:t>
                </a:r>
                <a:endParaRPr kumimoji="0" lang="en-US" altLang="zh-TW" sz="18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Rectangle 48">
                <a:extLst>
                  <a:ext uri="{FF2B5EF4-FFF2-40B4-BE49-F238E27FC236}">
                    <a16:creationId xmlns:a16="http://schemas.microsoft.com/office/drawing/2014/main" id="{399C74CB-077D-4168-97D7-68E4E6D38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1098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G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" name="Rectangle 49">
                <a:extLst>
                  <a:ext uri="{FF2B5EF4-FFF2-40B4-BE49-F238E27FC236}">
                    <a16:creationId xmlns:a16="http://schemas.microsoft.com/office/drawing/2014/main" id="{BE3A1062-4770-40BB-9F9D-0F38BADF0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8" y="1530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21" name="Rectangle 50">
                <a:extLst>
                  <a:ext uri="{FF2B5EF4-FFF2-40B4-BE49-F238E27FC236}">
                    <a16:creationId xmlns:a16="http://schemas.microsoft.com/office/drawing/2014/main" id="{FA94D1C7-2158-45C7-9754-616224185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962"/>
                <a:ext cx="39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I</a:t>
                </a:r>
              </a:p>
            </p:txBody>
          </p:sp>
        </p:grpSp>
        <p:sp>
          <p:nvSpPr>
            <p:cNvPr id="84" name="Line 24">
              <a:extLst>
                <a:ext uri="{FF2B5EF4-FFF2-40B4-BE49-F238E27FC236}">
                  <a16:creationId xmlns:a16="http://schemas.microsoft.com/office/drawing/2014/main" id="{ECED5EA2-8C4D-48B3-83A8-4420FDA8F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33252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5" name="Line 25">
              <a:extLst>
                <a:ext uri="{FF2B5EF4-FFF2-40B4-BE49-F238E27FC236}">
                  <a16:creationId xmlns:a16="http://schemas.microsoft.com/office/drawing/2014/main" id="{B42486B3-ABA7-4576-B322-8A2E9EC0A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6" name="Line 26">
              <a:extLst>
                <a:ext uri="{FF2B5EF4-FFF2-40B4-BE49-F238E27FC236}">
                  <a16:creationId xmlns:a16="http://schemas.microsoft.com/office/drawing/2014/main" id="{6046FD53-69FA-47C2-B8EC-087C73A13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" name="Line 28">
              <a:extLst>
                <a:ext uri="{FF2B5EF4-FFF2-40B4-BE49-F238E27FC236}">
                  <a16:creationId xmlns:a16="http://schemas.microsoft.com/office/drawing/2014/main" id="{675C0C96-64D8-4F99-BAB4-974A45E42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0110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8" name="Line 29">
              <a:extLst>
                <a:ext uri="{FF2B5EF4-FFF2-40B4-BE49-F238E27FC236}">
                  <a16:creationId xmlns:a16="http://schemas.microsoft.com/office/drawing/2014/main" id="{811DAE21-27D2-4E00-A308-3791140DEC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9" name="Line 30">
              <a:extLst>
                <a:ext uri="{FF2B5EF4-FFF2-40B4-BE49-F238E27FC236}">
                  <a16:creationId xmlns:a16="http://schemas.microsoft.com/office/drawing/2014/main" id="{E1C59C39-3406-4BFD-A957-31FACDCA3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" name="Line 32">
              <a:extLst>
                <a:ext uri="{FF2B5EF4-FFF2-40B4-BE49-F238E27FC236}">
                  <a16:creationId xmlns:a16="http://schemas.microsoft.com/office/drawing/2014/main" id="{DCF94B2E-4D8C-41E9-8551-44F0A48DA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6968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" name="Line 33">
              <a:extLst>
                <a:ext uri="{FF2B5EF4-FFF2-40B4-BE49-F238E27FC236}">
                  <a16:creationId xmlns:a16="http://schemas.microsoft.com/office/drawing/2014/main" id="{C17CCEBB-B5F1-4728-A676-7E144AD14C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92" name="Line 34">
              <a:extLst>
                <a:ext uri="{FF2B5EF4-FFF2-40B4-BE49-F238E27FC236}">
                  <a16:creationId xmlns:a16="http://schemas.microsoft.com/office/drawing/2014/main" id="{790318EF-366F-471E-BD1C-51C486032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" name="Line 35">
              <a:extLst>
                <a:ext uri="{FF2B5EF4-FFF2-40B4-BE49-F238E27FC236}">
                  <a16:creationId xmlns:a16="http://schemas.microsoft.com/office/drawing/2014/main" id="{96769BE2-2003-4272-AD19-90F106A69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" name="Line 36">
              <a:extLst>
                <a:ext uri="{FF2B5EF4-FFF2-40B4-BE49-F238E27FC236}">
                  <a16:creationId xmlns:a16="http://schemas.microsoft.com/office/drawing/2014/main" id="{ECAC9F43-60A1-413C-ACEE-B55D0AABD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5" name="Line 37">
              <a:extLst>
                <a:ext uri="{FF2B5EF4-FFF2-40B4-BE49-F238E27FC236}">
                  <a16:creationId xmlns:a16="http://schemas.microsoft.com/office/drawing/2014/main" id="{A9C8CEA0-34AC-4335-AEA1-B2747A85E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" name="Line 38">
              <a:extLst>
                <a:ext uri="{FF2B5EF4-FFF2-40B4-BE49-F238E27FC236}">
                  <a16:creationId xmlns:a16="http://schemas.microsoft.com/office/drawing/2014/main" id="{FAEAC926-C52C-40CB-A726-A2CB8D19D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53826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97" name="Line 39">
              <a:extLst>
                <a:ext uri="{FF2B5EF4-FFF2-40B4-BE49-F238E27FC236}">
                  <a16:creationId xmlns:a16="http://schemas.microsoft.com/office/drawing/2014/main" id="{5AB67D8A-941E-4A0D-864D-0D293DCBFD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" name="Line 40">
              <a:extLst>
                <a:ext uri="{FF2B5EF4-FFF2-40B4-BE49-F238E27FC236}">
                  <a16:creationId xmlns:a16="http://schemas.microsoft.com/office/drawing/2014/main" id="{A4C7A041-E7AB-40BB-808B-102F7CDB7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0110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9" name="Line 24">
              <a:extLst>
                <a:ext uri="{FF2B5EF4-FFF2-40B4-BE49-F238E27FC236}">
                  <a16:creationId xmlns:a16="http://schemas.microsoft.com/office/drawing/2014/main" id="{332352EA-DA8D-4135-B011-EEAF783AC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33252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0" name="Line 25">
              <a:extLst>
                <a:ext uri="{FF2B5EF4-FFF2-40B4-BE49-F238E27FC236}">
                  <a16:creationId xmlns:a16="http://schemas.microsoft.com/office/drawing/2014/main" id="{A702AA46-7247-486E-A9E8-06F82F15D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1" name="Line 26">
              <a:extLst>
                <a:ext uri="{FF2B5EF4-FFF2-40B4-BE49-F238E27FC236}">
                  <a16:creationId xmlns:a16="http://schemas.microsoft.com/office/drawing/2014/main" id="{65FAAF7C-3318-4117-B905-1080513BF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" name="Line 28">
              <a:extLst>
                <a:ext uri="{FF2B5EF4-FFF2-40B4-BE49-F238E27FC236}">
                  <a16:creationId xmlns:a16="http://schemas.microsoft.com/office/drawing/2014/main" id="{907CB111-CB34-420A-8F8E-D4C56D0F9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0110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" name="Line 29">
              <a:extLst>
                <a:ext uri="{FF2B5EF4-FFF2-40B4-BE49-F238E27FC236}">
                  <a16:creationId xmlns:a16="http://schemas.microsoft.com/office/drawing/2014/main" id="{F5E4BD59-DD4E-49E9-BCB4-9AF0E8C8F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" name="Line 30">
              <a:extLst>
                <a:ext uri="{FF2B5EF4-FFF2-40B4-BE49-F238E27FC236}">
                  <a16:creationId xmlns:a16="http://schemas.microsoft.com/office/drawing/2014/main" id="{AAC606BE-40B9-45A0-ADE8-9960593DA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" name="Line 32">
              <a:extLst>
                <a:ext uri="{FF2B5EF4-FFF2-40B4-BE49-F238E27FC236}">
                  <a16:creationId xmlns:a16="http://schemas.microsoft.com/office/drawing/2014/main" id="{CFB62A41-C38F-4E8C-89FD-05EDD7C9A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6968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" name="Line 33">
              <a:extLst>
                <a:ext uri="{FF2B5EF4-FFF2-40B4-BE49-F238E27FC236}">
                  <a16:creationId xmlns:a16="http://schemas.microsoft.com/office/drawing/2014/main" id="{7EC5EC18-3574-43B7-964B-EA932C06D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107" name="Line 34">
              <a:extLst>
                <a:ext uri="{FF2B5EF4-FFF2-40B4-BE49-F238E27FC236}">
                  <a16:creationId xmlns:a16="http://schemas.microsoft.com/office/drawing/2014/main" id="{C3D2B167-75A4-4DB9-A1E8-B23DA4F2A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" name="Line 35">
              <a:extLst>
                <a:ext uri="{FF2B5EF4-FFF2-40B4-BE49-F238E27FC236}">
                  <a16:creationId xmlns:a16="http://schemas.microsoft.com/office/drawing/2014/main" id="{C60BDAB8-A15A-43A5-B847-22E3ACDA7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" name="Line 36">
              <a:extLst>
                <a:ext uri="{FF2B5EF4-FFF2-40B4-BE49-F238E27FC236}">
                  <a16:creationId xmlns:a16="http://schemas.microsoft.com/office/drawing/2014/main" id="{7ECEFCEF-9047-4AD6-A8DE-E5ACF903B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0" name="Line 37">
              <a:extLst>
                <a:ext uri="{FF2B5EF4-FFF2-40B4-BE49-F238E27FC236}">
                  <a16:creationId xmlns:a16="http://schemas.microsoft.com/office/drawing/2014/main" id="{9089FD31-8084-4416-AB6B-E5DAF742C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1" name="Line 38">
              <a:extLst>
                <a:ext uri="{FF2B5EF4-FFF2-40B4-BE49-F238E27FC236}">
                  <a16:creationId xmlns:a16="http://schemas.microsoft.com/office/drawing/2014/main" id="{9ABEEF81-20FD-41A2-B463-FC4822DC3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53826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112" name="Line 39">
              <a:extLst>
                <a:ext uri="{FF2B5EF4-FFF2-40B4-BE49-F238E27FC236}">
                  <a16:creationId xmlns:a16="http://schemas.microsoft.com/office/drawing/2014/main" id="{3C6D1D4F-0374-4C15-884D-4C6CD649A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" name="Line 40">
              <a:extLst>
                <a:ext uri="{FF2B5EF4-FFF2-40B4-BE49-F238E27FC236}">
                  <a16:creationId xmlns:a16="http://schemas.microsoft.com/office/drawing/2014/main" id="{2999A890-8819-4577-AC9D-4FCBD91658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0110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9" name="矩形 158">
            <a:extLst>
              <a:ext uri="{FF2B5EF4-FFF2-40B4-BE49-F238E27FC236}">
                <a16:creationId xmlns:a16="http://schemas.microsoft.com/office/drawing/2014/main" id="{7FB9FF91-65B9-4FF7-96FB-B36D005C5B9A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4.</a:t>
            </a:r>
            <a:r>
              <a:rPr lang="zh-TW" altLang="en-US" sz="1200" dirty="0"/>
              <a:t> 算出累積貸款金額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0" name="文字方塊 159">
            <a:extLst>
              <a:ext uri="{FF2B5EF4-FFF2-40B4-BE49-F238E27FC236}">
                <a16:creationId xmlns:a16="http://schemas.microsoft.com/office/drawing/2014/main" id="{3FF941C4-FA80-4056-990B-6F443A36530C}"/>
              </a:ext>
            </a:extLst>
          </p:cNvPr>
          <p:cNvSpPr txBox="1"/>
          <p:nvPr/>
        </p:nvSpPr>
        <p:spPr>
          <a:xfrm>
            <a:off x="491413" y="2044005"/>
            <a:ext cx="541847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由於每個利率點的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rmax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及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rmin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皆不同，需分情況討論。這裡分成：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第二個點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倒數第二個點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最後一個點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其餘的點</a:t>
            </a:r>
          </a:p>
        </p:txBody>
      </p:sp>
      <p:sp>
        <p:nvSpPr>
          <p:cNvPr id="161" name="文字方塊 160">
            <a:extLst>
              <a:ext uri="{FF2B5EF4-FFF2-40B4-BE49-F238E27FC236}">
                <a16:creationId xmlns:a16="http://schemas.microsoft.com/office/drawing/2014/main" id="{5C748EEE-6ACB-467B-9A87-69AC19D0AD6E}"/>
              </a:ext>
            </a:extLst>
          </p:cNvPr>
          <p:cNvSpPr txBox="1"/>
          <p:nvPr/>
        </p:nvSpPr>
        <p:spPr>
          <a:xfrm>
            <a:off x="730503" y="3754567"/>
            <a:ext cx="6917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計算</a:t>
            </a:r>
            <a:r>
              <a:rPr lang="zh-TW" altLang="en-US" dirty="0">
                <a:solidFill>
                  <a:srgbClr val="FF0000"/>
                </a:solidFill>
              </a:rPr>
              <a:t>第二個點</a:t>
            </a:r>
            <a:r>
              <a:rPr lang="zh-TW" altLang="en-US" dirty="0"/>
              <a:t>時，前一期</a:t>
            </a:r>
            <a:r>
              <a:rPr lang="en-US" altLang="zh-TW" dirty="0" err="1"/>
              <a:t>rmax</a:t>
            </a:r>
            <a:r>
              <a:rPr lang="zh-TW" altLang="en-US" dirty="0"/>
              <a:t>為左點，</a:t>
            </a:r>
            <a:r>
              <a:rPr lang="en-US" altLang="zh-TW" dirty="0" err="1"/>
              <a:t>rmin</a:t>
            </a:r>
            <a:r>
              <a:rPr lang="zh-TW" altLang="en-US" dirty="0"/>
              <a:t>為左下點。</a:t>
            </a:r>
            <a:endParaRPr lang="en-US" altLang="zh-TW" dirty="0"/>
          </a:p>
          <a:p>
            <a:r>
              <a:rPr lang="zh-TW" altLang="en-US" dirty="0"/>
              <a:t>以上圖為例，此時第二個點為</a:t>
            </a:r>
            <a:r>
              <a:rPr lang="en-US" altLang="zh-TW" dirty="0"/>
              <a:t>F</a:t>
            </a:r>
            <a:r>
              <a:rPr lang="zh-TW" altLang="en-US" dirty="0"/>
              <a:t>，而前一期</a:t>
            </a:r>
            <a:r>
              <a:rPr lang="en-US" altLang="zh-TW" dirty="0" err="1"/>
              <a:t>rmax</a:t>
            </a:r>
            <a:r>
              <a:rPr lang="zh-TW" altLang="en-US" dirty="0"/>
              <a:t>為</a:t>
            </a:r>
            <a:r>
              <a:rPr lang="en-US" altLang="zh-TW" dirty="0"/>
              <a:t>B</a:t>
            </a:r>
            <a:r>
              <a:rPr lang="zh-TW" altLang="en-US" dirty="0"/>
              <a:t>點，</a:t>
            </a:r>
            <a:r>
              <a:rPr lang="en-US" altLang="zh-TW" dirty="0" err="1"/>
              <a:t>rmin</a:t>
            </a:r>
            <a:r>
              <a:rPr lang="zh-TW" altLang="en-US" dirty="0"/>
              <a:t>為</a:t>
            </a:r>
            <a:r>
              <a:rPr lang="en-US" altLang="zh-TW" dirty="0"/>
              <a:t>C</a:t>
            </a:r>
            <a:r>
              <a:rPr lang="zh-TW" altLang="en-US" dirty="0"/>
              <a:t>點</a:t>
            </a:r>
            <a:endParaRPr lang="en-US" altLang="zh-TW" dirty="0"/>
          </a:p>
        </p:txBody>
      </p:sp>
      <p:pic>
        <p:nvPicPr>
          <p:cNvPr id="162" name="圖片 161">
            <a:extLst>
              <a:ext uri="{FF2B5EF4-FFF2-40B4-BE49-F238E27FC236}">
                <a16:creationId xmlns:a16="http://schemas.microsoft.com/office/drawing/2014/main" id="{0D0EEE5F-5450-4DF4-819A-6D71BC2F9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4" y="4666227"/>
            <a:ext cx="10745700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56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431F51C-3932-4BC8-AF26-549A65F464BE}"/>
              </a:ext>
            </a:extLst>
          </p:cNvPr>
          <p:cNvSpPr/>
          <p:nvPr/>
        </p:nvSpPr>
        <p:spPr>
          <a:xfrm>
            <a:off x="491413" y="39646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程式部分順序為：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第零期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</a:t>
            </a:r>
            <a:r>
              <a:rPr lang="en-US" altLang="zh-TW" sz="1600" dirty="0"/>
              <a:t>2</a:t>
            </a:r>
            <a:r>
              <a:rPr lang="zh-TW" altLang="en-US" sz="1600" dirty="0"/>
              <a:t>期～ 第 </a:t>
            </a:r>
            <a:r>
              <a:rPr lang="en-US" altLang="zh-TW" sz="1600" dirty="0"/>
              <a:t>startpoint-1</a:t>
            </a:r>
            <a:r>
              <a:rPr lang="zh-TW" altLang="en-US" sz="1600" dirty="0"/>
              <a:t> 期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startpoint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將第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期～期末使用內插法，求出中間的代表點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39A7C35C-37C0-46E6-8EF3-F9FF97C85EC3}"/>
              </a:ext>
            </a:extLst>
          </p:cNvPr>
          <p:cNvGrpSpPr/>
          <p:nvPr/>
        </p:nvGrpSpPr>
        <p:grpSpPr>
          <a:xfrm>
            <a:off x="5291326" y="153028"/>
            <a:ext cx="3470120" cy="2123641"/>
            <a:chOff x="1127159" y="2247327"/>
            <a:chExt cx="10380662" cy="3154363"/>
          </a:xfrm>
        </p:grpSpPr>
        <p:grpSp>
          <p:nvGrpSpPr>
            <p:cNvPr id="83" name="Group 5">
              <a:extLst>
                <a:ext uri="{FF2B5EF4-FFF2-40B4-BE49-F238E27FC236}">
                  <a16:creationId xmlns:a16="http://schemas.microsoft.com/office/drawing/2014/main" id="{7A5FE7BF-63A2-4257-AA17-36E8C5CADA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159" y="2247327"/>
              <a:ext cx="6418263" cy="3154363"/>
              <a:chOff x="661" y="233"/>
              <a:chExt cx="4043" cy="1987"/>
            </a:xfrm>
          </p:grpSpPr>
          <p:grpSp>
            <p:nvGrpSpPr>
              <p:cNvPr id="114" name="Group 6">
                <a:extLst>
                  <a:ext uri="{FF2B5EF4-FFF2-40B4-BE49-F238E27FC236}">
                    <a16:creationId xmlns:a16="http://schemas.microsoft.com/office/drawing/2014/main" id="{BEFF4F04-9CB1-48B0-BD01-0E8B7984FD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480"/>
                <a:ext cx="3744" cy="1728"/>
                <a:chOff x="960" y="480"/>
                <a:chExt cx="3744" cy="1728"/>
              </a:xfrm>
            </p:grpSpPr>
            <p:grpSp>
              <p:nvGrpSpPr>
                <p:cNvPr id="125" name="Group 7">
                  <a:extLst>
                    <a:ext uri="{FF2B5EF4-FFF2-40B4-BE49-F238E27FC236}">
                      <a16:creationId xmlns:a16="http://schemas.microsoft.com/office/drawing/2014/main" id="{818C42EA-DF04-46F7-9185-A0C8EA8516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912"/>
                  <a:ext cx="1248" cy="864"/>
                  <a:chOff x="960" y="912"/>
                  <a:chExt cx="1248" cy="864"/>
                </a:xfrm>
              </p:grpSpPr>
              <p:sp>
                <p:nvSpPr>
                  <p:cNvPr id="156" name="Line 8">
                    <a:extLst>
                      <a:ext uri="{FF2B5EF4-FFF2-40B4-BE49-F238E27FC236}">
                        <a16:creationId xmlns:a16="http://schemas.microsoft.com/office/drawing/2014/main" id="{2E2FEA2A-A334-4BE4-B2FB-226B400638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7" name="Line 9">
                    <a:extLst>
                      <a:ext uri="{FF2B5EF4-FFF2-40B4-BE49-F238E27FC236}">
                        <a16:creationId xmlns:a16="http://schemas.microsoft.com/office/drawing/2014/main" id="{778C61C1-38BB-46C9-A07C-5C0CDAC9B2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8" name="Line 10">
                    <a:extLst>
                      <a:ext uri="{FF2B5EF4-FFF2-40B4-BE49-F238E27FC236}">
                        <a16:creationId xmlns:a16="http://schemas.microsoft.com/office/drawing/2014/main" id="{C0E4C378-1635-4835-9ABB-622A71F8BE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</p:grpSp>
            <p:grpSp>
              <p:nvGrpSpPr>
                <p:cNvPr id="126" name="Group 11">
                  <a:extLst>
                    <a:ext uri="{FF2B5EF4-FFF2-40B4-BE49-F238E27FC236}">
                      <a16:creationId xmlns:a16="http://schemas.microsoft.com/office/drawing/2014/main" id="{797ECEF5-E839-4A64-B591-0DA19EA5C0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480"/>
                  <a:ext cx="1248" cy="864"/>
                  <a:chOff x="2208" y="480"/>
                  <a:chExt cx="1248" cy="864"/>
                </a:xfrm>
              </p:grpSpPr>
              <p:sp>
                <p:nvSpPr>
                  <p:cNvPr id="153" name="Line 12">
                    <a:extLst>
                      <a:ext uri="{FF2B5EF4-FFF2-40B4-BE49-F238E27FC236}">
                        <a16:creationId xmlns:a16="http://schemas.microsoft.com/office/drawing/2014/main" id="{ED50A17C-91B0-4F22-A34B-5192FBB644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912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4" name="Line 13">
                    <a:extLst>
                      <a:ext uri="{FF2B5EF4-FFF2-40B4-BE49-F238E27FC236}">
                        <a16:creationId xmlns:a16="http://schemas.microsoft.com/office/drawing/2014/main" id="{EFE4FD5F-4869-4CCF-B363-BA8EF6ECB5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5" name="Line 14">
                    <a:extLst>
                      <a:ext uri="{FF2B5EF4-FFF2-40B4-BE49-F238E27FC236}">
                        <a16:creationId xmlns:a16="http://schemas.microsoft.com/office/drawing/2014/main" id="{ECAED00D-0AF6-47A1-80C0-7AE24892C6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27" name="Group 15">
                  <a:extLst>
                    <a:ext uri="{FF2B5EF4-FFF2-40B4-BE49-F238E27FC236}">
                      <a16:creationId xmlns:a16="http://schemas.microsoft.com/office/drawing/2014/main" id="{A52D9AC7-0D09-4EBF-94FF-04937235EC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912"/>
                  <a:ext cx="1248" cy="864"/>
                  <a:chOff x="2208" y="912"/>
                  <a:chExt cx="1248" cy="864"/>
                </a:xfrm>
              </p:grpSpPr>
              <p:sp>
                <p:nvSpPr>
                  <p:cNvPr id="150" name="Line 16">
                    <a:extLst>
                      <a:ext uri="{FF2B5EF4-FFF2-40B4-BE49-F238E27FC236}">
                        <a16:creationId xmlns:a16="http://schemas.microsoft.com/office/drawing/2014/main" id="{C31AC2A7-14B0-4794-9C43-195CAD6607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1" name="Line 17">
                    <a:extLst>
                      <a:ext uri="{FF2B5EF4-FFF2-40B4-BE49-F238E27FC236}">
                        <a16:creationId xmlns:a16="http://schemas.microsoft.com/office/drawing/2014/main" id="{515A1885-635B-4422-A252-40ECBB0BEA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2" name="Line 18">
                    <a:extLst>
                      <a:ext uri="{FF2B5EF4-FFF2-40B4-BE49-F238E27FC236}">
                        <a16:creationId xmlns:a16="http://schemas.microsoft.com/office/drawing/2014/main" id="{ABD0C9A2-2BC2-4201-9923-EB285CF67C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28" name="Group 19">
                  <a:extLst>
                    <a:ext uri="{FF2B5EF4-FFF2-40B4-BE49-F238E27FC236}">
                      <a16:creationId xmlns:a16="http://schemas.microsoft.com/office/drawing/2014/main" id="{42C656A0-34AD-4EF1-B961-9A70412297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1344"/>
                  <a:ext cx="1248" cy="864"/>
                  <a:chOff x="2208" y="1344"/>
                  <a:chExt cx="1248" cy="864"/>
                </a:xfrm>
              </p:grpSpPr>
              <p:sp>
                <p:nvSpPr>
                  <p:cNvPr id="147" name="Line 20">
                    <a:extLst>
                      <a:ext uri="{FF2B5EF4-FFF2-40B4-BE49-F238E27FC236}">
                        <a16:creationId xmlns:a16="http://schemas.microsoft.com/office/drawing/2014/main" id="{24636E8E-7515-4476-BA89-E3E26C5272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776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8" name="Line 21">
                    <a:extLst>
                      <a:ext uri="{FF2B5EF4-FFF2-40B4-BE49-F238E27FC236}">
                        <a16:creationId xmlns:a16="http://schemas.microsoft.com/office/drawing/2014/main" id="{DDB2ADB4-0000-44F1-886D-9F50339F08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9" name="Line 22">
                    <a:extLst>
                      <a:ext uri="{FF2B5EF4-FFF2-40B4-BE49-F238E27FC236}">
                        <a16:creationId xmlns:a16="http://schemas.microsoft.com/office/drawing/2014/main" id="{33DF282A-2253-4E54-9378-6CFA91C9E4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29" name="Group 23">
                  <a:extLst>
                    <a:ext uri="{FF2B5EF4-FFF2-40B4-BE49-F238E27FC236}">
                      <a16:creationId xmlns:a16="http://schemas.microsoft.com/office/drawing/2014/main" id="{75B83DE3-F75B-408A-97D7-C0C24A3D0F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480"/>
                  <a:ext cx="1248" cy="864"/>
                  <a:chOff x="3456" y="480"/>
                  <a:chExt cx="1248" cy="864"/>
                </a:xfrm>
              </p:grpSpPr>
              <p:sp>
                <p:nvSpPr>
                  <p:cNvPr id="144" name="Line 24">
                    <a:extLst>
                      <a:ext uri="{FF2B5EF4-FFF2-40B4-BE49-F238E27FC236}">
                        <a16:creationId xmlns:a16="http://schemas.microsoft.com/office/drawing/2014/main" id="{2698F4B7-5EC1-4B3A-8736-D59FF30878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5" name="Line 25">
                    <a:extLst>
                      <a:ext uri="{FF2B5EF4-FFF2-40B4-BE49-F238E27FC236}">
                        <a16:creationId xmlns:a16="http://schemas.microsoft.com/office/drawing/2014/main" id="{10CAEDD5-D0C8-4CB4-B799-82E067B76B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6" name="Line 26">
                    <a:extLst>
                      <a:ext uri="{FF2B5EF4-FFF2-40B4-BE49-F238E27FC236}">
                        <a16:creationId xmlns:a16="http://schemas.microsoft.com/office/drawing/2014/main" id="{CCFBB764-B1F5-401E-B6A6-2265A5DD1D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30" name="Group 27">
                  <a:extLst>
                    <a:ext uri="{FF2B5EF4-FFF2-40B4-BE49-F238E27FC236}">
                      <a16:creationId xmlns:a16="http://schemas.microsoft.com/office/drawing/2014/main" id="{64BEDD60-C2FC-466B-8FA9-C293C241DA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912"/>
                  <a:ext cx="1248" cy="864"/>
                  <a:chOff x="3456" y="912"/>
                  <a:chExt cx="1248" cy="864"/>
                </a:xfrm>
              </p:grpSpPr>
              <p:sp>
                <p:nvSpPr>
                  <p:cNvPr id="141" name="Line 28">
                    <a:extLst>
                      <a:ext uri="{FF2B5EF4-FFF2-40B4-BE49-F238E27FC236}">
                        <a16:creationId xmlns:a16="http://schemas.microsoft.com/office/drawing/2014/main" id="{4A566A99-ECB2-44B9-ABD2-F76F05838E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2" name="Line 29">
                    <a:extLst>
                      <a:ext uri="{FF2B5EF4-FFF2-40B4-BE49-F238E27FC236}">
                        <a16:creationId xmlns:a16="http://schemas.microsoft.com/office/drawing/2014/main" id="{C2F98A10-77EB-4271-9B02-6E239E1D4A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3" name="Line 30">
                    <a:extLst>
                      <a:ext uri="{FF2B5EF4-FFF2-40B4-BE49-F238E27FC236}">
                        <a16:creationId xmlns:a16="http://schemas.microsoft.com/office/drawing/2014/main" id="{95D44BD1-1670-4CD7-BB53-28D4DC9ED9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31" name="Group 31">
                  <a:extLst>
                    <a:ext uri="{FF2B5EF4-FFF2-40B4-BE49-F238E27FC236}">
                      <a16:creationId xmlns:a16="http://schemas.microsoft.com/office/drawing/2014/main" id="{C9E4418A-9058-46E1-8180-8C0180D25C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1344"/>
                  <a:ext cx="1248" cy="864"/>
                  <a:chOff x="3456" y="1344"/>
                  <a:chExt cx="1248" cy="864"/>
                </a:xfrm>
              </p:grpSpPr>
              <p:sp>
                <p:nvSpPr>
                  <p:cNvPr id="138" name="Line 32">
                    <a:extLst>
                      <a:ext uri="{FF2B5EF4-FFF2-40B4-BE49-F238E27FC236}">
                        <a16:creationId xmlns:a16="http://schemas.microsoft.com/office/drawing/2014/main" id="{277E6E92-4319-489D-BD0A-8DEC8F6E3B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776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9" name="Line 33">
                    <a:extLst>
                      <a:ext uri="{FF2B5EF4-FFF2-40B4-BE49-F238E27FC236}">
                        <a16:creationId xmlns:a16="http://schemas.microsoft.com/office/drawing/2014/main" id="{6AA6B3C9-E3E1-44BB-A6EF-6D12464D9F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  <p:sp>
                <p:nvSpPr>
                  <p:cNvPr id="140" name="Line 34">
                    <a:extLst>
                      <a:ext uri="{FF2B5EF4-FFF2-40B4-BE49-F238E27FC236}">
                        <a16:creationId xmlns:a16="http://schemas.microsoft.com/office/drawing/2014/main" id="{82E1A82F-69FE-4BA3-815D-83E61EB93C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32" name="Line 35">
                  <a:extLst>
                    <a:ext uri="{FF2B5EF4-FFF2-40B4-BE49-F238E27FC236}">
                      <a16:creationId xmlns:a16="http://schemas.microsoft.com/office/drawing/2014/main" id="{F9CAD5DC-7F86-466B-9CDE-99F45D592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3" name="Line 36">
                  <a:extLst>
                    <a:ext uri="{FF2B5EF4-FFF2-40B4-BE49-F238E27FC236}">
                      <a16:creationId xmlns:a16="http://schemas.microsoft.com/office/drawing/2014/main" id="{BA18B91B-11FD-424B-A3E7-8EEC9D682C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4" name="Line 37">
                  <a:extLst>
                    <a:ext uri="{FF2B5EF4-FFF2-40B4-BE49-F238E27FC236}">
                      <a16:creationId xmlns:a16="http://schemas.microsoft.com/office/drawing/2014/main" id="{B3DA252A-A3BF-463B-9E81-B5954E274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8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5" name="Line 38">
                  <a:extLst>
                    <a:ext uri="{FF2B5EF4-FFF2-40B4-BE49-F238E27FC236}">
                      <a16:creationId xmlns:a16="http://schemas.microsoft.com/office/drawing/2014/main" id="{0721E271-6E10-4FCA-8294-A088748BBF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2208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36" name="Line 39">
                  <a:extLst>
                    <a:ext uri="{FF2B5EF4-FFF2-40B4-BE49-F238E27FC236}">
                      <a16:creationId xmlns:a16="http://schemas.microsoft.com/office/drawing/2014/main" id="{95B45677-C196-4A6B-AB4B-749B02E418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776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7" name="Line 40">
                  <a:extLst>
                    <a:ext uri="{FF2B5EF4-FFF2-40B4-BE49-F238E27FC236}">
                      <a16:creationId xmlns:a16="http://schemas.microsoft.com/office/drawing/2014/main" id="{CD02E60B-0D32-48DB-B98C-F75EA99288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344"/>
                  <a:ext cx="1248" cy="8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15" name="Rectangle 41">
                <a:extLst>
                  <a:ext uri="{FF2B5EF4-FFF2-40B4-BE49-F238E27FC236}">
                    <a16:creationId xmlns:a16="http://schemas.microsoft.com/office/drawing/2014/main" id="{3C6E1765-157E-45A7-B912-3AEBA6CE8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" y="1076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A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16" name="Group 42">
                <a:extLst>
                  <a:ext uri="{FF2B5EF4-FFF2-40B4-BE49-F238E27FC236}">
                    <a16:creationId xmlns:a16="http://schemas.microsoft.com/office/drawing/2014/main" id="{F3C2433D-81BC-4BAC-92ED-C9CC20E5DD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0" y="628"/>
                <a:ext cx="595" cy="1179"/>
                <a:chOff x="2010" y="628"/>
                <a:chExt cx="595" cy="1179"/>
              </a:xfrm>
            </p:grpSpPr>
            <p:sp>
              <p:nvSpPr>
                <p:cNvPr id="122" name="Rectangle 43">
                  <a:extLst>
                    <a:ext uri="{FF2B5EF4-FFF2-40B4-BE49-F238E27FC236}">
                      <a16:creationId xmlns:a16="http://schemas.microsoft.com/office/drawing/2014/main" id="{1DC9AC9A-7CD2-40CF-962E-AF4A44BB8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628"/>
                  <a:ext cx="49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B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" name="Rectangle 44">
                  <a:extLst>
                    <a:ext uri="{FF2B5EF4-FFF2-40B4-BE49-F238E27FC236}">
                      <a16:creationId xmlns:a16="http://schemas.microsoft.com/office/drawing/2014/main" id="{1A39928D-5070-493F-9030-2297ECA57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1074"/>
                  <a:ext cx="577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C</a:t>
                  </a:r>
                  <a:endParaRPr kumimoji="0"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4" name="Rectangle 45">
                  <a:extLst>
                    <a:ext uri="{FF2B5EF4-FFF2-40B4-BE49-F238E27FC236}">
                      <a16:creationId xmlns:a16="http://schemas.microsoft.com/office/drawing/2014/main" id="{30C0309F-BA80-479B-B2B5-12171EA96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0" y="1518"/>
                  <a:ext cx="595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D</a:t>
                  </a:r>
                  <a:endParaRPr kumimoji="0"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7" name="Rectangle 46">
                <a:extLst>
                  <a:ext uri="{FF2B5EF4-FFF2-40B4-BE49-F238E27FC236}">
                    <a16:creationId xmlns:a16="http://schemas.microsoft.com/office/drawing/2014/main" id="{BB21272C-29A5-4C7F-B810-3A6E5644E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233"/>
                <a:ext cx="47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8" name="Rectangle 47">
                <a:extLst>
                  <a:ext uri="{FF2B5EF4-FFF2-40B4-BE49-F238E27FC236}">
                    <a16:creationId xmlns:a16="http://schemas.microsoft.com/office/drawing/2014/main" id="{63CFBDD3-F1F8-4218-9455-237AFB912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7" y="714"/>
                <a:ext cx="460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F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Rectangle 48">
                <a:extLst>
                  <a:ext uri="{FF2B5EF4-FFF2-40B4-BE49-F238E27FC236}">
                    <a16:creationId xmlns:a16="http://schemas.microsoft.com/office/drawing/2014/main" id="{399C74CB-077D-4168-97D7-68E4E6D38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1098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G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" name="Rectangle 49">
                <a:extLst>
                  <a:ext uri="{FF2B5EF4-FFF2-40B4-BE49-F238E27FC236}">
                    <a16:creationId xmlns:a16="http://schemas.microsoft.com/office/drawing/2014/main" id="{BE3A1062-4770-40BB-9F9D-0F38BADF0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8" y="1530"/>
                <a:ext cx="59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21" name="Rectangle 50">
                <a:extLst>
                  <a:ext uri="{FF2B5EF4-FFF2-40B4-BE49-F238E27FC236}">
                    <a16:creationId xmlns:a16="http://schemas.microsoft.com/office/drawing/2014/main" id="{FA94D1C7-2158-45C7-9754-616224185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962"/>
                <a:ext cx="39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I</a:t>
                </a:r>
              </a:p>
            </p:txBody>
          </p:sp>
        </p:grpSp>
        <p:sp>
          <p:nvSpPr>
            <p:cNvPr id="84" name="Line 24">
              <a:extLst>
                <a:ext uri="{FF2B5EF4-FFF2-40B4-BE49-F238E27FC236}">
                  <a16:creationId xmlns:a16="http://schemas.microsoft.com/office/drawing/2014/main" id="{ECED5EA2-8C4D-48B3-83A8-4420FDA8F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33252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5" name="Line 25">
              <a:extLst>
                <a:ext uri="{FF2B5EF4-FFF2-40B4-BE49-F238E27FC236}">
                  <a16:creationId xmlns:a16="http://schemas.microsoft.com/office/drawing/2014/main" id="{B42486B3-ABA7-4576-B322-8A2E9EC0A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6" name="Line 26">
              <a:extLst>
                <a:ext uri="{FF2B5EF4-FFF2-40B4-BE49-F238E27FC236}">
                  <a16:creationId xmlns:a16="http://schemas.microsoft.com/office/drawing/2014/main" id="{6046FD53-69FA-47C2-B8EC-087C73A13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" name="Line 28">
              <a:extLst>
                <a:ext uri="{FF2B5EF4-FFF2-40B4-BE49-F238E27FC236}">
                  <a16:creationId xmlns:a16="http://schemas.microsoft.com/office/drawing/2014/main" id="{675C0C96-64D8-4F99-BAB4-974A45E42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0110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8" name="Line 29">
              <a:extLst>
                <a:ext uri="{FF2B5EF4-FFF2-40B4-BE49-F238E27FC236}">
                  <a16:creationId xmlns:a16="http://schemas.microsoft.com/office/drawing/2014/main" id="{811DAE21-27D2-4E00-A308-3791140DEC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9" name="Line 30">
              <a:extLst>
                <a:ext uri="{FF2B5EF4-FFF2-40B4-BE49-F238E27FC236}">
                  <a16:creationId xmlns:a16="http://schemas.microsoft.com/office/drawing/2014/main" id="{E1C59C39-3406-4BFD-A957-31FACDCA3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" name="Line 32">
              <a:extLst>
                <a:ext uri="{FF2B5EF4-FFF2-40B4-BE49-F238E27FC236}">
                  <a16:creationId xmlns:a16="http://schemas.microsoft.com/office/drawing/2014/main" id="{DCF94B2E-4D8C-41E9-8551-44F0A48DA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6968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" name="Line 33">
              <a:extLst>
                <a:ext uri="{FF2B5EF4-FFF2-40B4-BE49-F238E27FC236}">
                  <a16:creationId xmlns:a16="http://schemas.microsoft.com/office/drawing/2014/main" id="{C17CCEBB-B5F1-4728-A676-7E144AD14C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92" name="Line 34">
              <a:extLst>
                <a:ext uri="{FF2B5EF4-FFF2-40B4-BE49-F238E27FC236}">
                  <a16:creationId xmlns:a16="http://schemas.microsoft.com/office/drawing/2014/main" id="{790318EF-366F-471E-BD1C-51C486032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" name="Line 35">
              <a:extLst>
                <a:ext uri="{FF2B5EF4-FFF2-40B4-BE49-F238E27FC236}">
                  <a16:creationId xmlns:a16="http://schemas.microsoft.com/office/drawing/2014/main" id="{96769BE2-2003-4272-AD19-90F106A69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" name="Line 36">
              <a:extLst>
                <a:ext uri="{FF2B5EF4-FFF2-40B4-BE49-F238E27FC236}">
                  <a16:creationId xmlns:a16="http://schemas.microsoft.com/office/drawing/2014/main" id="{ECAC9F43-60A1-413C-ACEE-B55D0AABD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5" name="Line 37">
              <a:extLst>
                <a:ext uri="{FF2B5EF4-FFF2-40B4-BE49-F238E27FC236}">
                  <a16:creationId xmlns:a16="http://schemas.microsoft.com/office/drawing/2014/main" id="{A9C8CEA0-34AC-4335-AEA1-B2747A85E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" name="Line 38">
              <a:extLst>
                <a:ext uri="{FF2B5EF4-FFF2-40B4-BE49-F238E27FC236}">
                  <a16:creationId xmlns:a16="http://schemas.microsoft.com/office/drawing/2014/main" id="{FAEAC926-C52C-40CB-A726-A2CB8D19D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53826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97" name="Line 39">
              <a:extLst>
                <a:ext uri="{FF2B5EF4-FFF2-40B4-BE49-F238E27FC236}">
                  <a16:creationId xmlns:a16="http://schemas.microsoft.com/office/drawing/2014/main" id="{5AB67D8A-941E-4A0D-864D-0D293DCBFD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" name="Line 40">
              <a:extLst>
                <a:ext uri="{FF2B5EF4-FFF2-40B4-BE49-F238E27FC236}">
                  <a16:creationId xmlns:a16="http://schemas.microsoft.com/office/drawing/2014/main" id="{A4C7A041-E7AB-40BB-808B-102F7CDB7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0110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9" name="Line 24">
              <a:extLst>
                <a:ext uri="{FF2B5EF4-FFF2-40B4-BE49-F238E27FC236}">
                  <a16:creationId xmlns:a16="http://schemas.microsoft.com/office/drawing/2014/main" id="{332352EA-DA8D-4135-B011-EEAF783AC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33252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0" name="Line 25">
              <a:extLst>
                <a:ext uri="{FF2B5EF4-FFF2-40B4-BE49-F238E27FC236}">
                  <a16:creationId xmlns:a16="http://schemas.microsoft.com/office/drawing/2014/main" id="{A702AA46-7247-486E-A9E8-06F82F15D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1" name="Line 26">
              <a:extLst>
                <a:ext uri="{FF2B5EF4-FFF2-40B4-BE49-F238E27FC236}">
                  <a16:creationId xmlns:a16="http://schemas.microsoft.com/office/drawing/2014/main" id="{65FAAF7C-3318-4117-B905-1080513BF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" name="Line 28">
              <a:extLst>
                <a:ext uri="{FF2B5EF4-FFF2-40B4-BE49-F238E27FC236}">
                  <a16:creationId xmlns:a16="http://schemas.microsoft.com/office/drawing/2014/main" id="{907CB111-CB34-420A-8F8E-D4C56D0F9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0110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" name="Line 29">
              <a:extLst>
                <a:ext uri="{FF2B5EF4-FFF2-40B4-BE49-F238E27FC236}">
                  <a16:creationId xmlns:a16="http://schemas.microsoft.com/office/drawing/2014/main" id="{F5E4BD59-DD4E-49E9-BCB4-9AF0E8C8F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" name="Line 30">
              <a:extLst>
                <a:ext uri="{FF2B5EF4-FFF2-40B4-BE49-F238E27FC236}">
                  <a16:creationId xmlns:a16="http://schemas.microsoft.com/office/drawing/2014/main" id="{AAC606BE-40B9-45A0-ADE8-9960593DA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" name="Line 32">
              <a:extLst>
                <a:ext uri="{FF2B5EF4-FFF2-40B4-BE49-F238E27FC236}">
                  <a16:creationId xmlns:a16="http://schemas.microsoft.com/office/drawing/2014/main" id="{CFB62A41-C38F-4E8C-89FD-05EDD7C9A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6968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" name="Line 33">
              <a:extLst>
                <a:ext uri="{FF2B5EF4-FFF2-40B4-BE49-F238E27FC236}">
                  <a16:creationId xmlns:a16="http://schemas.microsoft.com/office/drawing/2014/main" id="{7EC5EC18-3574-43B7-964B-EA932C06D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107" name="Line 34">
              <a:extLst>
                <a:ext uri="{FF2B5EF4-FFF2-40B4-BE49-F238E27FC236}">
                  <a16:creationId xmlns:a16="http://schemas.microsoft.com/office/drawing/2014/main" id="{C3D2B167-75A4-4DB9-A1E8-B23DA4F2A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" name="Line 35">
              <a:extLst>
                <a:ext uri="{FF2B5EF4-FFF2-40B4-BE49-F238E27FC236}">
                  <a16:creationId xmlns:a16="http://schemas.microsoft.com/office/drawing/2014/main" id="{C60BDAB8-A15A-43A5-B847-22E3ACDA7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" name="Line 36">
              <a:extLst>
                <a:ext uri="{FF2B5EF4-FFF2-40B4-BE49-F238E27FC236}">
                  <a16:creationId xmlns:a16="http://schemas.microsoft.com/office/drawing/2014/main" id="{7ECEFCEF-9047-4AD6-A8DE-E5ACF903B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0" name="Line 37">
              <a:extLst>
                <a:ext uri="{FF2B5EF4-FFF2-40B4-BE49-F238E27FC236}">
                  <a16:creationId xmlns:a16="http://schemas.microsoft.com/office/drawing/2014/main" id="{9089FD31-8084-4416-AB6B-E5DAF742C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1" name="Line 38">
              <a:extLst>
                <a:ext uri="{FF2B5EF4-FFF2-40B4-BE49-F238E27FC236}">
                  <a16:creationId xmlns:a16="http://schemas.microsoft.com/office/drawing/2014/main" id="{9ABEEF81-20FD-41A2-B463-FC4822DC3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53826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112" name="Line 39">
              <a:extLst>
                <a:ext uri="{FF2B5EF4-FFF2-40B4-BE49-F238E27FC236}">
                  <a16:creationId xmlns:a16="http://schemas.microsoft.com/office/drawing/2014/main" id="{3C6D1D4F-0374-4C15-884D-4C6CD649A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" name="Line 40">
              <a:extLst>
                <a:ext uri="{FF2B5EF4-FFF2-40B4-BE49-F238E27FC236}">
                  <a16:creationId xmlns:a16="http://schemas.microsoft.com/office/drawing/2014/main" id="{2999A890-8819-4577-AC9D-4FCBD91658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0110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9" name="矩形 158">
            <a:extLst>
              <a:ext uri="{FF2B5EF4-FFF2-40B4-BE49-F238E27FC236}">
                <a16:creationId xmlns:a16="http://schemas.microsoft.com/office/drawing/2014/main" id="{7FB9FF91-65B9-4FF7-96FB-B36D005C5B9A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4.</a:t>
            </a:r>
            <a:r>
              <a:rPr lang="zh-TW" altLang="en-US" sz="1200" dirty="0"/>
              <a:t> 算出累積貸款金額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0" name="文字方塊 159">
            <a:extLst>
              <a:ext uri="{FF2B5EF4-FFF2-40B4-BE49-F238E27FC236}">
                <a16:creationId xmlns:a16="http://schemas.microsoft.com/office/drawing/2014/main" id="{3FF941C4-FA80-4056-990B-6F443A36530C}"/>
              </a:ext>
            </a:extLst>
          </p:cNvPr>
          <p:cNvSpPr txBox="1"/>
          <p:nvPr/>
        </p:nvSpPr>
        <p:spPr>
          <a:xfrm>
            <a:off x="491413" y="2044005"/>
            <a:ext cx="541847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由於每個利率點的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rmax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及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rmin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皆不同，需分情況討論。這裡分成：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第二個點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倒數第二個點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最後一個點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其餘的點</a:t>
            </a:r>
          </a:p>
        </p:txBody>
      </p:sp>
      <p:sp>
        <p:nvSpPr>
          <p:cNvPr id="161" name="文字方塊 160">
            <a:extLst>
              <a:ext uri="{FF2B5EF4-FFF2-40B4-BE49-F238E27FC236}">
                <a16:creationId xmlns:a16="http://schemas.microsoft.com/office/drawing/2014/main" id="{5C748EEE-6ACB-467B-9A87-69AC19D0AD6E}"/>
              </a:ext>
            </a:extLst>
          </p:cNvPr>
          <p:cNvSpPr txBox="1"/>
          <p:nvPr/>
        </p:nvSpPr>
        <p:spPr>
          <a:xfrm>
            <a:off x="777155" y="3722694"/>
            <a:ext cx="764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計算</a:t>
            </a:r>
            <a:r>
              <a:rPr lang="zh-TW" altLang="en-US" dirty="0">
                <a:solidFill>
                  <a:srgbClr val="FF0000"/>
                </a:solidFill>
              </a:rPr>
              <a:t>倒數第二個點</a:t>
            </a:r>
            <a:r>
              <a:rPr lang="zh-TW" altLang="en-US" dirty="0"/>
              <a:t>時，前一期</a:t>
            </a:r>
            <a:r>
              <a:rPr lang="en-US" altLang="zh-TW" dirty="0" err="1"/>
              <a:t>rmax</a:t>
            </a:r>
            <a:r>
              <a:rPr lang="zh-TW" altLang="en-US" dirty="0"/>
              <a:t>為左上點，</a:t>
            </a:r>
            <a:r>
              <a:rPr lang="en-US" altLang="zh-TW" dirty="0" err="1"/>
              <a:t>rmin</a:t>
            </a:r>
            <a:r>
              <a:rPr lang="zh-TW" altLang="en-US" dirty="0"/>
              <a:t>為左點。</a:t>
            </a:r>
            <a:endParaRPr lang="en-US" altLang="zh-TW" dirty="0"/>
          </a:p>
          <a:p>
            <a:r>
              <a:rPr lang="zh-TW" altLang="en-US" dirty="0"/>
              <a:t>以上圖為例，此時倒數第二個點為</a:t>
            </a:r>
            <a:r>
              <a:rPr lang="en-US" altLang="zh-TW" dirty="0"/>
              <a:t>H</a:t>
            </a:r>
            <a:r>
              <a:rPr lang="zh-TW" altLang="en-US" dirty="0"/>
              <a:t>，而前一期</a:t>
            </a:r>
            <a:r>
              <a:rPr lang="en-US" altLang="zh-TW" dirty="0" err="1"/>
              <a:t>rmax</a:t>
            </a:r>
            <a:r>
              <a:rPr lang="zh-TW" altLang="en-US" dirty="0"/>
              <a:t>為</a:t>
            </a:r>
            <a:r>
              <a:rPr lang="en-US" altLang="zh-TW" dirty="0"/>
              <a:t>C</a:t>
            </a:r>
            <a:r>
              <a:rPr lang="zh-TW" altLang="en-US" dirty="0"/>
              <a:t>點，</a:t>
            </a:r>
            <a:r>
              <a:rPr lang="en-US" altLang="zh-TW" dirty="0" err="1"/>
              <a:t>rmin</a:t>
            </a:r>
            <a:r>
              <a:rPr lang="zh-TW" altLang="en-US" dirty="0"/>
              <a:t>為</a:t>
            </a:r>
            <a:r>
              <a:rPr lang="en-US" altLang="zh-TW" dirty="0"/>
              <a:t>D</a:t>
            </a:r>
            <a:r>
              <a:rPr lang="zh-TW" altLang="en-US" dirty="0"/>
              <a:t>點。</a:t>
            </a:r>
            <a:endParaRPr lang="en-US" altLang="zh-TW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8E93236-A1D3-40AE-B90E-6AE7D1E14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7" y="4782620"/>
            <a:ext cx="11041224" cy="122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6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34E31EB-2741-4518-AD69-BEE056A83C24}"/>
              </a:ext>
            </a:extLst>
          </p:cNvPr>
          <p:cNvSpPr txBox="1"/>
          <p:nvPr/>
        </p:nvSpPr>
        <p:spPr>
          <a:xfrm>
            <a:off x="709127" y="599494"/>
            <a:ext cx="1800493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整理所需死亡率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B4B4752-0E26-463F-BC6D-761DB8495E7F}"/>
              </a:ext>
            </a:extLst>
          </p:cNvPr>
          <p:cNvSpPr/>
          <p:nvPr/>
        </p:nvSpPr>
        <p:spPr>
          <a:xfrm>
            <a:off x="8796449" y="429301"/>
            <a:ext cx="31560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參數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/>
              <a:t>整理所需死亡率</a:t>
            </a:r>
            <a:endParaRPr lang="en-US" altLang="zh-TW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400" dirty="0"/>
              <a:t>有無自理能力</a:t>
            </a:r>
            <a:endParaRPr lang="en-US" altLang="zh-TW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400" dirty="0"/>
              <a:t>原始機率</a:t>
            </a:r>
            <a:endParaRPr lang="en-US" altLang="zh-TW" sz="14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建立利率樹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算出累積貸款金額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算出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以二分法求出可貸成數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8499D9E-F654-4900-B8E1-619E532F020C}"/>
              </a:ext>
            </a:extLst>
          </p:cNvPr>
          <p:cNvSpPr txBox="1"/>
          <p:nvPr/>
        </p:nvSpPr>
        <p:spPr>
          <a:xfrm>
            <a:off x="1060518" y="2348658"/>
            <a:ext cx="728891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原始機率：函數</a:t>
            </a:r>
            <a:r>
              <a:rPr lang="en-US" altLang="zh-TW" dirty="0" err="1"/>
              <a:t>cancellation_DeathRate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[AC_rate,I1_rate,I2_rate,I3_rate,I4_rate]=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cancelation_DeathRate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age,sex,N,step_year,T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);</a:t>
            </a:r>
          </a:p>
          <a:p>
            <a:pPr>
              <a:lnSpc>
                <a:spcPct val="150000"/>
              </a:lnSpc>
            </a:pP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1400" dirty="0"/>
          </a:p>
          <a:p>
            <a:pPr>
              <a:lnSpc>
                <a:spcPct val="150000"/>
              </a:lnSpc>
            </a:pPr>
            <a:r>
              <a:rPr lang="zh-TW" altLang="en-US" dirty="0"/>
              <a:t>有無自理能力：函數</a:t>
            </a:r>
            <a:r>
              <a:rPr lang="en-US" altLang="zh-TW" dirty="0" err="1"/>
              <a:t>no_cancellation_DeathRate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[AC_rate,I4_rate] =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no_cancelation_DeathRate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age,sex,N,step_year,T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);</a:t>
            </a:r>
          </a:p>
          <a:p>
            <a:endParaRPr lang="zh-TW" altLang="en-US" b="0" i="0" u="none" strike="noStrike" baseline="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D8B370E-719F-4D65-AA41-202387E7A582}"/>
              </a:ext>
            </a:extLst>
          </p:cNvPr>
          <p:cNvSpPr txBox="1"/>
          <p:nvPr/>
        </p:nvSpPr>
        <p:spPr>
          <a:xfrm>
            <a:off x="709127" y="1045029"/>
            <a:ext cx="2568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計算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LL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MIP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NE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時會使用到</a:t>
            </a:r>
          </a:p>
        </p:txBody>
      </p:sp>
    </p:spTree>
    <p:extLst>
      <p:ext uri="{BB962C8B-B14F-4D97-AF65-F5344CB8AC3E}">
        <p14:creationId xmlns:p14="http://schemas.microsoft.com/office/powerpoint/2010/main" val="3444994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431F51C-3932-4BC8-AF26-549A65F464BE}"/>
              </a:ext>
            </a:extLst>
          </p:cNvPr>
          <p:cNvSpPr/>
          <p:nvPr/>
        </p:nvSpPr>
        <p:spPr>
          <a:xfrm>
            <a:off x="491413" y="39646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程式部分順序為：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第零期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</a:t>
            </a:r>
            <a:r>
              <a:rPr lang="en-US" altLang="zh-TW" sz="1600" dirty="0"/>
              <a:t>2</a:t>
            </a:r>
            <a:r>
              <a:rPr lang="zh-TW" altLang="en-US" sz="1600" dirty="0"/>
              <a:t>期～ 第 </a:t>
            </a:r>
            <a:r>
              <a:rPr lang="en-US" altLang="zh-TW" sz="1600" dirty="0"/>
              <a:t>startpoint-1</a:t>
            </a:r>
            <a:r>
              <a:rPr lang="zh-TW" altLang="en-US" sz="1600" dirty="0"/>
              <a:t> 期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startpoint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將第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期～期末使用內插法，求出中間的代表點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39A7C35C-37C0-46E6-8EF3-F9FF97C85EC3}"/>
              </a:ext>
            </a:extLst>
          </p:cNvPr>
          <p:cNvGrpSpPr/>
          <p:nvPr/>
        </p:nvGrpSpPr>
        <p:grpSpPr>
          <a:xfrm>
            <a:off x="5291326" y="153028"/>
            <a:ext cx="3470120" cy="2156773"/>
            <a:chOff x="1127159" y="2247327"/>
            <a:chExt cx="10380662" cy="3203576"/>
          </a:xfrm>
        </p:grpSpPr>
        <p:grpSp>
          <p:nvGrpSpPr>
            <p:cNvPr id="83" name="Group 5">
              <a:extLst>
                <a:ext uri="{FF2B5EF4-FFF2-40B4-BE49-F238E27FC236}">
                  <a16:creationId xmlns:a16="http://schemas.microsoft.com/office/drawing/2014/main" id="{7A5FE7BF-63A2-4257-AA17-36E8C5CADA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159" y="2247327"/>
              <a:ext cx="6418263" cy="3203576"/>
              <a:chOff x="661" y="233"/>
              <a:chExt cx="4043" cy="2018"/>
            </a:xfrm>
          </p:grpSpPr>
          <p:grpSp>
            <p:nvGrpSpPr>
              <p:cNvPr id="114" name="Group 6">
                <a:extLst>
                  <a:ext uri="{FF2B5EF4-FFF2-40B4-BE49-F238E27FC236}">
                    <a16:creationId xmlns:a16="http://schemas.microsoft.com/office/drawing/2014/main" id="{BEFF4F04-9CB1-48B0-BD01-0E8B7984FD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480"/>
                <a:ext cx="3744" cy="1728"/>
                <a:chOff x="960" y="480"/>
                <a:chExt cx="3744" cy="1728"/>
              </a:xfrm>
            </p:grpSpPr>
            <p:grpSp>
              <p:nvGrpSpPr>
                <p:cNvPr id="125" name="Group 7">
                  <a:extLst>
                    <a:ext uri="{FF2B5EF4-FFF2-40B4-BE49-F238E27FC236}">
                      <a16:creationId xmlns:a16="http://schemas.microsoft.com/office/drawing/2014/main" id="{818C42EA-DF04-46F7-9185-A0C8EA8516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912"/>
                  <a:ext cx="1248" cy="864"/>
                  <a:chOff x="960" y="912"/>
                  <a:chExt cx="1248" cy="864"/>
                </a:xfrm>
              </p:grpSpPr>
              <p:sp>
                <p:nvSpPr>
                  <p:cNvPr id="156" name="Line 8">
                    <a:extLst>
                      <a:ext uri="{FF2B5EF4-FFF2-40B4-BE49-F238E27FC236}">
                        <a16:creationId xmlns:a16="http://schemas.microsoft.com/office/drawing/2014/main" id="{2E2FEA2A-A334-4BE4-B2FB-226B400638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7" name="Line 9">
                    <a:extLst>
                      <a:ext uri="{FF2B5EF4-FFF2-40B4-BE49-F238E27FC236}">
                        <a16:creationId xmlns:a16="http://schemas.microsoft.com/office/drawing/2014/main" id="{778C61C1-38BB-46C9-A07C-5C0CDAC9B2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8" name="Line 10">
                    <a:extLst>
                      <a:ext uri="{FF2B5EF4-FFF2-40B4-BE49-F238E27FC236}">
                        <a16:creationId xmlns:a16="http://schemas.microsoft.com/office/drawing/2014/main" id="{C0E4C378-1635-4835-9ABB-622A71F8BE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</p:grpSp>
            <p:grpSp>
              <p:nvGrpSpPr>
                <p:cNvPr id="126" name="Group 11">
                  <a:extLst>
                    <a:ext uri="{FF2B5EF4-FFF2-40B4-BE49-F238E27FC236}">
                      <a16:creationId xmlns:a16="http://schemas.microsoft.com/office/drawing/2014/main" id="{797ECEF5-E839-4A64-B591-0DA19EA5C0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480"/>
                  <a:ext cx="1248" cy="864"/>
                  <a:chOff x="2208" y="480"/>
                  <a:chExt cx="1248" cy="864"/>
                </a:xfrm>
              </p:grpSpPr>
              <p:sp>
                <p:nvSpPr>
                  <p:cNvPr id="153" name="Line 12">
                    <a:extLst>
                      <a:ext uri="{FF2B5EF4-FFF2-40B4-BE49-F238E27FC236}">
                        <a16:creationId xmlns:a16="http://schemas.microsoft.com/office/drawing/2014/main" id="{ED50A17C-91B0-4F22-A34B-5192FBB644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912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4" name="Line 13">
                    <a:extLst>
                      <a:ext uri="{FF2B5EF4-FFF2-40B4-BE49-F238E27FC236}">
                        <a16:creationId xmlns:a16="http://schemas.microsoft.com/office/drawing/2014/main" id="{EFE4FD5F-4869-4CCF-B363-BA8EF6ECB5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5" name="Line 14">
                    <a:extLst>
                      <a:ext uri="{FF2B5EF4-FFF2-40B4-BE49-F238E27FC236}">
                        <a16:creationId xmlns:a16="http://schemas.microsoft.com/office/drawing/2014/main" id="{ECAED00D-0AF6-47A1-80C0-7AE24892C6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27" name="Group 15">
                  <a:extLst>
                    <a:ext uri="{FF2B5EF4-FFF2-40B4-BE49-F238E27FC236}">
                      <a16:creationId xmlns:a16="http://schemas.microsoft.com/office/drawing/2014/main" id="{A52D9AC7-0D09-4EBF-94FF-04937235EC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912"/>
                  <a:ext cx="1248" cy="864"/>
                  <a:chOff x="2208" y="912"/>
                  <a:chExt cx="1248" cy="864"/>
                </a:xfrm>
              </p:grpSpPr>
              <p:sp>
                <p:nvSpPr>
                  <p:cNvPr id="150" name="Line 16">
                    <a:extLst>
                      <a:ext uri="{FF2B5EF4-FFF2-40B4-BE49-F238E27FC236}">
                        <a16:creationId xmlns:a16="http://schemas.microsoft.com/office/drawing/2014/main" id="{C31AC2A7-14B0-4794-9C43-195CAD6607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1" name="Line 17">
                    <a:extLst>
                      <a:ext uri="{FF2B5EF4-FFF2-40B4-BE49-F238E27FC236}">
                        <a16:creationId xmlns:a16="http://schemas.microsoft.com/office/drawing/2014/main" id="{515A1885-635B-4422-A252-40ECBB0BEA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2" name="Line 18">
                    <a:extLst>
                      <a:ext uri="{FF2B5EF4-FFF2-40B4-BE49-F238E27FC236}">
                        <a16:creationId xmlns:a16="http://schemas.microsoft.com/office/drawing/2014/main" id="{ABD0C9A2-2BC2-4201-9923-EB285CF67C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28" name="Group 19">
                  <a:extLst>
                    <a:ext uri="{FF2B5EF4-FFF2-40B4-BE49-F238E27FC236}">
                      <a16:creationId xmlns:a16="http://schemas.microsoft.com/office/drawing/2014/main" id="{42C656A0-34AD-4EF1-B961-9A70412297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1344"/>
                  <a:ext cx="1248" cy="864"/>
                  <a:chOff x="2208" y="1344"/>
                  <a:chExt cx="1248" cy="864"/>
                </a:xfrm>
              </p:grpSpPr>
              <p:sp>
                <p:nvSpPr>
                  <p:cNvPr id="147" name="Line 20">
                    <a:extLst>
                      <a:ext uri="{FF2B5EF4-FFF2-40B4-BE49-F238E27FC236}">
                        <a16:creationId xmlns:a16="http://schemas.microsoft.com/office/drawing/2014/main" id="{24636E8E-7515-4476-BA89-E3E26C5272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776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8" name="Line 21">
                    <a:extLst>
                      <a:ext uri="{FF2B5EF4-FFF2-40B4-BE49-F238E27FC236}">
                        <a16:creationId xmlns:a16="http://schemas.microsoft.com/office/drawing/2014/main" id="{DDB2ADB4-0000-44F1-886D-9F50339F08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9" name="Line 22">
                    <a:extLst>
                      <a:ext uri="{FF2B5EF4-FFF2-40B4-BE49-F238E27FC236}">
                        <a16:creationId xmlns:a16="http://schemas.microsoft.com/office/drawing/2014/main" id="{33DF282A-2253-4E54-9378-6CFA91C9E4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29" name="Group 23">
                  <a:extLst>
                    <a:ext uri="{FF2B5EF4-FFF2-40B4-BE49-F238E27FC236}">
                      <a16:creationId xmlns:a16="http://schemas.microsoft.com/office/drawing/2014/main" id="{75B83DE3-F75B-408A-97D7-C0C24A3D0F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480"/>
                  <a:ext cx="1248" cy="864"/>
                  <a:chOff x="3456" y="480"/>
                  <a:chExt cx="1248" cy="864"/>
                </a:xfrm>
              </p:grpSpPr>
              <p:sp>
                <p:nvSpPr>
                  <p:cNvPr id="144" name="Line 24">
                    <a:extLst>
                      <a:ext uri="{FF2B5EF4-FFF2-40B4-BE49-F238E27FC236}">
                        <a16:creationId xmlns:a16="http://schemas.microsoft.com/office/drawing/2014/main" id="{2698F4B7-5EC1-4B3A-8736-D59FF30878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5" name="Line 25">
                    <a:extLst>
                      <a:ext uri="{FF2B5EF4-FFF2-40B4-BE49-F238E27FC236}">
                        <a16:creationId xmlns:a16="http://schemas.microsoft.com/office/drawing/2014/main" id="{10CAEDD5-D0C8-4CB4-B799-82E067B76B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6" name="Line 26">
                    <a:extLst>
                      <a:ext uri="{FF2B5EF4-FFF2-40B4-BE49-F238E27FC236}">
                        <a16:creationId xmlns:a16="http://schemas.microsoft.com/office/drawing/2014/main" id="{CCFBB764-B1F5-401E-B6A6-2265A5DD1D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30" name="Group 27">
                  <a:extLst>
                    <a:ext uri="{FF2B5EF4-FFF2-40B4-BE49-F238E27FC236}">
                      <a16:creationId xmlns:a16="http://schemas.microsoft.com/office/drawing/2014/main" id="{64BEDD60-C2FC-466B-8FA9-C293C241DA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912"/>
                  <a:ext cx="1248" cy="864"/>
                  <a:chOff x="3456" y="912"/>
                  <a:chExt cx="1248" cy="864"/>
                </a:xfrm>
              </p:grpSpPr>
              <p:sp>
                <p:nvSpPr>
                  <p:cNvPr id="141" name="Line 28">
                    <a:extLst>
                      <a:ext uri="{FF2B5EF4-FFF2-40B4-BE49-F238E27FC236}">
                        <a16:creationId xmlns:a16="http://schemas.microsoft.com/office/drawing/2014/main" id="{4A566A99-ECB2-44B9-ABD2-F76F05838E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2" name="Line 29">
                    <a:extLst>
                      <a:ext uri="{FF2B5EF4-FFF2-40B4-BE49-F238E27FC236}">
                        <a16:creationId xmlns:a16="http://schemas.microsoft.com/office/drawing/2014/main" id="{C2F98A10-77EB-4271-9B02-6E239E1D4A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3" name="Line 30">
                    <a:extLst>
                      <a:ext uri="{FF2B5EF4-FFF2-40B4-BE49-F238E27FC236}">
                        <a16:creationId xmlns:a16="http://schemas.microsoft.com/office/drawing/2014/main" id="{95D44BD1-1670-4CD7-BB53-28D4DC9ED9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31" name="Group 31">
                  <a:extLst>
                    <a:ext uri="{FF2B5EF4-FFF2-40B4-BE49-F238E27FC236}">
                      <a16:creationId xmlns:a16="http://schemas.microsoft.com/office/drawing/2014/main" id="{C9E4418A-9058-46E1-8180-8C0180D25C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1344"/>
                  <a:ext cx="1248" cy="864"/>
                  <a:chOff x="3456" y="1344"/>
                  <a:chExt cx="1248" cy="864"/>
                </a:xfrm>
              </p:grpSpPr>
              <p:sp>
                <p:nvSpPr>
                  <p:cNvPr id="138" name="Line 32">
                    <a:extLst>
                      <a:ext uri="{FF2B5EF4-FFF2-40B4-BE49-F238E27FC236}">
                        <a16:creationId xmlns:a16="http://schemas.microsoft.com/office/drawing/2014/main" id="{277E6E92-4319-489D-BD0A-8DEC8F6E3B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776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9" name="Line 33">
                    <a:extLst>
                      <a:ext uri="{FF2B5EF4-FFF2-40B4-BE49-F238E27FC236}">
                        <a16:creationId xmlns:a16="http://schemas.microsoft.com/office/drawing/2014/main" id="{6AA6B3C9-E3E1-44BB-A6EF-6D12464D9F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  <p:sp>
                <p:nvSpPr>
                  <p:cNvPr id="140" name="Line 34">
                    <a:extLst>
                      <a:ext uri="{FF2B5EF4-FFF2-40B4-BE49-F238E27FC236}">
                        <a16:creationId xmlns:a16="http://schemas.microsoft.com/office/drawing/2014/main" id="{82E1A82F-69FE-4BA3-815D-83E61EB93C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32" name="Line 35">
                  <a:extLst>
                    <a:ext uri="{FF2B5EF4-FFF2-40B4-BE49-F238E27FC236}">
                      <a16:creationId xmlns:a16="http://schemas.microsoft.com/office/drawing/2014/main" id="{F9CAD5DC-7F86-466B-9CDE-99F45D592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3" name="Line 36">
                  <a:extLst>
                    <a:ext uri="{FF2B5EF4-FFF2-40B4-BE49-F238E27FC236}">
                      <a16:creationId xmlns:a16="http://schemas.microsoft.com/office/drawing/2014/main" id="{BA18B91B-11FD-424B-A3E7-8EEC9D682C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4" name="Line 37">
                  <a:extLst>
                    <a:ext uri="{FF2B5EF4-FFF2-40B4-BE49-F238E27FC236}">
                      <a16:creationId xmlns:a16="http://schemas.microsoft.com/office/drawing/2014/main" id="{B3DA252A-A3BF-463B-9E81-B5954E274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8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5" name="Line 38">
                  <a:extLst>
                    <a:ext uri="{FF2B5EF4-FFF2-40B4-BE49-F238E27FC236}">
                      <a16:creationId xmlns:a16="http://schemas.microsoft.com/office/drawing/2014/main" id="{0721E271-6E10-4FCA-8294-A088748BBF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2208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36" name="Line 39">
                  <a:extLst>
                    <a:ext uri="{FF2B5EF4-FFF2-40B4-BE49-F238E27FC236}">
                      <a16:creationId xmlns:a16="http://schemas.microsoft.com/office/drawing/2014/main" id="{95B45677-C196-4A6B-AB4B-749B02E418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776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7" name="Line 40">
                  <a:extLst>
                    <a:ext uri="{FF2B5EF4-FFF2-40B4-BE49-F238E27FC236}">
                      <a16:creationId xmlns:a16="http://schemas.microsoft.com/office/drawing/2014/main" id="{CD02E60B-0D32-48DB-B98C-F75EA99288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344"/>
                  <a:ext cx="1248" cy="8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15" name="Rectangle 41">
                <a:extLst>
                  <a:ext uri="{FF2B5EF4-FFF2-40B4-BE49-F238E27FC236}">
                    <a16:creationId xmlns:a16="http://schemas.microsoft.com/office/drawing/2014/main" id="{3C6E1765-157E-45A7-B912-3AEBA6CE8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" y="1076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A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16" name="Group 42">
                <a:extLst>
                  <a:ext uri="{FF2B5EF4-FFF2-40B4-BE49-F238E27FC236}">
                    <a16:creationId xmlns:a16="http://schemas.microsoft.com/office/drawing/2014/main" id="{F3C2433D-81BC-4BAC-92ED-C9CC20E5DD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0" y="628"/>
                <a:ext cx="595" cy="1179"/>
                <a:chOff x="2010" y="628"/>
                <a:chExt cx="595" cy="1179"/>
              </a:xfrm>
            </p:grpSpPr>
            <p:sp>
              <p:nvSpPr>
                <p:cNvPr id="122" name="Rectangle 43">
                  <a:extLst>
                    <a:ext uri="{FF2B5EF4-FFF2-40B4-BE49-F238E27FC236}">
                      <a16:creationId xmlns:a16="http://schemas.microsoft.com/office/drawing/2014/main" id="{1DC9AC9A-7CD2-40CF-962E-AF4A44BB8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628"/>
                  <a:ext cx="49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B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" name="Rectangle 44">
                  <a:extLst>
                    <a:ext uri="{FF2B5EF4-FFF2-40B4-BE49-F238E27FC236}">
                      <a16:creationId xmlns:a16="http://schemas.microsoft.com/office/drawing/2014/main" id="{1A39928D-5070-493F-9030-2297ECA57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1074"/>
                  <a:ext cx="49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C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4" name="Rectangle 45">
                  <a:extLst>
                    <a:ext uri="{FF2B5EF4-FFF2-40B4-BE49-F238E27FC236}">
                      <a16:creationId xmlns:a16="http://schemas.microsoft.com/office/drawing/2014/main" id="{30C0309F-BA80-479B-B2B5-12171EA96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0" y="1518"/>
                  <a:ext cx="595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D</a:t>
                  </a:r>
                  <a:endParaRPr kumimoji="0"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7" name="Rectangle 46">
                <a:extLst>
                  <a:ext uri="{FF2B5EF4-FFF2-40B4-BE49-F238E27FC236}">
                    <a16:creationId xmlns:a16="http://schemas.microsoft.com/office/drawing/2014/main" id="{BB21272C-29A5-4C7F-B810-3A6E5644E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233"/>
                <a:ext cx="47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8" name="Rectangle 47">
                <a:extLst>
                  <a:ext uri="{FF2B5EF4-FFF2-40B4-BE49-F238E27FC236}">
                    <a16:creationId xmlns:a16="http://schemas.microsoft.com/office/drawing/2014/main" id="{63CFBDD3-F1F8-4218-9455-237AFB912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7" y="714"/>
                <a:ext cx="460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F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Rectangle 48">
                <a:extLst>
                  <a:ext uri="{FF2B5EF4-FFF2-40B4-BE49-F238E27FC236}">
                    <a16:creationId xmlns:a16="http://schemas.microsoft.com/office/drawing/2014/main" id="{399C74CB-077D-4168-97D7-68E4E6D38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1098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G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" name="Rectangle 49">
                <a:extLst>
                  <a:ext uri="{FF2B5EF4-FFF2-40B4-BE49-F238E27FC236}">
                    <a16:creationId xmlns:a16="http://schemas.microsoft.com/office/drawing/2014/main" id="{BE3A1062-4770-40BB-9F9D-0F38BADF0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8" y="1530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21" name="Rectangle 50">
                <a:extLst>
                  <a:ext uri="{FF2B5EF4-FFF2-40B4-BE49-F238E27FC236}">
                    <a16:creationId xmlns:a16="http://schemas.microsoft.com/office/drawing/2014/main" id="{FA94D1C7-2158-45C7-9754-616224185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962"/>
                <a:ext cx="462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I</a:t>
                </a:r>
              </a:p>
            </p:txBody>
          </p:sp>
        </p:grpSp>
        <p:sp>
          <p:nvSpPr>
            <p:cNvPr id="84" name="Line 24">
              <a:extLst>
                <a:ext uri="{FF2B5EF4-FFF2-40B4-BE49-F238E27FC236}">
                  <a16:creationId xmlns:a16="http://schemas.microsoft.com/office/drawing/2014/main" id="{ECED5EA2-8C4D-48B3-83A8-4420FDA8F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33252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5" name="Line 25">
              <a:extLst>
                <a:ext uri="{FF2B5EF4-FFF2-40B4-BE49-F238E27FC236}">
                  <a16:creationId xmlns:a16="http://schemas.microsoft.com/office/drawing/2014/main" id="{B42486B3-ABA7-4576-B322-8A2E9EC0A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6" name="Line 26">
              <a:extLst>
                <a:ext uri="{FF2B5EF4-FFF2-40B4-BE49-F238E27FC236}">
                  <a16:creationId xmlns:a16="http://schemas.microsoft.com/office/drawing/2014/main" id="{6046FD53-69FA-47C2-B8EC-087C73A13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" name="Line 28">
              <a:extLst>
                <a:ext uri="{FF2B5EF4-FFF2-40B4-BE49-F238E27FC236}">
                  <a16:creationId xmlns:a16="http://schemas.microsoft.com/office/drawing/2014/main" id="{675C0C96-64D8-4F99-BAB4-974A45E42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0110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8" name="Line 29">
              <a:extLst>
                <a:ext uri="{FF2B5EF4-FFF2-40B4-BE49-F238E27FC236}">
                  <a16:creationId xmlns:a16="http://schemas.microsoft.com/office/drawing/2014/main" id="{811DAE21-27D2-4E00-A308-3791140DEC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9" name="Line 30">
              <a:extLst>
                <a:ext uri="{FF2B5EF4-FFF2-40B4-BE49-F238E27FC236}">
                  <a16:creationId xmlns:a16="http://schemas.microsoft.com/office/drawing/2014/main" id="{E1C59C39-3406-4BFD-A957-31FACDCA3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" name="Line 32">
              <a:extLst>
                <a:ext uri="{FF2B5EF4-FFF2-40B4-BE49-F238E27FC236}">
                  <a16:creationId xmlns:a16="http://schemas.microsoft.com/office/drawing/2014/main" id="{DCF94B2E-4D8C-41E9-8551-44F0A48DA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6968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" name="Line 33">
              <a:extLst>
                <a:ext uri="{FF2B5EF4-FFF2-40B4-BE49-F238E27FC236}">
                  <a16:creationId xmlns:a16="http://schemas.microsoft.com/office/drawing/2014/main" id="{C17CCEBB-B5F1-4728-A676-7E144AD14C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92" name="Line 34">
              <a:extLst>
                <a:ext uri="{FF2B5EF4-FFF2-40B4-BE49-F238E27FC236}">
                  <a16:creationId xmlns:a16="http://schemas.microsoft.com/office/drawing/2014/main" id="{790318EF-366F-471E-BD1C-51C486032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" name="Line 35">
              <a:extLst>
                <a:ext uri="{FF2B5EF4-FFF2-40B4-BE49-F238E27FC236}">
                  <a16:creationId xmlns:a16="http://schemas.microsoft.com/office/drawing/2014/main" id="{96769BE2-2003-4272-AD19-90F106A69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" name="Line 36">
              <a:extLst>
                <a:ext uri="{FF2B5EF4-FFF2-40B4-BE49-F238E27FC236}">
                  <a16:creationId xmlns:a16="http://schemas.microsoft.com/office/drawing/2014/main" id="{ECAC9F43-60A1-413C-ACEE-B55D0AABD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5" name="Line 37">
              <a:extLst>
                <a:ext uri="{FF2B5EF4-FFF2-40B4-BE49-F238E27FC236}">
                  <a16:creationId xmlns:a16="http://schemas.microsoft.com/office/drawing/2014/main" id="{A9C8CEA0-34AC-4335-AEA1-B2747A85E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" name="Line 38">
              <a:extLst>
                <a:ext uri="{FF2B5EF4-FFF2-40B4-BE49-F238E27FC236}">
                  <a16:creationId xmlns:a16="http://schemas.microsoft.com/office/drawing/2014/main" id="{FAEAC926-C52C-40CB-A726-A2CB8D19D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53826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97" name="Line 39">
              <a:extLst>
                <a:ext uri="{FF2B5EF4-FFF2-40B4-BE49-F238E27FC236}">
                  <a16:creationId xmlns:a16="http://schemas.microsoft.com/office/drawing/2014/main" id="{5AB67D8A-941E-4A0D-864D-0D293DCBFD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" name="Line 40">
              <a:extLst>
                <a:ext uri="{FF2B5EF4-FFF2-40B4-BE49-F238E27FC236}">
                  <a16:creationId xmlns:a16="http://schemas.microsoft.com/office/drawing/2014/main" id="{A4C7A041-E7AB-40BB-808B-102F7CDB7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0110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9" name="Line 24">
              <a:extLst>
                <a:ext uri="{FF2B5EF4-FFF2-40B4-BE49-F238E27FC236}">
                  <a16:creationId xmlns:a16="http://schemas.microsoft.com/office/drawing/2014/main" id="{332352EA-DA8D-4135-B011-EEAF783AC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33252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0" name="Line 25">
              <a:extLst>
                <a:ext uri="{FF2B5EF4-FFF2-40B4-BE49-F238E27FC236}">
                  <a16:creationId xmlns:a16="http://schemas.microsoft.com/office/drawing/2014/main" id="{A702AA46-7247-486E-A9E8-06F82F15D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1" name="Line 26">
              <a:extLst>
                <a:ext uri="{FF2B5EF4-FFF2-40B4-BE49-F238E27FC236}">
                  <a16:creationId xmlns:a16="http://schemas.microsoft.com/office/drawing/2014/main" id="{65FAAF7C-3318-4117-B905-1080513BF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" name="Line 28">
              <a:extLst>
                <a:ext uri="{FF2B5EF4-FFF2-40B4-BE49-F238E27FC236}">
                  <a16:creationId xmlns:a16="http://schemas.microsoft.com/office/drawing/2014/main" id="{907CB111-CB34-420A-8F8E-D4C56D0F9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0110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" name="Line 29">
              <a:extLst>
                <a:ext uri="{FF2B5EF4-FFF2-40B4-BE49-F238E27FC236}">
                  <a16:creationId xmlns:a16="http://schemas.microsoft.com/office/drawing/2014/main" id="{F5E4BD59-DD4E-49E9-BCB4-9AF0E8C8F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" name="Line 30">
              <a:extLst>
                <a:ext uri="{FF2B5EF4-FFF2-40B4-BE49-F238E27FC236}">
                  <a16:creationId xmlns:a16="http://schemas.microsoft.com/office/drawing/2014/main" id="{AAC606BE-40B9-45A0-ADE8-9960593DA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" name="Line 32">
              <a:extLst>
                <a:ext uri="{FF2B5EF4-FFF2-40B4-BE49-F238E27FC236}">
                  <a16:creationId xmlns:a16="http://schemas.microsoft.com/office/drawing/2014/main" id="{CFB62A41-C38F-4E8C-89FD-05EDD7C9A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6968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" name="Line 33">
              <a:extLst>
                <a:ext uri="{FF2B5EF4-FFF2-40B4-BE49-F238E27FC236}">
                  <a16:creationId xmlns:a16="http://schemas.microsoft.com/office/drawing/2014/main" id="{7EC5EC18-3574-43B7-964B-EA932C06D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107" name="Line 34">
              <a:extLst>
                <a:ext uri="{FF2B5EF4-FFF2-40B4-BE49-F238E27FC236}">
                  <a16:creationId xmlns:a16="http://schemas.microsoft.com/office/drawing/2014/main" id="{C3D2B167-75A4-4DB9-A1E8-B23DA4F2A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" name="Line 35">
              <a:extLst>
                <a:ext uri="{FF2B5EF4-FFF2-40B4-BE49-F238E27FC236}">
                  <a16:creationId xmlns:a16="http://schemas.microsoft.com/office/drawing/2014/main" id="{C60BDAB8-A15A-43A5-B847-22E3ACDA7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" name="Line 36">
              <a:extLst>
                <a:ext uri="{FF2B5EF4-FFF2-40B4-BE49-F238E27FC236}">
                  <a16:creationId xmlns:a16="http://schemas.microsoft.com/office/drawing/2014/main" id="{7ECEFCEF-9047-4AD6-A8DE-E5ACF903B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0" name="Line 37">
              <a:extLst>
                <a:ext uri="{FF2B5EF4-FFF2-40B4-BE49-F238E27FC236}">
                  <a16:creationId xmlns:a16="http://schemas.microsoft.com/office/drawing/2014/main" id="{9089FD31-8084-4416-AB6B-E5DAF742C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1" name="Line 38">
              <a:extLst>
                <a:ext uri="{FF2B5EF4-FFF2-40B4-BE49-F238E27FC236}">
                  <a16:creationId xmlns:a16="http://schemas.microsoft.com/office/drawing/2014/main" id="{9ABEEF81-20FD-41A2-B463-FC4822DC3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53826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112" name="Line 39">
              <a:extLst>
                <a:ext uri="{FF2B5EF4-FFF2-40B4-BE49-F238E27FC236}">
                  <a16:creationId xmlns:a16="http://schemas.microsoft.com/office/drawing/2014/main" id="{3C6D1D4F-0374-4C15-884D-4C6CD649A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" name="Line 40">
              <a:extLst>
                <a:ext uri="{FF2B5EF4-FFF2-40B4-BE49-F238E27FC236}">
                  <a16:creationId xmlns:a16="http://schemas.microsoft.com/office/drawing/2014/main" id="{2999A890-8819-4577-AC9D-4FCBD91658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0110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9" name="矩形 158">
            <a:extLst>
              <a:ext uri="{FF2B5EF4-FFF2-40B4-BE49-F238E27FC236}">
                <a16:creationId xmlns:a16="http://schemas.microsoft.com/office/drawing/2014/main" id="{7FB9FF91-65B9-4FF7-96FB-B36D005C5B9A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4.</a:t>
            </a:r>
            <a:r>
              <a:rPr lang="zh-TW" altLang="en-US" sz="1200" dirty="0"/>
              <a:t> 算出累積貸款金額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0" name="文字方塊 159">
            <a:extLst>
              <a:ext uri="{FF2B5EF4-FFF2-40B4-BE49-F238E27FC236}">
                <a16:creationId xmlns:a16="http://schemas.microsoft.com/office/drawing/2014/main" id="{3FF941C4-FA80-4056-990B-6F443A36530C}"/>
              </a:ext>
            </a:extLst>
          </p:cNvPr>
          <p:cNvSpPr txBox="1"/>
          <p:nvPr/>
        </p:nvSpPr>
        <p:spPr>
          <a:xfrm>
            <a:off x="491413" y="2044005"/>
            <a:ext cx="541847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由於每個利率點的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rmax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及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rmin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皆不同，需分情況討論。這裡分成：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第二個點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倒數第二個點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最後一個點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其餘的點</a:t>
            </a:r>
          </a:p>
        </p:txBody>
      </p:sp>
      <p:sp>
        <p:nvSpPr>
          <p:cNvPr id="161" name="文字方塊 160">
            <a:extLst>
              <a:ext uri="{FF2B5EF4-FFF2-40B4-BE49-F238E27FC236}">
                <a16:creationId xmlns:a16="http://schemas.microsoft.com/office/drawing/2014/main" id="{5C748EEE-6ACB-467B-9A87-69AC19D0AD6E}"/>
              </a:ext>
            </a:extLst>
          </p:cNvPr>
          <p:cNvSpPr txBox="1"/>
          <p:nvPr/>
        </p:nvSpPr>
        <p:spPr>
          <a:xfrm>
            <a:off x="634364" y="3754567"/>
            <a:ext cx="820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計算</a:t>
            </a:r>
            <a:r>
              <a:rPr lang="zh-TW" altLang="en-US" dirty="0">
                <a:solidFill>
                  <a:srgbClr val="FF0000"/>
                </a:solidFill>
              </a:rPr>
              <a:t>最後一個點</a:t>
            </a:r>
            <a:r>
              <a:rPr lang="zh-TW" altLang="en-US" dirty="0"/>
              <a:t>時，前一期的利率只能從左上點來。</a:t>
            </a:r>
            <a:endParaRPr lang="en-US" altLang="zh-TW" dirty="0"/>
          </a:p>
          <a:p>
            <a:r>
              <a:rPr lang="zh-TW" altLang="en-US" dirty="0"/>
              <a:t>以上圖為例，此時最後一個點為</a:t>
            </a:r>
            <a:r>
              <a:rPr lang="en-US" altLang="zh-TW" dirty="0"/>
              <a:t>I</a:t>
            </a:r>
            <a:r>
              <a:rPr lang="zh-TW" altLang="en-US" dirty="0"/>
              <a:t>，而前一期利率只能從</a:t>
            </a:r>
            <a:r>
              <a:rPr lang="en-US" altLang="zh-TW" dirty="0"/>
              <a:t>D</a:t>
            </a:r>
            <a:r>
              <a:rPr lang="zh-TW" altLang="en-US" dirty="0"/>
              <a:t>來，因此</a:t>
            </a:r>
            <a:r>
              <a:rPr lang="en-US" altLang="zh-TW" dirty="0" err="1"/>
              <a:t>rmax</a:t>
            </a:r>
            <a:r>
              <a:rPr lang="en-US" altLang="zh-TW" dirty="0"/>
              <a:t>=</a:t>
            </a:r>
            <a:r>
              <a:rPr lang="en-US" altLang="zh-TW" dirty="0" err="1"/>
              <a:t>rmin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9766688-E56C-4BFD-B12E-F03281273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24" y="4970332"/>
            <a:ext cx="10174120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14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431F51C-3932-4BC8-AF26-549A65F464BE}"/>
              </a:ext>
            </a:extLst>
          </p:cNvPr>
          <p:cNvSpPr/>
          <p:nvPr/>
        </p:nvSpPr>
        <p:spPr>
          <a:xfrm>
            <a:off x="491413" y="39646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程式部分順序為：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第零期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</a:t>
            </a:r>
            <a:r>
              <a:rPr lang="en-US" altLang="zh-TW" sz="1600" dirty="0"/>
              <a:t>2</a:t>
            </a:r>
            <a:r>
              <a:rPr lang="zh-TW" altLang="en-US" sz="1600" dirty="0"/>
              <a:t>期～ 第 </a:t>
            </a:r>
            <a:r>
              <a:rPr lang="en-US" altLang="zh-TW" sz="1600" dirty="0"/>
              <a:t>startpoint-1</a:t>
            </a:r>
            <a:r>
              <a:rPr lang="zh-TW" altLang="en-US" sz="1600" dirty="0"/>
              <a:t> 期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startpoint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將第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期～期末使用內插法，求出中間的代表點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39A7C35C-37C0-46E6-8EF3-F9FF97C85EC3}"/>
              </a:ext>
            </a:extLst>
          </p:cNvPr>
          <p:cNvGrpSpPr/>
          <p:nvPr/>
        </p:nvGrpSpPr>
        <p:grpSpPr>
          <a:xfrm>
            <a:off x="5291326" y="153028"/>
            <a:ext cx="3470120" cy="2123641"/>
            <a:chOff x="1127159" y="2247327"/>
            <a:chExt cx="10380662" cy="3154363"/>
          </a:xfrm>
        </p:grpSpPr>
        <p:grpSp>
          <p:nvGrpSpPr>
            <p:cNvPr id="83" name="Group 5">
              <a:extLst>
                <a:ext uri="{FF2B5EF4-FFF2-40B4-BE49-F238E27FC236}">
                  <a16:creationId xmlns:a16="http://schemas.microsoft.com/office/drawing/2014/main" id="{7A5FE7BF-63A2-4257-AA17-36E8C5CADA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159" y="2247327"/>
              <a:ext cx="6418263" cy="3154363"/>
              <a:chOff x="661" y="233"/>
              <a:chExt cx="4043" cy="1987"/>
            </a:xfrm>
          </p:grpSpPr>
          <p:grpSp>
            <p:nvGrpSpPr>
              <p:cNvPr id="114" name="Group 6">
                <a:extLst>
                  <a:ext uri="{FF2B5EF4-FFF2-40B4-BE49-F238E27FC236}">
                    <a16:creationId xmlns:a16="http://schemas.microsoft.com/office/drawing/2014/main" id="{BEFF4F04-9CB1-48B0-BD01-0E8B7984FD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480"/>
                <a:ext cx="3744" cy="1728"/>
                <a:chOff x="960" y="480"/>
                <a:chExt cx="3744" cy="1728"/>
              </a:xfrm>
            </p:grpSpPr>
            <p:grpSp>
              <p:nvGrpSpPr>
                <p:cNvPr id="125" name="Group 7">
                  <a:extLst>
                    <a:ext uri="{FF2B5EF4-FFF2-40B4-BE49-F238E27FC236}">
                      <a16:creationId xmlns:a16="http://schemas.microsoft.com/office/drawing/2014/main" id="{818C42EA-DF04-46F7-9185-A0C8EA8516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912"/>
                  <a:ext cx="1248" cy="864"/>
                  <a:chOff x="960" y="912"/>
                  <a:chExt cx="1248" cy="864"/>
                </a:xfrm>
              </p:grpSpPr>
              <p:sp>
                <p:nvSpPr>
                  <p:cNvPr id="156" name="Line 8">
                    <a:extLst>
                      <a:ext uri="{FF2B5EF4-FFF2-40B4-BE49-F238E27FC236}">
                        <a16:creationId xmlns:a16="http://schemas.microsoft.com/office/drawing/2014/main" id="{2E2FEA2A-A334-4BE4-B2FB-226B400638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7" name="Line 9">
                    <a:extLst>
                      <a:ext uri="{FF2B5EF4-FFF2-40B4-BE49-F238E27FC236}">
                        <a16:creationId xmlns:a16="http://schemas.microsoft.com/office/drawing/2014/main" id="{778C61C1-38BB-46C9-A07C-5C0CDAC9B2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8" name="Line 10">
                    <a:extLst>
                      <a:ext uri="{FF2B5EF4-FFF2-40B4-BE49-F238E27FC236}">
                        <a16:creationId xmlns:a16="http://schemas.microsoft.com/office/drawing/2014/main" id="{C0E4C378-1635-4835-9ABB-622A71F8BE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</p:grpSp>
            <p:grpSp>
              <p:nvGrpSpPr>
                <p:cNvPr id="126" name="Group 11">
                  <a:extLst>
                    <a:ext uri="{FF2B5EF4-FFF2-40B4-BE49-F238E27FC236}">
                      <a16:creationId xmlns:a16="http://schemas.microsoft.com/office/drawing/2014/main" id="{797ECEF5-E839-4A64-B591-0DA19EA5C0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480"/>
                  <a:ext cx="1248" cy="864"/>
                  <a:chOff x="2208" y="480"/>
                  <a:chExt cx="1248" cy="864"/>
                </a:xfrm>
              </p:grpSpPr>
              <p:sp>
                <p:nvSpPr>
                  <p:cNvPr id="153" name="Line 12">
                    <a:extLst>
                      <a:ext uri="{FF2B5EF4-FFF2-40B4-BE49-F238E27FC236}">
                        <a16:creationId xmlns:a16="http://schemas.microsoft.com/office/drawing/2014/main" id="{ED50A17C-91B0-4F22-A34B-5192FBB644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912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4" name="Line 13">
                    <a:extLst>
                      <a:ext uri="{FF2B5EF4-FFF2-40B4-BE49-F238E27FC236}">
                        <a16:creationId xmlns:a16="http://schemas.microsoft.com/office/drawing/2014/main" id="{EFE4FD5F-4869-4CCF-B363-BA8EF6ECB5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5" name="Line 14">
                    <a:extLst>
                      <a:ext uri="{FF2B5EF4-FFF2-40B4-BE49-F238E27FC236}">
                        <a16:creationId xmlns:a16="http://schemas.microsoft.com/office/drawing/2014/main" id="{ECAED00D-0AF6-47A1-80C0-7AE24892C6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27" name="Group 15">
                  <a:extLst>
                    <a:ext uri="{FF2B5EF4-FFF2-40B4-BE49-F238E27FC236}">
                      <a16:creationId xmlns:a16="http://schemas.microsoft.com/office/drawing/2014/main" id="{A52D9AC7-0D09-4EBF-94FF-04937235EC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912"/>
                  <a:ext cx="1248" cy="864"/>
                  <a:chOff x="2208" y="912"/>
                  <a:chExt cx="1248" cy="864"/>
                </a:xfrm>
              </p:grpSpPr>
              <p:sp>
                <p:nvSpPr>
                  <p:cNvPr id="150" name="Line 16">
                    <a:extLst>
                      <a:ext uri="{FF2B5EF4-FFF2-40B4-BE49-F238E27FC236}">
                        <a16:creationId xmlns:a16="http://schemas.microsoft.com/office/drawing/2014/main" id="{C31AC2A7-14B0-4794-9C43-195CAD6607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1" name="Line 17">
                    <a:extLst>
                      <a:ext uri="{FF2B5EF4-FFF2-40B4-BE49-F238E27FC236}">
                        <a16:creationId xmlns:a16="http://schemas.microsoft.com/office/drawing/2014/main" id="{515A1885-635B-4422-A252-40ECBB0BEA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2" name="Line 18">
                    <a:extLst>
                      <a:ext uri="{FF2B5EF4-FFF2-40B4-BE49-F238E27FC236}">
                        <a16:creationId xmlns:a16="http://schemas.microsoft.com/office/drawing/2014/main" id="{ABD0C9A2-2BC2-4201-9923-EB285CF67C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28" name="Group 19">
                  <a:extLst>
                    <a:ext uri="{FF2B5EF4-FFF2-40B4-BE49-F238E27FC236}">
                      <a16:creationId xmlns:a16="http://schemas.microsoft.com/office/drawing/2014/main" id="{42C656A0-34AD-4EF1-B961-9A70412297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1344"/>
                  <a:ext cx="1248" cy="864"/>
                  <a:chOff x="2208" y="1344"/>
                  <a:chExt cx="1248" cy="864"/>
                </a:xfrm>
              </p:grpSpPr>
              <p:sp>
                <p:nvSpPr>
                  <p:cNvPr id="147" name="Line 20">
                    <a:extLst>
                      <a:ext uri="{FF2B5EF4-FFF2-40B4-BE49-F238E27FC236}">
                        <a16:creationId xmlns:a16="http://schemas.microsoft.com/office/drawing/2014/main" id="{24636E8E-7515-4476-BA89-E3E26C5272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776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8" name="Line 21">
                    <a:extLst>
                      <a:ext uri="{FF2B5EF4-FFF2-40B4-BE49-F238E27FC236}">
                        <a16:creationId xmlns:a16="http://schemas.microsoft.com/office/drawing/2014/main" id="{DDB2ADB4-0000-44F1-886D-9F50339F08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9" name="Line 22">
                    <a:extLst>
                      <a:ext uri="{FF2B5EF4-FFF2-40B4-BE49-F238E27FC236}">
                        <a16:creationId xmlns:a16="http://schemas.microsoft.com/office/drawing/2014/main" id="{33DF282A-2253-4E54-9378-6CFA91C9E4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29" name="Group 23">
                  <a:extLst>
                    <a:ext uri="{FF2B5EF4-FFF2-40B4-BE49-F238E27FC236}">
                      <a16:creationId xmlns:a16="http://schemas.microsoft.com/office/drawing/2014/main" id="{75B83DE3-F75B-408A-97D7-C0C24A3D0F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480"/>
                  <a:ext cx="1248" cy="864"/>
                  <a:chOff x="3456" y="480"/>
                  <a:chExt cx="1248" cy="864"/>
                </a:xfrm>
              </p:grpSpPr>
              <p:sp>
                <p:nvSpPr>
                  <p:cNvPr id="144" name="Line 24">
                    <a:extLst>
                      <a:ext uri="{FF2B5EF4-FFF2-40B4-BE49-F238E27FC236}">
                        <a16:creationId xmlns:a16="http://schemas.microsoft.com/office/drawing/2014/main" id="{2698F4B7-5EC1-4B3A-8736-D59FF30878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5" name="Line 25">
                    <a:extLst>
                      <a:ext uri="{FF2B5EF4-FFF2-40B4-BE49-F238E27FC236}">
                        <a16:creationId xmlns:a16="http://schemas.microsoft.com/office/drawing/2014/main" id="{10CAEDD5-D0C8-4CB4-B799-82E067B76B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6" name="Line 26">
                    <a:extLst>
                      <a:ext uri="{FF2B5EF4-FFF2-40B4-BE49-F238E27FC236}">
                        <a16:creationId xmlns:a16="http://schemas.microsoft.com/office/drawing/2014/main" id="{CCFBB764-B1F5-401E-B6A6-2265A5DD1D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30" name="Group 27">
                  <a:extLst>
                    <a:ext uri="{FF2B5EF4-FFF2-40B4-BE49-F238E27FC236}">
                      <a16:creationId xmlns:a16="http://schemas.microsoft.com/office/drawing/2014/main" id="{64BEDD60-C2FC-466B-8FA9-C293C241DA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912"/>
                  <a:ext cx="1248" cy="864"/>
                  <a:chOff x="3456" y="912"/>
                  <a:chExt cx="1248" cy="864"/>
                </a:xfrm>
              </p:grpSpPr>
              <p:sp>
                <p:nvSpPr>
                  <p:cNvPr id="141" name="Line 28">
                    <a:extLst>
                      <a:ext uri="{FF2B5EF4-FFF2-40B4-BE49-F238E27FC236}">
                        <a16:creationId xmlns:a16="http://schemas.microsoft.com/office/drawing/2014/main" id="{4A566A99-ECB2-44B9-ABD2-F76F05838E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2" name="Line 29">
                    <a:extLst>
                      <a:ext uri="{FF2B5EF4-FFF2-40B4-BE49-F238E27FC236}">
                        <a16:creationId xmlns:a16="http://schemas.microsoft.com/office/drawing/2014/main" id="{C2F98A10-77EB-4271-9B02-6E239E1D4A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43" name="Line 30">
                    <a:extLst>
                      <a:ext uri="{FF2B5EF4-FFF2-40B4-BE49-F238E27FC236}">
                        <a16:creationId xmlns:a16="http://schemas.microsoft.com/office/drawing/2014/main" id="{95D44BD1-1670-4CD7-BB53-28D4DC9ED9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31" name="Group 31">
                  <a:extLst>
                    <a:ext uri="{FF2B5EF4-FFF2-40B4-BE49-F238E27FC236}">
                      <a16:creationId xmlns:a16="http://schemas.microsoft.com/office/drawing/2014/main" id="{C9E4418A-9058-46E1-8180-8C0180D25C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1344"/>
                  <a:ext cx="1248" cy="864"/>
                  <a:chOff x="3456" y="1344"/>
                  <a:chExt cx="1248" cy="864"/>
                </a:xfrm>
              </p:grpSpPr>
              <p:sp>
                <p:nvSpPr>
                  <p:cNvPr id="138" name="Line 32">
                    <a:extLst>
                      <a:ext uri="{FF2B5EF4-FFF2-40B4-BE49-F238E27FC236}">
                        <a16:creationId xmlns:a16="http://schemas.microsoft.com/office/drawing/2014/main" id="{277E6E92-4319-489D-BD0A-8DEC8F6E3B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776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39" name="Line 33">
                    <a:extLst>
                      <a:ext uri="{FF2B5EF4-FFF2-40B4-BE49-F238E27FC236}">
                        <a16:creationId xmlns:a16="http://schemas.microsoft.com/office/drawing/2014/main" id="{6AA6B3C9-E3E1-44BB-A6EF-6D12464D9F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  <p:sp>
                <p:nvSpPr>
                  <p:cNvPr id="140" name="Line 34">
                    <a:extLst>
                      <a:ext uri="{FF2B5EF4-FFF2-40B4-BE49-F238E27FC236}">
                        <a16:creationId xmlns:a16="http://schemas.microsoft.com/office/drawing/2014/main" id="{82E1A82F-69FE-4BA3-815D-83E61EB93C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32" name="Line 35">
                  <a:extLst>
                    <a:ext uri="{FF2B5EF4-FFF2-40B4-BE49-F238E27FC236}">
                      <a16:creationId xmlns:a16="http://schemas.microsoft.com/office/drawing/2014/main" id="{F9CAD5DC-7F86-466B-9CDE-99F45D592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3" name="Line 36">
                  <a:extLst>
                    <a:ext uri="{FF2B5EF4-FFF2-40B4-BE49-F238E27FC236}">
                      <a16:creationId xmlns:a16="http://schemas.microsoft.com/office/drawing/2014/main" id="{BA18B91B-11FD-424B-A3E7-8EEC9D682C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4" name="Line 37">
                  <a:extLst>
                    <a:ext uri="{FF2B5EF4-FFF2-40B4-BE49-F238E27FC236}">
                      <a16:creationId xmlns:a16="http://schemas.microsoft.com/office/drawing/2014/main" id="{B3DA252A-A3BF-463B-9E81-B5954E274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8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5" name="Line 38">
                  <a:extLst>
                    <a:ext uri="{FF2B5EF4-FFF2-40B4-BE49-F238E27FC236}">
                      <a16:creationId xmlns:a16="http://schemas.microsoft.com/office/drawing/2014/main" id="{0721E271-6E10-4FCA-8294-A088748BBF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2208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36" name="Line 39">
                  <a:extLst>
                    <a:ext uri="{FF2B5EF4-FFF2-40B4-BE49-F238E27FC236}">
                      <a16:creationId xmlns:a16="http://schemas.microsoft.com/office/drawing/2014/main" id="{95B45677-C196-4A6B-AB4B-749B02E418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776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7" name="Line 40">
                  <a:extLst>
                    <a:ext uri="{FF2B5EF4-FFF2-40B4-BE49-F238E27FC236}">
                      <a16:creationId xmlns:a16="http://schemas.microsoft.com/office/drawing/2014/main" id="{CD02E60B-0D32-48DB-B98C-F75EA99288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344"/>
                  <a:ext cx="1248" cy="8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15" name="Rectangle 41">
                <a:extLst>
                  <a:ext uri="{FF2B5EF4-FFF2-40B4-BE49-F238E27FC236}">
                    <a16:creationId xmlns:a16="http://schemas.microsoft.com/office/drawing/2014/main" id="{3C6E1765-157E-45A7-B912-3AEBA6CE8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" y="1076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A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16" name="Group 42">
                <a:extLst>
                  <a:ext uri="{FF2B5EF4-FFF2-40B4-BE49-F238E27FC236}">
                    <a16:creationId xmlns:a16="http://schemas.microsoft.com/office/drawing/2014/main" id="{F3C2433D-81BC-4BAC-92ED-C9CC20E5DD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0" y="628"/>
                <a:ext cx="509" cy="1148"/>
                <a:chOff x="2010" y="628"/>
                <a:chExt cx="509" cy="1148"/>
              </a:xfrm>
            </p:grpSpPr>
            <p:sp>
              <p:nvSpPr>
                <p:cNvPr id="122" name="Rectangle 43">
                  <a:extLst>
                    <a:ext uri="{FF2B5EF4-FFF2-40B4-BE49-F238E27FC236}">
                      <a16:creationId xmlns:a16="http://schemas.microsoft.com/office/drawing/2014/main" id="{1DC9AC9A-7CD2-40CF-962E-AF4A44BB8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628"/>
                  <a:ext cx="49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B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" name="Rectangle 44">
                  <a:extLst>
                    <a:ext uri="{FF2B5EF4-FFF2-40B4-BE49-F238E27FC236}">
                      <a16:creationId xmlns:a16="http://schemas.microsoft.com/office/drawing/2014/main" id="{1A39928D-5070-493F-9030-2297ECA57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1074"/>
                  <a:ext cx="49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C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4" name="Rectangle 45">
                  <a:extLst>
                    <a:ext uri="{FF2B5EF4-FFF2-40B4-BE49-F238E27FC236}">
                      <a16:creationId xmlns:a16="http://schemas.microsoft.com/office/drawing/2014/main" id="{30C0309F-BA80-479B-B2B5-12171EA96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0" y="1518"/>
                  <a:ext cx="509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D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7" name="Rectangle 46">
                <a:extLst>
                  <a:ext uri="{FF2B5EF4-FFF2-40B4-BE49-F238E27FC236}">
                    <a16:creationId xmlns:a16="http://schemas.microsoft.com/office/drawing/2014/main" id="{BB21272C-29A5-4C7F-B810-3A6E5644E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233"/>
                <a:ext cx="47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8" name="Rectangle 47">
                <a:extLst>
                  <a:ext uri="{FF2B5EF4-FFF2-40B4-BE49-F238E27FC236}">
                    <a16:creationId xmlns:a16="http://schemas.microsoft.com/office/drawing/2014/main" id="{63CFBDD3-F1F8-4218-9455-237AFB912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7" y="714"/>
                <a:ext cx="460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F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" name="Rectangle 48">
                <a:extLst>
                  <a:ext uri="{FF2B5EF4-FFF2-40B4-BE49-F238E27FC236}">
                    <a16:creationId xmlns:a16="http://schemas.microsoft.com/office/drawing/2014/main" id="{399C74CB-077D-4168-97D7-68E4E6D38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1098"/>
                <a:ext cx="595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</a:t>
                </a:r>
                <a:endParaRPr kumimoji="0" lang="en-US" altLang="zh-TW" sz="18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" name="Rectangle 49">
                <a:extLst>
                  <a:ext uri="{FF2B5EF4-FFF2-40B4-BE49-F238E27FC236}">
                    <a16:creationId xmlns:a16="http://schemas.microsoft.com/office/drawing/2014/main" id="{BE3A1062-4770-40BB-9F9D-0F38BADF0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8" y="1530"/>
                <a:ext cx="509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21" name="Rectangle 50">
                <a:extLst>
                  <a:ext uri="{FF2B5EF4-FFF2-40B4-BE49-F238E27FC236}">
                    <a16:creationId xmlns:a16="http://schemas.microsoft.com/office/drawing/2014/main" id="{FA94D1C7-2158-45C7-9754-616224185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962"/>
                <a:ext cx="39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I</a:t>
                </a:r>
              </a:p>
            </p:txBody>
          </p:sp>
        </p:grpSp>
        <p:sp>
          <p:nvSpPr>
            <p:cNvPr id="84" name="Line 24">
              <a:extLst>
                <a:ext uri="{FF2B5EF4-FFF2-40B4-BE49-F238E27FC236}">
                  <a16:creationId xmlns:a16="http://schemas.microsoft.com/office/drawing/2014/main" id="{ECED5EA2-8C4D-48B3-83A8-4420FDA8F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33252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5" name="Line 25">
              <a:extLst>
                <a:ext uri="{FF2B5EF4-FFF2-40B4-BE49-F238E27FC236}">
                  <a16:creationId xmlns:a16="http://schemas.microsoft.com/office/drawing/2014/main" id="{B42486B3-ABA7-4576-B322-8A2E9EC0A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6" name="Line 26">
              <a:extLst>
                <a:ext uri="{FF2B5EF4-FFF2-40B4-BE49-F238E27FC236}">
                  <a16:creationId xmlns:a16="http://schemas.microsoft.com/office/drawing/2014/main" id="{6046FD53-69FA-47C2-B8EC-087C73A13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" name="Line 28">
              <a:extLst>
                <a:ext uri="{FF2B5EF4-FFF2-40B4-BE49-F238E27FC236}">
                  <a16:creationId xmlns:a16="http://schemas.microsoft.com/office/drawing/2014/main" id="{675C0C96-64D8-4F99-BAB4-974A45E42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0110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8" name="Line 29">
              <a:extLst>
                <a:ext uri="{FF2B5EF4-FFF2-40B4-BE49-F238E27FC236}">
                  <a16:creationId xmlns:a16="http://schemas.microsoft.com/office/drawing/2014/main" id="{811DAE21-27D2-4E00-A308-3791140DEC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9" name="Line 30">
              <a:extLst>
                <a:ext uri="{FF2B5EF4-FFF2-40B4-BE49-F238E27FC236}">
                  <a16:creationId xmlns:a16="http://schemas.microsoft.com/office/drawing/2014/main" id="{E1C59C39-3406-4BFD-A957-31FACDCA3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" name="Line 32">
              <a:extLst>
                <a:ext uri="{FF2B5EF4-FFF2-40B4-BE49-F238E27FC236}">
                  <a16:creationId xmlns:a16="http://schemas.microsoft.com/office/drawing/2014/main" id="{DCF94B2E-4D8C-41E9-8551-44F0A48DA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6968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" name="Line 33">
              <a:extLst>
                <a:ext uri="{FF2B5EF4-FFF2-40B4-BE49-F238E27FC236}">
                  <a16:creationId xmlns:a16="http://schemas.microsoft.com/office/drawing/2014/main" id="{C17CCEBB-B5F1-4728-A676-7E144AD14C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92" name="Line 34">
              <a:extLst>
                <a:ext uri="{FF2B5EF4-FFF2-40B4-BE49-F238E27FC236}">
                  <a16:creationId xmlns:a16="http://schemas.microsoft.com/office/drawing/2014/main" id="{790318EF-366F-471E-BD1C-51C486032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" name="Line 35">
              <a:extLst>
                <a:ext uri="{FF2B5EF4-FFF2-40B4-BE49-F238E27FC236}">
                  <a16:creationId xmlns:a16="http://schemas.microsoft.com/office/drawing/2014/main" id="{96769BE2-2003-4272-AD19-90F106A69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" name="Line 36">
              <a:extLst>
                <a:ext uri="{FF2B5EF4-FFF2-40B4-BE49-F238E27FC236}">
                  <a16:creationId xmlns:a16="http://schemas.microsoft.com/office/drawing/2014/main" id="{ECAC9F43-60A1-413C-ACEE-B55D0AABD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5" name="Line 37">
              <a:extLst>
                <a:ext uri="{FF2B5EF4-FFF2-40B4-BE49-F238E27FC236}">
                  <a16:creationId xmlns:a16="http://schemas.microsoft.com/office/drawing/2014/main" id="{A9C8CEA0-34AC-4335-AEA1-B2747A85E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" name="Line 38">
              <a:extLst>
                <a:ext uri="{FF2B5EF4-FFF2-40B4-BE49-F238E27FC236}">
                  <a16:creationId xmlns:a16="http://schemas.microsoft.com/office/drawing/2014/main" id="{FAEAC926-C52C-40CB-A726-A2CB8D19D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53826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97" name="Line 39">
              <a:extLst>
                <a:ext uri="{FF2B5EF4-FFF2-40B4-BE49-F238E27FC236}">
                  <a16:creationId xmlns:a16="http://schemas.microsoft.com/office/drawing/2014/main" id="{5AB67D8A-941E-4A0D-864D-0D293DCBFD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" name="Line 40">
              <a:extLst>
                <a:ext uri="{FF2B5EF4-FFF2-40B4-BE49-F238E27FC236}">
                  <a16:creationId xmlns:a16="http://schemas.microsoft.com/office/drawing/2014/main" id="{A4C7A041-E7AB-40BB-808B-102F7CDB7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0110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9" name="Line 24">
              <a:extLst>
                <a:ext uri="{FF2B5EF4-FFF2-40B4-BE49-F238E27FC236}">
                  <a16:creationId xmlns:a16="http://schemas.microsoft.com/office/drawing/2014/main" id="{332352EA-DA8D-4135-B011-EEAF783AC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33252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0" name="Line 25">
              <a:extLst>
                <a:ext uri="{FF2B5EF4-FFF2-40B4-BE49-F238E27FC236}">
                  <a16:creationId xmlns:a16="http://schemas.microsoft.com/office/drawing/2014/main" id="{A702AA46-7247-486E-A9E8-06F82F15D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1" name="Line 26">
              <a:extLst>
                <a:ext uri="{FF2B5EF4-FFF2-40B4-BE49-F238E27FC236}">
                  <a16:creationId xmlns:a16="http://schemas.microsoft.com/office/drawing/2014/main" id="{65FAAF7C-3318-4117-B905-1080513BF1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" name="Line 28">
              <a:extLst>
                <a:ext uri="{FF2B5EF4-FFF2-40B4-BE49-F238E27FC236}">
                  <a16:creationId xmlns:a16="http://schemas.microsoft.com/office/drawing/2014/main" id="{907CB111-CB34-420A-8F8E-D4C56D0F9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0110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" name="Line 29">
              <a:extLst>
                <a:ext uri="{FF2B5EF4-FFF2-40B4-BE49-F238E27FC236}">
                  <a16:creationId xmlns:a16="http://schemas.microsoft.com/office/drawing/2014/main" id="{F5E4BD59-DD4E-49E9-BCB4-9AF0E8C8F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" name="Line 30">
              <a:extLst>
                <a:ext uri="{FF2B5EF4-FFF2-40B4-BE49-F238E27FC236}">
                  <a16:creationId xmlns:a16="http://schemas.microsoft.com/office/drawing/2014/main" id="{AAC606BE-40B9-45A0-ADE8-9960593DA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" name="Line 32">
              <a:extLst>
                <a:ext uri="{FF2B5EF4-FFF2-40B4-BE49-F238E27FC236}">
                  <a16:creationId xmlns:a16="http://schemas.microsoft.com/office/drawing/2014/main" id="{CFB62A41-C38F-4E8C-89FD-05EDD7C9A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6968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" name="Line 33">
              <a:extLst>
                <a:ext uri="{FF2B5EF4-FFF2-40B4-BE49-F238E27FC236}">
                  <a16:creationId xmlns:a16="http://schemas.microsoft.com/office/drawing/2014/main" id="{7EC5EC18-3574-43B7-964B-EA932C06D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107" name="Line 34">
              <a:extLst>
                <a:ext uri="{FF2B5EF4-FFF2-40B4-BE49-F238E27FC236}">
                  <a16:creationId xmlns:a16="http://schemas.microsoft.com/office/drawing/2014/main" id="{C3D2B167-75A4-4DB9-A1E8-B23DA4F2A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" name="Line 35">
              <a:extLst>
                <a:ext uri="{FF2B5EF4-FFF2-40B4-BE49-F238E27FC236}">
                  <a16:creationId xmlns:a16="http://schemas.microsoft.com/office/drawing/2014/main" id="{C60BDAB8-A15A-43A5-B847-22E3ACDA7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" name="Line 36">
              <a:extLst>
                <a:ext uri="{FF2B5EF4-FFF2-40B4-BE49-F238E27FC236}">
                  <a16:creationId xmlns:a16="http://schemas.microsoft.com/office/drawing/2014/main" id="{7ECEFCEF-9047-4AD6-A8DE-E5ACF903B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0" name="Line 37">
              <a:extLst>
                <a:ext uri="{FF2B5EF4-FFF2-40B4-BE49-F238E27FC236}">
                  <a16:creationId xmlns:a16="http://schemas.microsoft.com/office/drawing/2014/main" id="{9089FD31-8084-4416-AB6B-E5DAF742C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1" name="Line 38">
              <a:extLst>
                <a:ext uri="{FF2B5EF4-FFF2-40B4-BE49-F238E27FC236}">
                  <a16:creationId xmlns:a16="http://schemas.microsoft.com/office/drawing/2014/main" id="{9ABEEF81-20FD-41A2-B463-FC4822DC3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53826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112" name="Line 39">
              <a:extLst>
                <a:ext uri="{FF2B5EF4-FFF2-40B4-BE49-F238E27FC236}">
                  <a16:creationId xmlns:a16="http://schemas.microsoft.com/office/drawing/2014/main" id="{3C6D1D4F-0374-4C15-884D-4C6CD649A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3" name="Line 40">
              <a:extLst>
                <a:ext uri="{FF2B5EF4-FFF2-40B4-BE49-F238E27FC236}">
                  <a16:creationId xmlns:a16="http://schemas.microsoft.com/office/drawing/2014/main" id="{2999A890-8819-4577-AC9D-4FCBD91658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0110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9" name="矩形 158">
            <a:extLst>
              <a:ext uri="{FF2B5EF4-FFF2-40B4-BE49-F238E27FC236}">
                <a16:creationId xmlns:a16="http://schemas.microsoft.com/office/drawing/2014/main" id="{7FB9FF91-65B9-4FF7-96FB-B36D005C5B9A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4.</a:t>
            </a:r>
            <a:r>
              <a:rPr lang="zh-TW" altLang="en-US" sz="1200" dirty="0"/>
              <a:t> 算出累積貸款金額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0" name="文字方塊 159">
            <a:extLst>
              <a:ext uri="{FF2B5EF4-FFF2-40B4-BE49-F238E27FC236}">
                <a16:creationId xmlns:a16="http://schemas.microsoft.com/office/drawing/2014/main" id="{3FF941C4-FA80-4056-990B-6F443A36530C}"/>
              </a:ext>
            </a:extLst>
          </p:cNvPr>
          <p:cNvSpPr txBox="1"/>
          <p:nvPr/>
        </p:nvSpPr>
        <p:spPr>
          <a:xfrm>
            <a:off x="491413" y="2044005"/>
            <a:ext cx="541847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由於每個利率點的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rmax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及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rmin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皆不同，需分情況討論。這裡分成：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第二個點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倒數第二個點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最後一個點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其餘的點</a:t>
            </a:r>
          </a:p>
        </p:txBody>
      </p:sp>
      <p:sp>
        <p:nvSpPr>
          <p:cNvPr id="161" name="文字方塊 160">
            <a:extLst>
              <a:ext uri="{FF2B5EF4-FFF2-40B4-BE49-F238E27FC236}">
                <a16:creationId xmlns:a16="http://schemas.microsoft.com/office/drawing/2014/main" id="{5C748EEE-6ACB-467B-9A87-69AC19D0AD6E}"/>
              </a:ext>
            </a:extLst>
          </p:cNvPr>
          <p:cNvSpPr txBox="1"/>
          <p:nvPr/>
        </p:nvSpPr>
        <p:spPr>
          <a:xfrm>
            <a:off x="674519" y="3895720"/>
            <a:ext cx="8994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除了上述列出的特別點算法外，</a:t>
            </a:r>
            <a:r>
              <a:rPr lang="zh-TW" altLang="en-US" dirty="0">
                <a:solidFill>
                  <a:srgbClr val="FF0000"/>
                </a:solidFill>
              </a:rPr>
              <a:t>其餘的點</a:t>
            </a:r>
            <a:r>
              <a:rPr lang="en-US" altLang="zh-TW" dirty="0" err="1"/>
              <a:t>rmax</a:t>
            </a:r>
            <a:r>
              <a:rPr lang="zh-TW" altLang="en-US" dirty="0"/>
              <a:t>都是從左上點來，</a:t>
            </a:r>
            <a:r>
              <a:rPr lang="en-US" altLang="zh-TW" dirty="0" err="1"/>
              <a:t>rmin</a:t>
            </a:r>
            <a:r>
              <a:rPr lang="zh-TW" altLang="en-US" dirty="0"/>
              <a:t>都是從左下點來。</a:t>
            </a:r>
            <a:endParaRPr lang="en-US" altLang="zh-TW" dirty="0"/>
          </a:p>
          <a:p>
            <a:r>
              <a:rPr lang="zh-TW" altLang="en-US" dirty="0"/>
              <a:t>以上圖為例，</a:t>
            </a:r>
            <a:r>
              <a:rPr lang="en-US" altLang="zh-TW" dirty="0"/>
              <a:t>G</a:t>
            </a:r>
            <a:r>
              <a:rPr lang="zh-TW" altLang="en-US" dirty="0"/>
              <a:t>為其餘點，而前一期</a:t>
            </a:r>
            <a:r>
              <a:rPr lang="en-US" altLang="zh-TW" dirty="0" err="1"/>
              <a:t>rmax</a:t>
            </a:r>
            <a:r>
              <a:rPr lang="zh-TW" altLang="en-US" dirty="0"/>
              <a:t>為</a:t>
            </a:r>
            <a:r>
              <a:rPr lang="en-US" altLang="zh-TW" dirty="0"/>
              <a:t>B</a:t>
            </a:r>
            <a:r>
              <a:rPr lang="zh-TW" altLang="en-US" dirty="0"/>
              <a:t>點，</a:t>
            </a:r>
            <a:r>
              <a:rPr lang="en-US" altLang="zh-TW" dirty="0" err="1"/>
              <a:t>rmin</a:t>
            </a:r>
            <a:r>
              <a:rPr lang="zh-TW" altLang="en-US" dirty="0"/>
              <a:t>為</a:t>
            </a:r>
            <a:r>
              <a:rPr lang="en-US" altLang="zh-TW" dirty="0"/>
              <a:t>D</a:t>
            </a:r>
            <a:r>
              <a:rPr lang="zh-TW" altLang="en-US" dirty="0"/>
              <a:t>點。</a:t>
            </a:r>
            <a:endParaRPr lang="en-US" altLang="zh-TW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878D042-E7DF-4B02-85D9-204F395EE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19" y="4755010"/>
            <a:ext cx="9573961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33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EF2B261-30DA-4AD6-945D-E34A8C1012A5}"/>
              </a:ext>
            </a:extLst>
          </p:cNvPr>
          <p:cNvSpPr/>
          <p:nvPr/>
        </p:nvSpPr>
        <p:spPr>
          <a:xfrm>
            <a:off x="491413" y="39646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程式部分順序為：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第零期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 第 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startpoint-1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 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</a:t>
            </a:r>
            <a:r>
              <a:rPr lang="en-US" altLang="zh-TW" sz="1600" dirty="0" err="1"/>
              <a:t>startpoint</a:t>
            </a:r>
            <a:r>
              <a:rPr lang="zh-TW" altLang="en-US" sz="1600" dirty="0"/>
              <a:t>期～期末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將第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期～期末使用內插法，求出中間的代表點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02DACF4-739A-4D56-B25B-9BD4C3381F33}"/>
              </a:ext>
            </a:extLst>
          </p:cNvPr>
          <p:cNvSpPr txBox="1"/>
          <p:nvPr/>
        </p:nvSpPr>
        <p:spPr>
          <a:xfrm>
            <a:off x="769685" y="4568494"/>
            <a:ext cx="87399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由於利率樹有</a:t>
            </a:r>
            <a:r>
              <a:rPr lang="en-US" altLang="zh-TW" dirty="0"/>
              <a:t>mean reversion</a:t>
            </a:r>
            <a:r>
              <a:rPr lang="zh-TW" altLang="en-US" dirty="0"/>
              <a:t>特性，會出現利率平接的狀況，也就是上圖矩形部分，</a:t>
            </a:r>
            <a:endParaRPr lang="en-US" altLang="zh-TW" dirty="0"/>
          </a:p>
          <a:p>
            <a:r>
              <a:rPr lang="zh-TW" altLang="en-US" dirty="0"/>
              <a:t>因此這裡會分成以下狀況討論：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第一個點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最後一個點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第三個點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倒數第三個點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其餘的點</a:t>
            </a:r>
            <a:endParaRPr lang="en-US" altLang="zh-TW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6DD8B7-9814-4DC8-A277-B4E80F6D887F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4.</a:t>
            </a:r>
            <a:r>
              <a:rPr lang="zh-TW" altLang="en-US" sz="1200" dirty="0"/>
              <a:t> 算出累積貸款金額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4B7FDD9C-BEEB-432C-A9D9-61A71B136C7A}"/>
              </a:ext>
            </a:extLst>
          </p:cNvPr>
          <p:cNvGrpSpPr/>
          <p:nvPr/>
        </p:nvGrpSpPr>
        <p:grpSpPr>
          <a:xfrm>
            <a:off x="1008629" y="1989004"/>
            <a:ext cx="3311446" cy="2152256"/>
            <a:chOff x="5450000" y="131653"/>
            <a:chExt cx="3311446" cy="2152256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7B2EACBE-4067-4833-9A25-48DEA5E5B1F4}"/>
                </a:ext>
              </a:extLst>
            </p:cNvPr>
            <p:cNvGrpSpPr/>
            <p:nvPr/>
          </p:nvGrpSpPr>
          <p:grpSpPr>
            <a:xfrm>
              <a:off x="5450000" y="131653"/>
              <a:ext cx="3311446" cy="2132191"/>
              <a:chOff x="1601822" y="2215577"/>
              <a:chExt cx="9905999" cy="3167063"/>
            </a:xfrm>
          </p:grpSpPr>
          <p:grpSp>
            <p:nvGrpSpPr>
              <p:cNvPr id="7" name="Group 5">
                <a:extLst>
                  <a:ext uri="{FF2B5EF4-FFF2-40B4-BE49-F238E27FC236}">
                    <a16:creationId xmlns:a16="http://schemas.microsoft.com/office/drawing/2014/main" id="{775CA338-8756-4551-9C04-02C2D2D993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1822" y="2215577"/>
                <a:ext cx="8316914" cy="3167063"/>
                <a:chOff x="960" y="213"/>
                <a:chExt cx="5239" cy="1995"/>
              </a:xfrm>
            </p:grpSpPr>
            <p:grpSp>
              <p:nvGrpSpPr>
                <p:cNvPr id="38" name="Group 6">
                  <a:extLst>
                    <a:ext uri="{FF2B5EF4-FFF2-40B4-BE49-F238E27FC236}">
                      <a16:creationId xmlns:a16="http://schemas.microsoft.com/office/drawing/2014/main" id="{1D6F4D85-DBC1-4E41-9F87-DF63F7F685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480"/>
                  <a:ext cx="3744" cy="1728"/>
                  <a:chOff x="960" y="480"/>
                  <a:chExt cx="3744" cy="1728"/>
                </a:xfrm>
              </p:grpSpPr>
              <p:grpSp>
                <p:nvGrpSpPr>
                  <p:cNvPr id="49" name="Group 7">
                    <a:extLst>
                      <a:ext uri="{FF2B5EF4-FFF2-40B4-BE49-F238E27FC236}">
                        <a16:creationId xmlns:a16="http://schemas.microsoft.com/office/drawing/2014/main" id="{585DD207-0E82-4275-A5CE-4E8009DC8A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912"/>
                    <a:ext cx="1248" cy="864"/>
                    <a:chOff x="960" y="912"/>
                    <a:chExt cx="1248" cy="864"/>
                  </a:xfrm>
                </p:grpSpPr>
                <p:sp>
                  <p:nvSpPr>
                    <p:cNvPr id="80" name="Line 8">
                      <a:extLst>
                        <a:ext uri="{FF2B5EF4-FFF2-40B4-BE49-F238E27FC236}">
                          <a16:creationId xmlns:a16="http://schemas.microsoft.com/office/drawing/2014/main" id="{47EBBD26-F595-4A52-BAEA-4D06B750E3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344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" name="Line 9">
                      <a:extLst>
                        <a:ext uri="{FF2B5EF4-FFF2-40B4-BE49-F238E27FC236}">
                          <a16:creationId xmlns:a16="http://schemas.microsoft.com/office/drawing/2014/main" id="{5A3E6C2A-8BA9-4C7A-BED8-32E9D82C2A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60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2" name="Line 10">
                      <a:extLst>
                        <a:ext uri="{FF2B5EF4-FFF2-40B4-BE49-F238E27FC236}">
                          <a16:creationId xmlns:a16="http://schemas.microsoft.com/office/drawing/2014/main" id="{A9298D75-225A-47D8-94DD-4C8175F092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dirty="0"/>
                    </a:p>
                  </p:txBody>
                </p:sp>
              </p:grpSp>
              <p:grpSp>
                <p:nvGrpSpPr>
                  <p:cNvPr id="50" name="Group 11">
                    <a:extLst>
                      <a:ext uri="{FF2B5EF4-FFF2-40B4-BE49-F238E27FC236}">
                        <a16:creationId xmlns:a16="http://schemas.microsoft.com/office/drawing/2014/main" id="{DFC292AC-553A-48E7-A988-9889638EAF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480"/>
                    <a:ext cx="1248" cy="864"/>
                    <a:chOff x="2208" y="480"/>
                    <a:chExt cx="1248" cy="864"/>
                  </a:xfrm>
                </p:grpSpPr>
                <p:sp>
                  <p:nvSpPr>
                    <p:cNvPr id="77" name="Line 12">
                      <a:extLst>
                        <a:ext uri="{FF2B5EF4-FFF2-40B4-BE49-F238E27FC236}">
                          <a16:creationId xmlns:a16="http://schemas.microsoft.com/office/drawing/2014/main" id="{01EF8EA2-A523-42A0-9AB3-DAF6122AF5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912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8" name="Line 13">
                      <a:extLst>
                        <a:ext uri="{FF2B5EF4-FFF2-40B4-BE49-F238E27FC236}">
                          <a16:creationId xmlns:a16="http://schemas.microsoft.com/office/drawing/2014/main" id="{1245A5BC-1CCC-4B63-AD99-99E12C1334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480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9" name="Line 14">
                      <a:extLst>
                        <a:ext uri="{FF2B5EF4-FFF2-40B4-BE49-F238E27FC236}">
                          <a16:creationId xmlns:a16="http://schemas.microsoft.com/office/drawing/2014/main" id="{2E9FFF62-8E30-45E5-A676-D0E0FB1F7E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1" name="Group 15">
                    <a:extLst>
                      <a:ext uri="{FF2B5EF4-FFF2-40B4-BE49-F238E27FC236}">
                        <a16:creationId xmlns:a16="http://schemas.microsoft.com/office/drawing/2014/main" id="{A22448DC-3807-4CFC-A4E3-9B157287C7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912"/>
                    <a:ext cx="1248" cy="864"/>
                    <a:chOff x="2208" y="912"/>
                    <a:chExt cx="1248" cy="864"/>
                  </a:xfrm>
                </p:grpSpPr>
                <p:sp>
                  <p:nvSpPr>
                    <p:cNvPr id="74" name="Line 16">
                      <a:extLst>
                        <a:ext uri="{FF2B5EF4-FFF2-40B4-BE49-F238E27FC236}">
                          <a16:creationId xmlns:a16="http://schemas.microsoft.com/office/drawing/2014/main" id="{6524245D-1057-4663-8C74-8FCA4D5C72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344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5" name="Line 17">
                      <a:extLst>
                        <a:ext uri="{FF2B5EF4-FFF2-40B4-BE49-F238E27FC236}">
                          <a16:creationId xmlns:a16="http://schemas.microsoft.com/office/drawing/2014/main" id="{60CBFC7F-2C2E-4012-9AE0-50FD3B822F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6" name="Line 18">
                      <a:extLst>
                        <a:ext uri="{FF2B5EF4-FFF2-40B4-BE49-F238E27FC236}">
                          <a16:creationId xmlns:a16="http://schemas.microsoft.com/office/drawing/2014/main" id="{FE6732F1-BAA7-4F6C-AB4D-D6183A9521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2" name="Group 19">
                    <a:extLst>
                      <a:ext uri="{FF2B5EF4-FFF2-40B4-BE49-F238E27FC236}">
                        <a16:creationId xmlns:a16="http://schemas.microsoft.com/office/drawing/2014/main" id="{F0BF3FF0-2DB0-4032-9094-BB95F0C9CB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1344"/>
                    <a:ext cx="1248" cy="864"/>
                    <a:chOff x="2208" y="1344"/>
                    <a:chExt cx="1248" cy="864"/>
                  </a:xfrm>
                </p:grpSpPr>
                <p:sp>
                  <p:nvSpPr>
                    <p:cNvPr id="71" name="Line 20">
                      <a:extLst>
                        <a:ext uri="{FF2B5EF4-FFF2-40B4-BE49-F238E27FC236}">
                          <a16:creationId xmlns:a16="http://schemas.microsoft.com/office/drawing/2014/main" id="{348E31B3-64FF-4BCD-8AA6-9EA98F92B8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776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2" name="Line 21">
                      <a:extLst>
                        <a:ext uri="{FF2B5EF4-FFF2-40B4-BE49-F238E27FC236}">
                          <a16:creationId xmlns:a16="http://schemas.microsoft.com/office/drawing/2014/main" id="{2C825435-7E65-4948-BA83-9A907F2D02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3" name="Line 22">
                      <a:extLst>
                        <a:ext uri="{FF2B5EF4-FFF2-40B4-BE49-F238E27FC236}">
                          <a16:creationId xmlns:a16="http://schemas.microsoft.com/office/drawing/2014/main" id="{2F886352-1D92-4581-8A14-61808B6167C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776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3" name="Group 23">
                    <a:extLst>
                      <a:ext uri="{FF2B5EF4-FFF2-40B4-BE49-F238E27FC236}">
                        <a16:creationId xmlns:a16="http://schemas.microsoft.com/office/drawing/2014/main" id="{40A5A6F0-AC61-49EA-985D-786F9E46F0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56" y="480"/>
                    <a:ext cx="1248" cy="864"/>
                    <a:chOff x="3456" y="480"/>
                    <a:chExt cx="1248" cy="864"/>
                  </a:xfrm>
                </p:grpSpPr>
                <p:sp>
                  <p:nvSpPr>
                    <p:cNvPr id="68" name="Line 24">
                      <a:extLst>
                        <a:ext uri="{FF2B5EF4-FFF2-40B4-BE49-F238E27FC236}">
                          <a16:creationId xmlns:a16="http://schemas.microsoft.com/office/drawing/2014/main" id="{2B6240A8-C2F6-44D1-B343-428E3D5C19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912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9" name="Line 25">
                      <a:extLst>
                        <a:ext uri="{FF2B5EF4-FFF2-40B4-BE49-F238E27FC236}">
                          <a16:creationId xmlns:a16="http://schemas.microsoft.com/office/drawing/2014/main" id="{6A646AD4-A020-4A33-8AE7-A24D8AE23F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480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0" name="Line 26">
                      <a:extLst>
                        <a:ext uri="{FF2B5EF4-FFF2-40B4-BE49-F238E27FC236}">
                          <a16:creationId xmlns:a16="http://schemas.microsoft.com/office/drawing/2014/main" id="{2117A146-0E26-4C6F-8B1A-723479D246A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4" name="Group 27">
                    <a:extLst>
                      <a:ext uri="{FF2B5EF4-FFF2-40B4-BE49-F238E27FC236}">
                        <a16:creationId xmlns:a16="http://schemas.microsoft.com/office/drawing/2014/main" id="{3B9F174D-C1A3-4536-8F85-8A7E960B4E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56" y="912"/>
                    <a:ext cx="1248" cy="864"/>
                    <a:chOff x="3456" y="912"/>
                    <a:chExt cx="1248" cy="864"/>
                  </a:xfrm>
                </p:grpSpPr>
                <p:sp>
                  <p:nvSpPr>
                    <p:cNvPr id="65" name="Line 28">
                      <a:extLst>
                        <a:ext uri="{FF2B5EF4-FFF2-40B4-BE49-F238E27FC236}">
                          <a16:creationId xmlns:a16="http://schemas.microsoft.com/office/drawing/2014/main" id="{E2994C9B-5BF8-49AA-90D2-B8D7A6F25B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344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6" name="Line 29">
                      <a:extLst>
                        <a:ext uri="{FF2B5EF4-FFF2-40B4-BE49-F238E27FC236}">
                          <a16:creationId xmlns:a16="http://schemas.microsoft.com/office/drawing/2014/main" id="{4BD849D9-A756-40EE-B1D1-CC5D02FB4F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7" name="Line 30">
                      <a:extLst>
                        <a:ext uri="{FF2B5EF4-FFF2-40B4-BE49-F238E27FC236}">
                          <a16:creationId xmlns:a16="http://schemas.microsoft.com/office/drawing/2014/main" id="{CBADD2C5-2E3C-4655-9055-C1E68E6A49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5" name="Group 31">
                    <a:extLst>
                      <a:ext uri="{FF2B5EF4-FFF2-40B4-BE49-F238E27FC236}">
                        <a16:creationId xmlns:a16="http://schemas.microsoft.com/office/drawing/2014/main" id="{929CF2C6-4246-4129-A4F4-0983D50DD0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56" y="1344"/>
                    <a:ext cx="1248" cy="864"/>
                    <a:chOff x="3456" y="1344"/>
                    <a:chExt cx="1248" cy="864"/>
                  </a:xfrm>
                </p:grpSpPr>
                <p:sp>
                  <p:nvSpPr>
                    <p:cNvPr id="62" name="Line 32">
                      <a:extLst>
                        <a:ext uri="{FF2B5EF4-FFF2-40B4-BE49-F238E27FC236}">
                          <a16:creationId xmlns:a16="http://schemas.microsoft.com/office/drawing/2014/main" id="{FF186FA1-986C-46A4-B3FA-44B6261296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776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3" name="Line 33">
                      <a:extLst>
                        <a:ext uri="{FF2B5EF4-FFF2-40B4-BE49-F238E27FC236}">
                          <a16:creationId xmlns:a16="http://schemas.microsoft.com/office/drawing/2014/main" id="{F415BA28-66E1-470D-899D-9DA6F10F6E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dirty="0"/>
                    </a:p>
                  </p:txBody>
                </p:sp>
                <p:sp>
                  <p:nvSpPr>
                    <p:cNvPr id="64" name="Line 34">
                      <a:extLst>
                        <a:ext uri="{FF2B5EF4-FFF2-40B4-BE49-F238E27FC236}">
                          <a16:creationId xmlns:a16="http://schemas.microsoft.com/office/drawing/2014/main" id="{7A1F2654-5B75-446B-94D8-07424FDDE3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776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6" name="Line 35">
                    <a:extLst>
                      <a:ext uri="{FF2B5EF4-FFF2-40B4-BE49-F238E27FC236}">
                        <a16:creationId xmlns:a16="http://schemas.microsoft.com/office/drawing/2014/main" id="{60420E0B-9F36-4823-8FB5-03949649DE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480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" name="Line 36">
                    <a:extLst>
                      <a:ext uri="{FF2B5EF4-FFF2-40B4-BE49-F238E27FC236}">
                        <a16:creationId xmlns:a16="http://schemas.microsoft.com/office/drawing/2014/main" id="{10906C90-73D0-4FE6-B1D9-1A7B8EDD68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8" name="Line 37">
                    <a:extLst>
                      <a:ext uri="{FF2B5EF4-FFF2-40B4-BE49-F238E27FC236}">
                        <a16:creationId xmlns:a16="http://schemas.microsoft.com/office/drawing/2014/main" id="{8D0CF772-C73E-48D7-A06A-0E1CD7C36A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480"/>
                    <a:ext cx="1248" cy="8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" name="Line 38">
                    <a:extLst>
                      <a:ext uri="{FF2B5EF4-FFF2-40B4-BE49-F238E27FC236}">
                        <a16:creationId xmlns:a16="http://schemas.microsoft.com/office/drawing/2014/main" id="{8EA9B3BC-71BB-46E1-A434-6554977B8C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2208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  <p:sp>
                <p:nvSpPr>
                  <p:cNvPr id="60" name="Line 39">
                    <a:extLst>
                      <a:ext uri="{FF2B5EF4-FFF2-40B4-BE49-F238E27FC236}">
                        <a16:creationId xmlns:a16="http://schemas.microsoft.com/office/drawing/2014/main" id="{82D3927B-DB00-4790-917D-FE06E8987D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1" name="Line 40">
                    <a:extLst>
                      <a:ext uri="{FF2B5EF4-FFF2-40B4-BE49-F238E27FC236}">
                        <a16:creationId xmlns:a16="http://schemas.microsoft.com/office/drawing/2014/main" id="{EEB02764-723C-40D9-89BA-B278706F28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344"/>
                    <a:ext cx="1248" cy="8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6B9EEEAC-A1CA-49B6-B470-232B5EB29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0" y="221"/>
                  <a:ext cx="509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A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0" name="Group 42">
                  <a:extLst>
                    <a:ext uri="{FF2B5EF4-FFF2-40B4-BE49-F238E27FC236}">
                      <a16:creationId xmlns:a16="http://schemas.microsoft.com/office/drawing/2014/main" id="{27C40EC5-0544-47E6-8863-1165E7757A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07" y="654"/>
                  <a:ext cx="548" cy="1122"/>
                  <a:chOff x="4407" y="654"/>
                  <a:chExt cx="548" cy="1122"/>
                </a:xfrm>
              </p:grpSpPr>
              <p:sp>
                <p:nvSpPr>
                  <p:cNvPr id="46" name="Rectangle 43">
                    <a:extLst>
                      <a:ext uri="{FF2B5EF4-FFF2-40B4-BE49-F238E27FC236}">
                        <a16:creationId xmlns:a16="http://schemas.microsoft.com/office/drawing/2014/main" id="{14E62E9E-8AAE-43AC-A7A0-AD3E7EDB09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2" y="654"/>
                    <a:ext cx="493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B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Rectangle 44">
                    <a:extLst>
                      <a:ext uri="{FF2B5EF4-FFF2-40B4-BE49-F238E27FC236}">
                        <a16:creationId xmlns:a16="http://schemas.microsoft.com/office/drawing/2014/main" id="{8298CBE8-B2B6-4B96-946A-B42F2B90B5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2" y="1074"/>
                    <a:ext cx="493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C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Rectangle 45">
                    <a:extLst>
                      <a:ext uri="{FF2B5EF4-FFF2-40B4-BE49-F238E27FC236}">
                        <a16:creationId xmlns:a16="http://schemas.microsoft.com/office/drawing/2014/main" id="{FC1D5DF9-E7CB-4C83-8B20-E4A86430EC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07" y="1518"/>
                    <a:ext cx="509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D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1" name="Rectangle 46">
                  <a:extLst>
                    <a:ext uri="{FF2B5EF4-FFF2-40B4-BE49-F238E27FC236}">
                      <a16:creationId xmlns:a16="http://schemas.microsoft.com/office/drawing/2014/main" id="{4AF34FD8-6436-4C1C-8473-B52AF245F3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4" y="1949"/>
                  <a:ext cx="475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E</a:t>
                  </a:r>
                </a:p>
              </p:txBody>
            </p:sp>
            <p:sp>
              <p:nvSpPr>
                <p:cNvPr id="42" name="Rectangle 47">
                  <a:extLst>
                    <a:ext uri="{FF2B5EF4-FFF2-40B4-BE49-F238E27FC236}">
                      <a16:creationId xmlns:a16="http://schemas.microsoft.com/office/drawing/2014/main" id="{15792501-7705-4DEA-93E5-9A4484358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6" y="213"/>
                  <a:ext cx="460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F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Rectangle 48">
                  <a:extLst>
                    <a:ext uri="{FF2B5EF4-FFF2-40B4-BE49-F238E27FC236}">
                      <a16:creationId xmlns:a16="http://schemas.microsoft.com/office/drawing/2014/main" id="{3D1DB3E6-203C-4065-A51C-296DBC1AC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8" y="654"/>
                  <a:ext cx="509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G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9">
                  <a:extLst>
                    <a:ext uri="{FF2B5EF4-FFF2-40B4-BE49-F238E27FC236}">
                      <a16:creationId xmlns:a16="http://schemas.microsoft.com/office/drawing/2014/main" id="{3FBCBAF3-1E88-43CA-871C-7E79CA63EB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0" y="1066"/>
                  <a:ext cx="509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45" name="Rectangle 50">
                  <a:extLst>
                    <a:ext uri="{FF2B5EF4-FFF2-40B4-BE49-F238E27FC236}">
                      <a16:creationId xmlns:a16="http://schemas.microsoft.com/office/drawing/2014/main" id="{9D8B3A5C-5AB5-4F86-AF11-10F7B58F6B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54" y="1517"/>
                  <a:ext cx="395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I</a:t>
                  </a:r>
                </a:p>
              </p:txBody>
            </p:sp>
          </p:grpSp>
          <p:sp>
            <p:nvSpPr>
              <p:cNvPr id="8" name="Line 24">
                <a:extLst>
                  <a:ext uri="{FF2B5EF4-FFF2-40B4-BE49-F238E27FC236}">
                    <a16:creationId xmlns:a16="http://schemas.microsoft.com/office/drawing/2014/main" id="{82CE7F35-E0CC-46F4-BC5C-D28C7052D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33252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" name="Line 25">
                <a:extLst>
                  <a:ext uri="{FF2B5EF4-FFF2-40B4-BE49-F238E27FC236}">
                    <a16:creationId xmlns:a16="http://schemas.microsoft.com/office/drawing/2014/main" id="{51B6F244-76E1-41CF-A023-77BC9A2B9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Line 26">
                <a:extLst>
                  <a:ext uri="{FF2B5EF4-FFF2-40B4-BE49-F238E27FC236}">
                    <a16:creationId xmlns:a16="http://schemas.microsoft.com/office/drawing/2014/main" id="{054D4CEF-4FED-4DD2-85C8-52DF3FC40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Line 28">
                <a:extLst>
                  <a:ext uri="{FF2B5EF4-FFF2-40B4-BE49-F238E27FC236}">
                    <a16:creationId xmlns:a16="http://schemas.microsoft.com/office/drawing/2014/main" id="{20BFDC65-9B1D-4886-A31C-4D7B23A8E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0110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Line 29">
                <a:extLst>
                  <a:ext uri="{FF2B5EF4-FFF2-40B4-BE49-F238E27FC236}">
                    <a16:creationId xmlns:a16="http://schemas.microsoft.com/office/drawing/2014/main" id="{FB6D9FAE-6058-44FC-B190-CA82E4AB0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Line 30">
                <a:extLst>
                  <a:ext uri="{FF2B5EF4-FFF2-40B4-BE49-F238E27FC236}">
                    <a16:creationId xmlns:a16="http://schemas.microsoft.com/office/drawing/2014/main" id="{0D19471B-3073-46F4-B365-36B63C193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Line 32">
                <a:extLst>
                  <a:ext uri="{FF2B5EF4-FFF2-40B4-BE49-F238E27FC236}">
                    <a16:creationId xmlns:a16="http://schemas.microsoft.com/office/drawing/2014/main" id="{013C1323-44AF-43BE-81AE-6DEA1BCE0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6968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Line 33">
                <a:extLst>
                  <a:ext uri="{FF2B5EF4-FFF2-40B4-BE49-F238E27FC236}">
                    <a16:creationId xmlns:a16="http://schemas.microsoft.com/office/drawing/2014/main" id="{771D9105-FE25-48AD-A0B9-67A54F6CD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16" name="Line 34">
                <a:extLst>
                  <a:ext uri="{FF2B5EF4-FFF2-40B4-BE49-F238E27FC236}">
                    <a16:creationId xmlns:a16="http://schemas.microsoft.com/office/drawing/2014/main" id="{5843247D-EEBA-4DF9-A16E-E6C144690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Line 35">
                <a:extLst>
                  <a:ext uri="{FF2B5EF4-FFF2-40B4-BE49-F238E27FC236}">
                    <a16:creationId xmlns:a16="http://schemas.microsoft.com/office/drawing/2014/main" id="{44D82BB0-0F84-454C-A150-89AF10B1C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26394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36">
                <a:extLst>
                  <a:ext uri="{FF2B5EF4-FFF2-40B4-BE49-F238E27FC236}">
                    <a16:creationId xmlns:a16="http://schemas.microsoft.com/office/drawing/2014/main" id="{253DC44C-A450-460D-9064-EEE662323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" name="Line 37">
                <a:extLst>
                  <a:ext uri="{FF2B5EF4-FFF2-40B4-BE49-F238E27FC236}">
                    <a16:creationId xmlns:a16="http://schemas.microsoft.com/office/drawing/2014/main" id="{53ECFADF-6C10-417B-A3D7-7FFE66602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26394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" name="Line 38">
                <a:extLst>
                  <a:ext uri="{FF2B5EF4-FFF2-40B4-BE49-F238E27FC236}">
                    <a16:creationId xmlns:a16="http://schemas.microsoft.com/office/drawing/2014/main" id="{D46DAAF3-03EF-4D75-B2F0-856DABDC5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53826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21" name="Line 39">
                <a:extLst>
                  <a:ext uri="{FF2B5EF4-FFF2-40B4-BE49-F238E27FC236}">
                    <a16:creationId xmlns:a16="http://schemas.microsoft.com/office/drawing/2014/main" id="{FE80CB1F-CE62-4B8E-AD87-1685E9E77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" name="Line 40">
                <a:extLst>
                  <a:ext uri="{FF2B5EF4-FFF2-40B4-BE49-F238E27FC236}">
                    <a16:creationId xmlns:a16="http://schemas.microsoft.com/office/drawing/2014/main" id="{0BF03150-0A5B-450B-B76B-53A45A52F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40110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" name="Line 24">
                <a:extLst>
                  <a:ext uri="{FF2B5EF4-FFF2-40B4-BE49-F238E27FC236}">
                    <a16:creationId xmlns:a16="http://schemas.microsoft.com/office/drawing/2014/main" id="{9A56BF9D-5CA7-4EDA-98FF-2461B7C84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33252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" name="Line 25">
                <a:extLst>
                  <a:ext uri="{FF2B5EF4-FFF2-40B4-BE49-F238E27FC236}">
                    <a16:creationId xmlns:a16="http://schemas.microsoft.com/office/drawing/2014/main" id="{32A41D26-57F3-477A-9D85-2846826CF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" name="Line 26">
                <a:extLst>
                  <a:ext uri="{FF2B5EF4-FFF2-40B4-BE49-F238E27FC236}">
                    <a16:creationId xmlns:a16="http://schemas.microsoft.com/office/drawing/2014/main" id="{2A2732C7-5671-475A-A604-C11BFB96E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" name="Line 28">
                <a:extLst>
                  <a:ext uri="{FF2B5EF4-FFF2-40B4-BE49-F238E27FC236}">
                    <a16:creationId xmlns:a16="http://schemas.microsoft.com/office/drawing/2014/main" id="{6DB2E850-287B-4D25-87C9-3BD9EF880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0110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" name="Line 29">
                <a:extLst>
                  <a:ext uri="{FF2B5EF4-FFF2-40B4-BE49-F238E27FC236}">
                    <a16:creationId xmlns:a16="http://schemas.microsoft.com/office/drawing/2014/main" id="{9D144BE6-94E4-4254-9DD1-E05EA99BA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" name="Line 30">
                <a:extLst>
                  <a:ext uri="{FF2B5EF4-FFF2-40B4-BE49-F238E27FC236}">
                    <a16:creationId xmlns:a16="http://schemas.microsoft.com/office/drawing/2014/main" id="{76BDD962-78C9-4128-8758-DABE461CB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CE819EEC-808C-4B4D-93E6-53DBFC395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6968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" name="Line 33">
                <a:extLst>
                  <a:ext uri="{FF2B5EF4-FFF2-40B4-BE49-F238E27FC236}">
                    <a16:creationId xmlns:a16="http://schemas.microsoft.com/office/drawing/2014/main" id="{6F9A61E6-16F2-4CF7-ABB7-005F00E9A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31" name="Line 34">
                <a:extLst>
                  <a:ext uri="{FF2B5EF4-FFF2-40B4-BE49-F238E27FC236}">
                    <a16:creationId xmlns:a16="http://schemas.microsoft.com/office/drawing/2014/main" id="{38B7FB26-8386-435D-9BB5-781B0A7A0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" name="Line 35">
                <a:extLst>
                  <a:ext uri="{FF2B5EF4-FFF2-40B4-BE49-F238E27FC236}">
                    <a16:creationId xmlns:a16="http://schemas.microsoft.com/office/drawing/2014/main" id="{89D5A92F-6F49-4C8D-ADC4-531D26A97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26394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" name="Line 36">
                <a:extLst>
                  <a:ext uri="{FF2B5EF4-FFF2-40B4-BE49-F238E27FC236}">
                    <a16:creationId xmlns:a16="http://schemas.microsoft.com/office/drawing/2014/main" id="{1A4526D5-A710-41E6-952E-6F5E7460E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" name="Line 37">
                <a:extLst>
                  <a:ext uri="{FF2B5EF4-FFF2-40B4-BE49-F238E27FC236}">
                    <a16:creationId xmlns:a16="http://schemas.microsoft.com/office/drawing/2014/main" id="{168D1F75-8951-44D3-9297-0E68D1B05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26394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5" name="Line 38">
                <a:extLst>
                  <a:ext uri="{FF2B5EF4-FFF2-40B4-BE49-F238E27FC236}">
                    <a16:creationId xmlns:a16="http://schemas.microsoft.com/office/drawing/2014/main" id="{43CFBEA9-2385-4C72-B1A9-9D09CEEAC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53826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36" name="Line 39">
                <a:extLst>
                  <a:ext uri="{FF2B5EF4-FFF2-40B4-BE49-F238E27FC236}">
                    <a16:creationId xmlns:a16="http://schemas.microsoft.com/office/drawing/2014/main" id="{42514437-E011-4C10-B3F3-1AED39C97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" name="Line 40">
                <a:extLst>
                  <a:ext uri="{FF2B5EF4-FFF2-40B4-BE49-F238E27FC236}">
                    <a16:creationId xmlns:a16="http://schemas.microsoft.com/office/drawing/2014/main" id="{C5037B22-2160-4EDE-A2E6-4E82B27B3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40110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83" name="Rectangle 50">
              <a:extLst>
                <a:ext uri="{FF2B5EF4-FFF2-40B4-BE49-F238E27FC236}">
                  <a16:creationId xmlns:a16="http://schemas.microsoft.com/office/drawing/2014/main" id="{58FDDA97-F4DF-4EEE-B722-BC5120FAD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9302" y="1975490"/>
              <a:ext cx="25648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latin typeface="Times New Roman" panose="02020603050405020304" pitchFamily="18" charset="0"/>
                </a:rPr>
                <a:t>J</a:t>
              </a:r>
            </a:p>
          </p:txBody>
        </p:sp>
      </p:grpSp>
      <p:sp>
        <p:nvSpPr>
          <p:cNvPr id="84" name="矩形 83">
            <a:extLst>
              <a:ext uri="{FF2B5EF4-FFF2-40B4-BE49-F238E27FC236}">
                <a16:creationId xmlns:a16="http://schemas.microsoft.com/office/drawing/2014/main" id="{69C54C97-0D0A-4D6D-9C04-1E0B84AEC1F6}"/>
              </a:ext>
            </a:extLst>
          </p:cNvPr>
          <p:cNvSpPr/>
          <p:nvPr/>
        </p:nvSpPr>
        <p:spPr>
          <a:xfrm>
            <a:off x="2664352" y="1989004"/>
            <a:ext cx="1823673" cy="2383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727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EF2B261-30DA-4AD6-945D-E34A8C1012A5}"/>
              </a:ext>
            </a:extLst>
          </p:cNvPr>
          <p:cNvSpPr/>
          <p:nvPr/>
        </p:nvSpPr>
        <p:spPr>
          <a:xfrm>
            <a:off x="491413" y="39646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程式部分順序為：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第零期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 第 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startpoint-1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 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</a:t>
            </a:r>
            <a:r>
              <a:rPr lang="en-US" altLang="zh-TW" sz="1600" dirty="0" err="1"/>
              <a:t>startpoint</a:t>
            </a:r>
            <a:r>
              <a:rPr lang="zh-TW" altLang="en-US" sz="1600" dirty="0"/>
              <a:t>期～期末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將第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期～期末使用內插法，求出中間的代表點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02DACF4-739A-4D56-B25B-9BD4C3381F33}"/>
              </a:ext>
            </a:extLst>
          </p:cNvPr>
          <p:cNvSpPr txBox="1"/>
          <p:nvPr/>
        </p:nvSpPr>
        <p:spPr>
          <a:xfrm>
            <a:off x="414276" y="2053105"/>
            <a:ext cx="496774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由於利率樹有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mean reversion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特性，會出現利率平接的狀況，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因此這裡會分成以下狀況討論：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第一個點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最後一個點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第三個點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倒數第三個點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其餘的點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altLang="zh-TW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6DD8B7-9814-4DC8-A277-B4E80F6D887F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4.</a:t>
            </a:r>
            <a:r>
              <a:rPr lang="zh-TW" altLang="en-US" sz="1200" dirty="0"/>
              <a:t> 算出累積貸款金額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4B7FDD9C-BEEB-432C-A9D9-61A71B136C7A}"/>
              </a:ext>
            </a:extLst>
          </p:cNvPr>
          <p:cNvGrpSpPr/>
          <p:nvPr/>
        </p:nvGrpSpPr>
        <p:grpSpPr>
          <a:xfrm>
            <a:off x="5235396" y="171614"/>
            <a:ext cx="3311446" cy="2152256"/>
            <a:chOff x="5450000" y="131653"/>
            <a:chExt cx="3311446" cy="2152256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7B2EACBE-4067-4833-9A25-48DEA5E5B1F4}"/>
                </a:ext>
              </a:extLst>
            </p:cNvPr>
            <p:cNvGrpSpPr/>
            <p:nvPr/>
          </p:nvGrpSpPr>
          <p:grpSpPr>
            <a:xfrm>
              <a:off x="5450000" y="131653"/>
              <a:ext cx="3311446" cy="2132191"/>
              <a:chOff x="1601822" y="2215577"/>
              <a:chExt cx="9905999" cy="3167063"/>
            </a:xfrm>
          </p:grpSpPr>
          <p:grpSp>
            <p:nvGrpSpPr>
              <p:cNvPr id="7" name="Group 5">
                <a:extLst>
                  <a:ext uri="{FF2B5EF4-FFF2-40B4-BE49-F238E27FC236}">
                    <a16:creationId xmlns:a16="http://schemas.microsoft.com/office/drawing/2014/main" id="{775CA338-8756-4551-9C04-02C2D2D993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1822" y="2215577"/>
                <a:ext cx="8372477" cy="3167063"/>
                <a:chOff x="960" y="213"/>
                <a:chExt cx="5274" cy="1995"/>
              </a:xfrm>
            </p:grpSpPr>
            <p:grpSp>
              <p:nvGrpSpPr>
                <p:cNvPr id="38" name="Group 6">
                  <a:extLst>
                    <a:ext uri="{FF2B5EF4-FFF2-40B4-BE49-F238E27FC236}">
                      <a16:creationId xmlns:a16="http://schemas.microsoft.com/office/drawing/2014/main" id="{1D6F4D85-DBC1-4E41-9F87-DF63F7F685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480"/>
                  <a:ext cx="3744" cy="1728"/>
                  <a:chOff x="960" y="480"/>
                  <a:chExt cx="3744" cy="1728"/>
                </a:xfrm>
              </p:grpSpPr>
              <p:grpSp>
                <p:nvGrpSpPr>
                  <p:cNvPr id="49" name="Group 7">
                    <a:extLst>
                      <a:ext uri="{FF2B5EF4-FFF2-40B4-BE49-F238E27FC236}">
                        <a16:creationId xmlns:a16="http://schemas.microsoft.com/office/drawing/2014/main" id="{585DD207-0E82-4275-A5CE-4E8009DC8A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912"/>
                    <a:ext cx="1248" cy="864"/>
                    <a:chOff x="960" y="912"/>
                    <a:chExt cx="1248" cy="864"/>
                  </a:xfrm>
                </p:grpSpPr>
                <p:sp>
                  <p:nvSpPr>
                    <p:cNvPr id="80" name="Line 8">
                      <a:extLst>
                        <a:ext uri="{FF2B5EF4-FFF2-40B4-BE49-F238E27FC236}">
                          <a16:creationId xmlns:a16="http://schemas.microsoft.com/office/drawing/2014/main" id="{47EBBD26-F595-4A52-BAEA-4D06B750E3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344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" name="Line 9">
                      <a:extLst>
                        <a:ext uri="{FF2B5EF4-FFF2-40B4-BE49-F238E27FC236}">
                          <a16:creationId xmlns:a16="http://schemas.microsoft.com/office/drawing/2014/main" id="{5A3E6C2A-8BA9-4C7A-BED8-32E9D82C2A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60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2" name="Line 10">
                      <a:extLst>
                        <a:ext uri="{FF2B5EF4-FFF2-40B4-BE49-F238E27FC236}">
                          <a16:creationId xmlns:a16="http://schemas.microsoft.com/office/drawing/2014/main" id="{A9298D75-225A-47D8-94DD-4C8175F092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dirty="0"/>
                    </a:p>
                  </p:txBody>
                </p:sp>
              </p:grpSp>
              <p:grpSp>
                <p:nvGrpSpPr>
                  <p:cNvPr id="50" name="Group 11">
                    <a:extLst>
                      <a:ext uri="{FF2B5EF4-FFF2-40B4-BE49-F238E27FC236}">
                        <a16:creationId xmlns:a16="http://schemas.microsoft.com/office/drawing/2014/main" id="{DFC292AC-553A-48E7-A988-9889638EAF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480"/>
                    <a:ext cx="1248" cy="864"/>
                    <a:chOff x="2208" y="480"/>
                    <a:chExt cx="1248" cy="864"/>
                  </a:xfrm>
                </p:grpSpPr>
                <p:sp>
                  <p:nvSpPr>
                    <p:cNvPr id="77" name="Line 12">
                      <a:extLst>
                        <a:ext uri="{FF2B5EF4-FFF2-40B4-BE49-F238E27FC236}">
                          <a16:creationId xmlns:a16="http://schemas.microsoft.com/office/drawing/2014/main" id="{01EF8EA2-A523-42A0-9AB3-DAF6122AF5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912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8" name="Line 13">
                      <a:extLst>
                        <a:ext uri="{FF2B5EF4-FFF2-40B4-BE49-F238E27FC236}">
                          <a16:creationId xmlns:a16="http://schemas.microsoft.com/office/drawing/2014/main" id="{1245A5BC-1CCC-4B63-AD99-99E12C1334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480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9" name="Line 14">
                      <a:extLst>
                        <a:ext uri="{FF2B5EF4-FFF2-40B4-BE49-F238E27FC236}">
                          <a16:creationId xmlns:a16="http://schemas.microsoft.com/office/drawing/2014/main" id="{2E9FFF62-8E30-45E5-A676-D0E0FB1F7E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1" name="Group 15">
                    <a:extLst>
                      <a:ext uri="{FF2B5EF4-FFF2-40B4-BE49-F238E27FC236}">
                        <a16:creationId xmlns:a16="http://schemas.microsoft.com/office/drawing/2014/main" id="{A22448DC-3807-4CFC-A4E3-9B157287C7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912"/>
                    <a:ext cx="1248" cy="864"/>
                    <a:chOff x="2208" y="912"/>
                    <a:chExt cx="1248" cy="864"/>
                  </a:xfrm>
                </p:grpSpPr>
                <p:sp>
                  <p:nvSpPr>
                    <p:cNvPr id="74" name="Line 16">
                      <a:extLst>
                        <a:ext uri="{FF2B5EF4-FFF2-40B4-BE49-F238E27FC236}">
                          <a16:creationId xmlns:a16="http://schemas.microsoft.com/office/drawing/2014/main" id="{6524245D-1057-4663-8C74-8FCA4D5C72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344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5" name="Line 17">
                      <a:extLst>
                        <a:ext uri="{FF2B5EF4-FFF2-40B4-BE49-F238E27FC236}">
                          <a16:creationId xmlns:a16="http://schemas.microsoft.com/office/drawing/2014/main" id="{60CBFC7F-2C2E-4012-9AE0-50FD3B822F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6" name="Line 18">
                      <a:extLst>
                        <a:ext uri="{FF2B5EF4-FFF2-40B4-BE49-F238E27FC236}">
                          <a16:creationId xmlns:a16="http://schemas.microsoft.com/office/drawing/2014/main" id="{FE6732F1-BAA7-4F6C-AB4D-D6183A9521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2" name="Group 19">
                    <a:extLst>
                      <a:ext uri="{FF2B5EF4-FFF2-40B4-BE49-F238E27FC236}">
                        <a16:creationId xmlns:a16="http://schemas.microsoft.com/office/drawing/2014/main" id="{F0BF3FF0-2DB0-4032-9094-BB95F0C9CB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1344"/>
                    <a:ext cx="1248" cy="864"/>
                    <a:chOff x="2208" y="1344"/>
                    <a:chExt cx="1248" cy="864"/>
                  </a:xfrm>
                </p:grpSpPr>
                <p:sp>
                  <p:nvSpPr>
                    <p:cNvPr id="71" name="Line 20">
                      <a:extLst>
                        <a:ext uri="{FF2B5EF4-FFF2-40B4-BE49-F238E27FC236}">
                          <a16:creationId xmlns:a16="http://schemas.microsoft.com/office/drawing/2014/main" id="{348E31B3-64FF-4BCD-8AA6-9EA98F92B8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776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2" name="Line 21">
                      <a:extLst>
                        <a:ext uri="{FF2B5EF4-FFF2-40B4-BE49-F238E27FC236}">
                          <a16:creationId xmlns:a16="http://schemas.microsoft.com/office/drawing/2014/main" id="{2C825435-7E65-4948-BA83-9A907F2D02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3" name="Line 22">
                      <a:extLst>
                        <a:ext uri="{FF2B5EF4-FFF2-40B4-BE49-F238E27FC236}">
                          <a16:creationId xmlns:a16="http://schemas.microsoft.com/office/drawing/2014/main" id="{2F886352-1D92-4581-8A14-61808B6167C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776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3" name="Group 23">
                    <a:extLst>
                      <a:ext uri="{FF2B5EF4-FFF2-40B4-BE49-F238E27FC236}">
                        <a16:creationId xmlns:a16="http://schemas.microsoft.com/office/drawing/2014/main" id="{40A5A6F0-AC61-49EA-985D-786F9E46F0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56" y="480"/>
                    <a:ext cx="1248" cy="864"/>
                    <a:chOff x="3456" y="480"/>
                    <a:chExt cx="1248" cy="864"/>
                  </a:xfrm>
                </p:grpSpPr>
                <p:sp>
                  <p:nvSpPr>
                    <p:cNvPr id="68" name="Line 24">
                      <a:extLst>
                        <a:ext uri="{FF2B5EF4-FFF2-40B4-BE49-F238E27FC236}">
                          <a16:creationId xmlns:a16="http://schemas.microsoft.com/office/drawing/2014/main" id="{2B6240A8-C2F6-44D1-B343-428E3D5C19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912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9" name="Line 25">
                      <a:extLst>
                        <a:ext uri="{FF2B5EF4-FFF2-40B4-BE49-F238E27FC236}">
                          <a16:creationId xmlns:a16="http://schemas.microsoft.com/office/drawing/2014/main" id="{6A646AD4-A020-4A33-8AE7-A24D8AE23F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480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0" name="Line 26">
                      <a:extLst>
                        <a:ext uri="{FF2B5EF4-FFF2-40B4-BE49-F238E27FC236}">
                          <a16:creationId xmlns:a16="http://schemas.microsoft.com/office/drawing/2014/main" id="{2117A146-0E26-4C6F-8B1A-723479D246A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4" name="Group 27">
                    <a:extLst>
                      <a:ext uri="{FF2B5EF4-FFF2-40B4-BE49-F238E27FC236}">
                        <a16:creationId xmlns:a16="http://schemas.microsoft.com/office/drawing/2014/main" id="{3B9F174D-C1A3-4536-8F85-8A7E960B4E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56" y="912"/>
                    <a:ext cx="1248" cy="864"/>
                    <a:chOff x="3456" y="912"/>
                    <a:chExt cx="1248" cy="864"/>
                  </a:xfrm>
                </p:grpSpPr>
                <p:sp>
                  <p:nvSpPr>
                    <p:cNvPr id="65" name="Line 28">
                      <a:extLst>
                        <a:ext uri="{FF2B5EF4-FFF2-40B4-BE49-F238E27FC236}">
                          <a16:creationId xmlns:a16="http://schemas.microsoft.com/office/drawing/2014/main" id="{E2994C9B-5BF8-49AA-90D2-B8D7A6F25B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344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6" name="Line 29">
                      <a:extLst>
                        <a:ext uri="{FF2B5EF4-FFF2-40B4-BE49-F238E27FC236}">
                          <a16:creationId xmlns:a16="http://schemas.microsoft.com/office/drawing/2014/main" id="{4BD849D9-A756-40EE-B1D1-CC5D02FB4F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7" name="Line 30">
                      <a:extLst>
                        <a:ext uri="{FF2B5EF4-FFF2-40B4-BE49-F238E27FC236}">
                          <a16:creationId xmlns:a16="http://schemas.microsoft.com/office/drawing/2014/main" id="{CBADD2C5-2E3C-4655-9055-C1E68E6A49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5" name="Group 31">
                    <a:extLst>
                      <a:ext uri="{FF2B5EF4-FFF2-40B4-BE49-F238E27FC236}">
                        <a16:creationId xmlns:a16="http://schemas.microsoft.com/office/drawing/2014/main" id="{929CF2C6-4246-4129-A4F4-0983D50DD0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56" y="1344"/>
                    <a:ext cx="1248" cy="864"/>
                    <a:chOff x="3456" y="1344"/>
                    <a:chExt cx="1248" cy="864"/>
                  </a:xfrm>
                </p:grpSpPr>
                <p:sp>
                  <p:nvSpPr>
                    <p:cNvPr id="62" name="Line 32">
                      <a:extLst>
                        <a:ext uri="{FF2B5EF4-FFF2-40B4-BE49-F238E27FC236}">
                          <a16:creationId xmlns:a16="http://schemas.microsoft.com/office/drawing/2014/main" id="{FF186FA1-986C-46A4-B3FA-44B6261296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776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3" name="Line 33">
                      <a:extLst>
                        <a:ext uri="{FF2B5EF4-FFF2-40B4-BE49-F238E27FC236}">
                          <a16:creationId xmlns:a16="http://schemas.microsoft.com/office/drawing/2014/main" id="{F415BA28-66E1-470D-899D-9DA6F10F6E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dirty="0"/>
                    </a:p>
                  </p:txBody>
                </p:sp>
                <p:sp>
                  <p:nvSpPr>
                    <p:cNvPr id="64" name="Line 34">
                      <a:extLst>
                        <a:ext uri="{FF2B5EF4-FFF2-40B4-BE49-F238E27FC236}">
                          <a16:creationId xmlns:a16="http://schemas.microsoft.com/office/drawing/2014/main" id="{7A1F2654-5B75-446B-94D8-07424FDDE3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776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6" name="Line 35">
                    <a:extLst>
                      <a:ext uri="{FF2B5EF4-FFF2-40B4-BE49-F238E27FC236}">
                        <a16:creationId xmlns:a16="http://schemas.microsoft.com/office/drawing/2014/main" id="{60420E0B-9F36-4823-8FB5-03949649DE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480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" name="Line 36">
                    <a:extLst>
                      <a:ext uri="{FF2B5EF4-FFF2-40B4-BE49-F238E27FC236}">
                        <a16:creationId xmlns:a16="http://schemas.microsoft.com/office/drawing/2014/main" id="{10906C90-73D0-4FE6-B1D9-1A7B8EDD68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8" name="Line 37">
                    <a:extLst>
                      <a:ext uri="{FF2B5EF4-FFF2-40B4-BE49-F238E27FC236}">
                        <a16:creationId xmlns:a16="http://schemas.microsoft.com/office/drawing/2014/main" id="{8D0CF772-C73E-48D7-A06A-0E1CD7C36A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480"/>
                    <a:ext cx="1248" cy="8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" name="Line 38">
                    <a:extLst>
                      <a:ext uri="{FF2B5EF4-FFF2-40B4-BE49-F238E27FC236}">
                        <a16:creationId xmlns:a16="http://schemas.microsoft.com/office/drawing/2014/main" id="{8EA9B3BC-71BB-46E1-A434-6554977B8C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2208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  <p:sp>
                <p:nvSpPr>
                  <p:cNvPr id="60" name="Line 39">
                    <a:extLst>
                      <a:ext uri="{FF2B5EF4-FFF2-40B4-BE49-F238E27FC236}">
                        <a16:creationId xmlns:a16="http://schemas.microsoft.com/office/drawing/2014/main" id="{82D3927B-DB00-4790-917D-FE06E8987D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1" name="Line 40">
                    <a:extLst>
                      <a:ext uri="{FF2B5EF4-FFF2-40B4-BE49-F238E27FC236}">
                        <a16:creationId xmlns:a16="http://schemas.microsoft.com/office/drawing/2014/main" id="{EEB02764-723C-40D9-89BA-B278706F28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344"/>
                    <a:ext cx="1248" cy="8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6B9EEEAC-A1CA-49B6-B470-232B5EB29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0" y="221"/>
                  <a:ext cx="595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A</a:t>
                  </a:r>
                  <a:endParaRPr kumimoji="0"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0" name="Group 42">
                  <a:extLst>
                    <a:ext uri="{FF2B5EF4-FFF2-40B4-BE49-F238E27FC236}">
                      <a16:creationId xmlns:a16="http://schemas.microsoft.com/office/drawing/2014/main" id="{27C40EC5-0544-47E6-8863-1165E7757A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07" y="654"/>
                  <a:ext cx="632" cy="1122"/>
                  <a:chOff x="4407" y="654"/>
                  <a:chExt cx="632" cy="1122"/>
                </a:xfrm>
              </p:grpSpPr>
              <p:sp>
                <p:nvSpPr>
                  <p:cNvPr id="46" name="Rectangle 43">
                    <a:extLst>
                      <a:ext uri="{FF2B5EF4-FFF2-40B4-BE49-F238E27FC236}">
                        <a16:creationId xmlns:a16="http://schemas.microsoft.com/office/drawing/2014/main" id="{14E62E9E-8AAE-43AC-A7A0-AD3E7EDB09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2" y="654"/>
                    <a:ext cx="577" cy="2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B</a:t>
                    </a:r>
                    <a:endParaRPr kumimoji="0" lang="en-US" altLang="zh-TW" sz="18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Rectangle 44">
                    <a:extLst>
                      <a:ext uri="{FF2B5EF4-FFF2-40B4-BE49-F238E27FC236}">
                        <a16:creationId xmlns:a16="http://schemas.microsoft.com/office/drawing/2014/main" id="{8298CBE8-B2B6-4B96-946A-B42F2B90B5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2" y="1074"/>
                    <a:ext cx="493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C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Rectangle 45">
                    <a:extLst>
                      <a:ext uri="{FF2B5EF4-FFF2-40B4-BE49-F238E27FC236}">
                        <a16:creationId xmlns:a16="http://schemas.microsoft.com/office/drawing/2014/main" id="{FC1D5DF9-E7CB-4C83-8B20-E4A86430EC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07" y="1518"/>
                    <a:ext cx="509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D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1" name="Rectangle 46">
                  <a:extLst>
                    <a:ext uri="{FF2B5EF4-FFF2-40B4-BE49-F238E27FC236}">
                      <a16:creationId xmlns:a16="http://schemas.microsoft.com/office/drawing/2014/main" id="{4AF34FD8-6436-4C1C-8473-B52AF245F3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4" y="1949"/>
                  <a:ext cx="475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E</a:t>
                  </a:r>
                </a:p>
              </p:txBody>
            </p:sp>
            <p:sp>
              <p:nvSpPr>
                <p:cNvPr id="42" name="Rectangle 47">
                  <a:extLst>
                    <a:ext uri="{FF2B5EF4-FFF2-40B4-BE49-F238E27FC236}">
                      <a16:creationId xmlns:a16="http://schemas.microsoft.com/office/drawing/2014/main" id="{15792501-7705-4DEA-93E5-9A4484358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6" y="213"/>
                  <a:ext cx="538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F</a:t>
                  </a:r>
                  <a:endParaRPr kumimoji="0"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Rectangle 48">
                  <a:extLst>
                    <a:ext uri="{FF2B5EF4-FFF2-40B4-BE49-F238E27FC236}">
                      <a16:creationId xmlns:a16="http://schemas.microsoft.com/office/drawing/2014/main" id="{3D1DB3E6-203C-4065-A51C-296DBC1AC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8" y="654"/>
                  <a:ext cx="509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G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9">
                  <a:extLst>
                    <a:ext uri="{FF2B5EF4-FFF2-40B4-BE49-F238E27FC236}">
                      <a16:creationId xmlns:a16="http://schemas.microsoft.com/office/drawing/2014/main" id="{3FBCBAF3-1E88-43CA-871C-7E79CA63EB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0" y="1066"/>
                  <a:ext cx="509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45" name="Rectangle 50">
                  <a:extLst>
                    <a:ext uri="{FF2B5EF4-FFF2-40B4-BE49-F238E27FC236}">
                      <a16:creationId xmlns:a16="http://schemas.microsoft.com/office/drawing/2014/main" id="{9D8B3A5C-5AB5-4F86-AF11-10F7B58F6B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54" y="1517"/>
                  <a:ext cx="395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I</a:t>
                  </a:r>
                </a:p>
              </p:txBody>
            </p:sp>
          </p:grpSp>
          <p:sp>
            <p:nvSpPr>
              <p:cNvPr id="8" name="Line 24">
                <a:extLst>
                  <a:ext uri="{FF2B5EF4-FFF2-40B4-BE49-F238E27FC236}">
                    <a16:creationId xmlns:a16="http://schemas.microsoft.com/office/drawing/2014/main" id="{82CE7F35-E0CC-46F4-BC5C-D28C7052D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33252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" name="Line 25">
                <a:extLst>
                  <a:ext uri="{FF2B5EF4-FFF2-40B4-BE49-F238E27FC236}">
                    <a16:creationId xmlns:a16="http://schemas.microsoft.com/office/drawing/2014/main" id="{51B6F244-76E1-41CF-A023-77BC9A2B9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Line 26">
                <a:extLst>
                  <a:ext uri="{FF2B5EF4-FFF2-40B4-BE49-F238E27FC236}">
                    <a16:creationId xmlns:a16="http://schemas.microsoft.com/office/drawing/2014/main" id="{054D4CEF-4FED-4DD2-85C8-52DF3FC40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Line 28">
                <a:extLst>
                  <a:ext uri="{FF2B5EF4-FFF2-40B4-BE49-F238E27FC236}">
                    <a16:creationId xmlns:a16="http://schemas.microsoft.com/office/drawing/2014/main" id="{20BFDC65-9B1D-4886-A31C-4D7B23A8E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0110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Line 29">
                <a:extLst>
                  <a:ext uri="{FF2B5EF4-FFF2-40B4-BE49-F238E27FC236}">
                    <a16:creationId xmlns:a16="http://schemas.microsoft.com/office/drawing/2014/main" id="{FB6D9FAE-6058-44FC-B190-CA82E4AB0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Line 30">
                <a:extLst>
                  <a:ext uri="{FF2B5EF4-FFF2-40B4-BE49-F238E27FC236}">
                    <a16:creationId xmlns:a16="http://schemas.microsoft.com/office/drawing/2014/main" id="{0D19471B-3073-46F4-B365-36B63C193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Line 32">
                <a:extLst>
                  <a:ext uri="{FF2B5EF4-FFF2-40B4-BE49-F238E27FC236}">
                    <a16:creationId xmlns:a16="http://schemas.microsoft.com/office/drawing/2014/main" id="{013C1323-44AF-43BE-81AE-6DEA1BCE0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6968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Line 33">
                <a:extLst>
                  <a:ext uri="{FF2B5EF4-FFF2-40B4-BE49-F238E27FC236}">
                    <a16:creationId xmlns:a16="http://schemas.microsoft.com/office/drawing/2014/main" id="{771D9105-FE25-48AD-A0B9-67A54F6CD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16" name="Line 34">
                <a:extLst>
                  <a:ext uri="{FF2B5EF4-FFF2-40B4-BE49-F238E27FC236}">
                    <a16:creationId xmlns:a16="http://schemas.microsoft.com/office/drawing/2014/main" id="{5843247D-EEBA-4DF9-A16E-E6C144690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Line 35">
                <a:extLst>
                  <a:ext uri="{FF2B5EF4-FFF2-40B4-BE49-F238E27FC236}">
                    <a16:creationId xmlns:a16="http://schemas.microsoft.com/office/drawing/2014/main" id="{44D82BB0-0F84-454C-A150-89AF10B1C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2639440"/>
                <a:ext cx="198120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36">
                <a:extLst>
                  <a:ext uri="{FF2B5EF4-FFF2-40B4-BE49-F238E27FC236}">
                    <a16:creationId xmlns:a16="http://schemas.microsoft.com/office/drawing/2014/main" id="{253DC44C-A450-460D-9064-EEE662323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" name="Line 37">
                <a:extLst>
                  <a:ext uri="{FF2B5EF4-FFF2-40B4-BE49-F238E27FC236}">
                    <a16:creationId xmlns:a16="http://schemas.microsoft.com/office/drawing/2014/main" id="{53ECFADF-6C10-417B-A3D7-7FFE66602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26394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" name="Line 38">
                <a:extLst>
                  <a:ext uri="{FF2B5EF4-FFF2-40B4-BE49-F238E27FC236}">
                    <a16:creationId xmlns:a16="http://schemas.microsoft.com/office/drawing/2014/main" id="{D46DAAF3-03EF-4D75-B2F0-856DABDC5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53826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21" name="Line 39">
                <a:extLst>
                  <a:ext uri="{FF2B5EF4-FFF2-40B4-BE49-F238E27FC236}">
                    <a16:creationId xmlns:a16="http://schemas.microsoft.com/office/drawing/2014/main" id="{FE80CB1F-CE62-4B8E-AD87-1685E9E77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" name="Line 40">
                <a:extLst>
                  <a:ext uri="{FF2B5EF4-FFF2-40B4-BE49-F238E27FC236}">
                    <a16:creationId xmlns:a16="http://schemas.microsoft.com/office/drawing/2014/main" id="{0BF03150-0A5B-450B-B76B-53A45A52F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40110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" name="Line 24">
                <a:extLst>
                  <a:ext uri="{FF2B5EF4-FFF2-40B4-BE49-F238E27FC236}">
                    <a16:creationId xmlns:a16="http://schemas.microsoft.com/office/drawing/2014/main" id="{9A56BF9D-5CA7-4EDA-98FF-2461B7C84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33252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" name="Line 25">
                <a:extLst>
                  <a:ext uri="{FF2B5EF4-FFF2-40B4-BE49-F238E27FC236}">
                    <a16:creationId xmlns:a16="http://schemas.microsoft.com/office/drawing/2014/main" id="{32A41D26-57F3-477A-9D85-2846826CF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" name="Line 26">
                <a:extLst>
                  <a:ext uri="{FF2B5EF4-FFF2-40B4-BE49-F238E27FC236}">
                    <a16:creationId xmlns:a16="http://schemas.microsoft.com/office/drawing/2014/main" id="{2A2732C7-5671-475A-A604-C11BFB96E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" name="Line 28">
                <a:extLst>
                  <a:ext uri="{FF2B5EF4-FFF2-40B4-BE49-F238E27FC236}">
                    <a16:creationId xmlns:a16="http://schemas.microsoft.com/office/drawing/2014/main" id="{6DB2E850-287B-4D25-87C9-3BD9EF880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0110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" name="Line 29">
                <a:extLst>
                  <a:ext uri="{FF2B5EF4-FFF2-40B4-BE49-F238E27FC236}">
                    <a16:creationId xmlns:a16="http://schemas.microsoft.com/office/drawing/2014/main" id="{9D144BE6-94E4-4254-9DD1-E05EA99BA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" name="Line 30">
                <a:extLst>
                  <a:ext uri="{FF2B5EF4-FFF2-40B4-BE49-F238E27FC236}">
                    <a16:creationId xmlns:a16="http://schemas.microsoft.com/office/drawing/2014/main" id="{76BDD962-78C9-4128-8758-DABE461CB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CE819EEC-808C-4B4D-93E6-53DBFC395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6968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" name="Line 33">
                <a:extLst>
                  <a:ext uri="{FF2B5EF4-FFF2-40B4-BE49-F238E27FC236}">
                    <a16:creationId xmlns:a16="http://schemas.microsoft.com/office/drawing/2014/main" id="{6F9A61E6-16F2-4CF7-ABB7-005F00E9A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31" name="Line 34">
                <a:extLst>
                  <a:ext uri="{FF2B5EF4-FFF2-40B4-BE49-F238E27FC236}">
                    <a16:creationId xmlns:a16="http://schemas.microsoft.com/office/drawing/2014/main" id="{38B7FB26-8386-435D-9BB5-781B0A7A0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" name="Line 35">
                <a:extLst>
                  <a:ext uri="{FF2B5EF4-FFF2-40B4-BE49-F238E27FC236}">
                    <a16:creationId xmlns:a16="http://schemas.microsoft.com/office/drawing/2014/main" id="{89D5A92F-6F49-4C8D-ADC4-531D26A97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26394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" name="Line 36">
                <a:extLst>
                  <a:ext uri="{FF2B5EF4-FFF2-40B4-BE49-F238E27FC236}">
                    <a16:creationId xmlns:a16="http://schemas.microsoft.com/office/drawing/2014/main" id="{1A4526D5-A710-41E6-952E-6F5E7460E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" name="Line 37">
                <a:extLst>
                  <a:ext uri="{FF2B5EF4-FFF2-40B4-BE49-F238E27FC236}">
                    <a16:creationId xmlns:a16="http://schemas.microsoft.com/office/drawing/2014/main" id="{168D1F75-8951-44D3-9297-0E68D1B05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26394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5" name="Line 38">
                <a:extLst>
                  <a:ext uri="{FF2B5EF4-FFF2-40B4-BE49-F238E27FC236}">
                    <a16:creationId xmlns:a16="http://schemas.microsoft.com/office/drawing/2014/main" id="{43CFBEA9-2385-4C72-B1A9-9D09CEEAC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53826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36" name="Line 39">
                <a:extLst>
                  <a:ext uri="{FF2B5EF4-FFF2-40B4-BE49-F238E27FC236}">
                    <a16:creationId xmlns:a16="http://schemas.microsoft.com/office/drawing/2014/main" id="{42514437-E011-4C10-B3F3-1AED39C97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" name="Line 40">
                <a:extLst>
                  <a:ext uri="{FF2B5EF4-FFF2-40B4-BE49-F238E27FC236}">
                    <a16:creationId xmlns:a16="http://schemas.microsoft.com/office/drawing/2014/main" id="{C5037B22-2160-4EDE-A2E6-4E82B27B3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40110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83" name="Rectangle 50">
              <a:extLst>
                <a:ext uri="{FF2B5EF4-FFF2-40B4-BE49-F238E27FC236}">
                  <a16:creationId xmlns:a16="http://schemas.microsoft.com/office/drawing/2014/main" id="{58FDDA97-F4DF-4EEE-B722-BC5120FAD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9302" y="1975490"/>
              <a:ext cx="25648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latin typeface="Times New Roman" panose="02020603050405020304" pitchFamily="18" charset="0"/>
                </a:rPr>
                <a:t>J</a:t>
              </a:r>
            </a:p>
          </p:txBody>
        </p:sp>
      </p:grpSp>
      <p:pic>
        <p:nvPicPr>
          <p:cNvPr id="85" name="圖片 84">
            <a:extLst>
              <a:ext uri="{FF2B5EF4-FFF2-40B4-BE49-F238E27FC236}">
                <a16:creationId xmlns:a16="http://schemas.microsoft.com/office/drawing/2014/main" id="{C748ABB8-B53E-41D9-B9F9-A1DA7ADB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53" y="4978607"/>
            <a:ext cx="8859486" cy="1247949"/>
          </a:xfrm>
          <a:prstGeom prst="rect">
            <a:avLst/>
          </a:prstGeom>
        </p:spPr>
      </p:pic>
      <p:sp>
        <p:nvSpPr>
          <p:cNvPr id="86" name="文字方塊 85">
            <a:extLst>
              <a:ext uri="{FF2B5EF4-FFF2-40B4-BE49-F238E27FC236}">
                <a16:creationId xmlns:a16="http://schemas.microsoft.com/office/drawing/2014/main" id="{67D29EC8-02EC-4139-96AD-8DB536E3B04E}"/>
              </a:ext>
            </a:extLst>
          </p:cNvPr>
          <p:cNvSpPr txBox="1"/>
          <p:nvPr/>
        </p:nvSpPr>
        <p:spPr>
          <a:xfrm>
            <a:off x="664267" y="4027655"/>
            <a:ext cx="575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第一個點</a:t>
            </a:r>
            <a:r>
              <a:rPr lang="zh-TW" altLang="en-US" dirty="0"/>
              <a:t>，前一期利率</a:t>
            </a:r>
            <a:r>
              <a:rPr lang="en-US" altLang="zh-TW" dirty="0" err="1"/>
              <a:t>rmax</a:t>
            </a:r>
            <a:r>
              <a:rPr lang="zh-TW" altLang="en-US" dirty="0"/>
              <a:t>為左點，</a:t>
            </a:r>
            <a:r>
              <a:rPr lang="en-US" altLang="zh-TW" dirty="0" err="1"/>
              <a:t>rmin</a:t>
            </a:r>
            <a:r>
              <a:rPr lang="zh-TW" altLang="en-US" dirty="0"/>
              <a:t>為左下點。</a:t>
            </a:r>
            <a:endParaRPr lang="en-US" altLang="zh-TW" dirty="0"/>
          </a:p>
          <a:p>
            <a:r>
              <a:rPr lang="zh-TW" altLang="en-US" dirty="0"/>
              <a:t>以上圖為例，第一個點為</a:t>
            </a:r>
            <a:r>
              <a:rPr lang="en-US" altLang="zh-TW" dirty="0"/>
              <a:t>F</a:t>
            </a:r>
            <a:r>
              <a:rPr lang="zh-TW" altLang="en-US" dirty="0"/>
              <a:t>，</a:t>
            </a:r>
            <a:r>
              <a:rPr lang="en-US" altLang="zh-TW" dirty="0" err="1"/>
              <a:t>rmax</a:t>
            </a:r>
            <a:r>
              <a:rPr lang="zh-TW" altLang="en-US" dirty="0"/>
              <a:t>為</a:t>
            </a:r>
            <a:r>
              <a:rPr lang="en-US" altLang="zh-TW" dirty="0"/>
              <a:t>A</a:t>
            </a:r>
            <a:r>
              <a:rPr lang="zh-TW" altLang="en-US" dirty="0"/>
              <a:t>點，</a:t>
            </a:r>
            <a:r>
              <a:rPr lang="en-US" altLang="zh-TW" dirty="0" err="1"/>
              <a:t>rmin</a:t>
            </a:r>
            <a:r>
              <a:rPr lang="zh-TW" altLang="en-US" dirty="0"/>
              <a:t>為</a:t>
            </a:r>
            <a:r>
              <a:rPr lang="en-US" altLang="zh-TW" dirty="0"/>
              <a:t>B</a:t>
            </a:r>
            <a:r>
              <a:rPr lang="zh-TW" altLang="en-US" dirty="0"/>
              <a:t>點。</a:t>
            </a:r>
          </a:p>
        </p:txBody>
      </p:sp>
    </p:spTree>
    <p:extLst>
      <p:ext uri="{BB962C8B-B14F-4D97-AF65-F5344CB8AC3E}">
        <p14:creationId xmlns:p14="http://schemas.microsoft.com/office/powerpoint/2010/main" val="3523830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EF2B261-30DA-4AD6-945D-E34A8C1012A5}"/>
              </a:ext>
            </a:extLst>
          </p:cNvPr>
          <p:cNvSpPr/>
          <p:nvPr/>
        </p:nvSpPr>
        <p:spPr>
          <a:xfrm>
            <a:off x="491413" y="39646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程式部分順序為：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第零期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 第 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startpoint-1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 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</a:t>
            </a:r>
            <a:r>
              <a:rPr lang="en-US" altLang="zh-TW" sz="1600" dirty="0" err="1"/>
              <a:t>startpoint</a:t>
            </a:r>
            <a:r>
              <a:rPr lang="zh-TW" altLang="en-US" sz="1600" dirty="0"/>
              <a:t>期～期末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將第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期～期末使用內插法，求出中間的代表點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02DACF4-739A-4D56-B25B-9BD4C3381F33}"/>
              </a:ext>
            </a:extLst>
          </p:cNvPr>
          <p:cNvSpPr txBox="1"/>
          <p:nvPr/>
        </p:nvSpPr>
        <p:spPr>
          <a:xfrm>
            <a:off x="414276" y="2053105"/>
            <a:ext cx="496774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由於利率樹有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mean reversion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特性，會出現利率平接的狀況，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因此這裡會分成以下狀況討論：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最後一個點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第三個點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倒數第三個點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其餘的點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altLang="zh-TW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6DD8B7-9814-4DC8-A277-B4E80F6D887F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4.</a:t>
            </a:r>
            <a:r>
              <a:rPr lang="zh-TW" altLang="en-US" sz="1200" dirty="0"/>
              <a:t> 算出累積貸款金額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4B7FDD9C-BEEB-432C-A9D9-61A71B136C7A}"/>
              </a:ext>
            </a:extLst>
          </p:cNvPr>
          <p:cNvGrpSpPr/>
          <p:nvPr/>
        </p:nvGrpSpPr>
        <p:grpSpPr>
          <a:xfrm>
            <a:off x="5235396" y="171614"/>
            <a:ext cx="3311446" cy="2164254"/>
            <a:chOff x="5450000" y="131653"/>
            <a:chExt cx="3311446" cy="2164254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7B2EACBE-4067-4833-9A25-48DEA5E5B1F4}"/>
                </a:ext>
              </a:extLst>
            </p:cNvPr>
            <p:cNvGrpSpPr/>
            <p:nvPr/>
          </p:nvGrpSpPr>
          <p:grpSpPr>
            <a:xfrm>
              <a:off x="5450000" y="131653"/>
              <a:ext cx="3311446" cy="2164254"/>
              <a:chOff x="1601822" y="2215577"/>
              <a:chExt cx="9905999" cy="3214688"/>
            </a:xfrm>
          </p:grpSpPr>
          <p:grpSp>
            <p:nvGrpSpPr>
              <p:cNvPr id="7" name="Group 5">
                <a:extLst>
                  <a:ext uri="{FF2B5EF4-FFF2-40B4-BE49-F238E27FC236}">
                    <a16:creationId xmlns:a16="http://schemas.microsoft.com/office/drawing/2014/main" id="{775CA338-8756-4551-9C04-02C2D2D993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1822" y="2215577"/>
                <a:ext cx="8316914" cy="3214688"/>
                <a:chOff x="960" y="213"/>
                <a:chExt cx="5239" cy="2025"/>
              </a:xfrm>
            </p:grpSpPr>
            <p:grpSp>
              <p:nvGrpSpPr>
                <p:cNvPr id="38" name="Group 6">
                  <a:extLst>
                    <a:ext uri="{FF2B5EF4-FFF2-40B4-BE49-F238E27FC236}">
                      <a16:creationId xmlns:a16="http://schemas.microsoft.com/office/drawing/2014/main" id="{1D6F4D85-DBC1-4E41-9F87-DF63F7F685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480"/>
                  <a:ext cx="3744" cy="1728"/>
                  <a:chOff x="960" y="480"/>
                  <a:chExt cx="3744" cy="1728"/>
                </a:xfrm>
              </p:grpSpPr>
              <p:grpSp>
                <p:nvGrpSpPr>
                  <p:cNvPr id="49" name="Group 7">
                    <a:extLst>
                      <a:ext uri="{FF2B5EF4-FFF2-40B4-BE49-F238E27FC236}">
                        <a16:creationId xmlns:a16="http://schemas.microsoft.com/office/drawing/2014/main" id="{585DD207-0E82-4275-A5CE-4E8009DC8A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912"/>
                    <a:ext cx="1248" cy="864"/>
                    <a:chOff x="960" y="912"/>
                    <a:chExt cx="1248" cy="864"/>
                  </a:xfrm>
                </p:grpSpPr>
                <p:sp>
                  <p:nvSpPr>
                    <p:cNvPr id="80" name="Line 8">
                      <a:extLst>
                        <a:ext uri="{FF2B5EF4-FFF2-40B4-BE49-F238E27FC236}">
                          <a16:creationId xmlns:a16="http://schemas.microsoft.com/office/drawing/2014/main" id="{47EBBD26-F595-4A52-BAEA-4D06B750E3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344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" name="Line 9">
                      <a:extLst>
                        <a:ext uri="{FF2B5EF4-FFF2-40B4-BE49-F238E27FC236}">
                          <a16:creationId xmlns:a16="http://schemas.microsoft.com/office/drawing/2014/main" id="{5A3E6C2A-8BA9-4C7A-BED8-32E9D82C2A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60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2" name="Line 10">
                      <a:extLst>
                        <a:ext uri="{FF2B5EF4-FFF2-40B4-BE49-F238E27FC236}">
                          <a16:creationId xmlns:a16="http://schemas.microsoft.com/office/drawing/2014/main" id="{A9298D75-225A-47D8-94DD-4C8175F092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dirty="0"/>
                    </a:p>
                  </p:txBody>
                </p:sp>
              </p:grpSp>
              <p:grpSp>
                <p:nvGrpSpPr>
                  <p:cNvPr id="50" name="Group 11">
                    <a:extLst>
                      <a:ext uri="{FF2B5EF4-FFF2-40B4-BE49-F238E27FC236}">
                        <a16:creationId xmlns:a16="http://schemas.microsoft.com/office/drawing/2014/main" id="{DFC292AC-553A-48E7-A988-9889638EAF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480"/>
                    <a:ext cx="1248" cy="864"/>
                    <a:chOff x="2208" y="480"/>
                    <a:chExt cx="1248" cy="864"/>
                  </a:xfrm>
                </p:grpSpPr>
                <p:sp>
                  <p:nvSpPr>
                    <p:cNvPr id="77" name="Line 12">
                      <a:extLst>
                        <a:ext uri="{FF2B5EF4-FFF2-40B4-BE49-F238E27FC236}">
                          <a16:creationId xmlns:a16="http://schemas.microsoft.com/office/drawing/2014/main" id="{01EF8EA2-A523-42A0-9AB3-DAF6122AF5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912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8" name="Line 13">
                      <a:extLst>
                        <a:ext uri="{FF2B5EF4-FFF2-40B4-BE49-F238E27FC236}">
                          <a16:creationId xmlns:a16="http://schemas.microsoft.com/office/drawing/2014/main" id="{1245A5BC-1CCC-4B63-AD99-99E12C1334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480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9" name="Line 14">
                      <a:extLst>
                        <a:ext uri="{FF2B5EF4-FFF2-40B4-BE49-F238E27FC236}">
                          <a16:creationId xmlns:a16="http://schemas.microsoft.com/office/drawing/2014/main" id="{2E9FFF62-8E30-45E5-A676-D0E0FB1F7E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1" name="Group 15">
                    <a:extLst>
                      <a:ext uri="{FF2B5EF4-FFF2-40B4-BE49-F238E27FC236}">
                        <a16:creationId xmlns:a16="http://schemas.microsoft.com/office/drawing/2014/main" id="{A22448DC-3807-4CFC-A4E3-9B157287C7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912"/>
                    <a:ext cx="1248" cy="864"/>
                    <a:chOff x="2208" y="912"/>
                    <a:chExt cx="1248" cy="864"/>
                  </a:xfrm>
                </p:grpSpPr>
                <p:sp>
                  <p:nvSpPr>
                    <p:cNvPr id="74" name="Line 16">
                      <a:extLst>
                        <a:ext uri="{FF2B5EF4-FFF2-40B4-BE49-F238E27FC236}">
                          <a16:creationId xmlns:a16="http://schemas.microsoft.com/office/drawing/2014/main" id="{6524245D-1057-4663-8C74-8FCA4D5C72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344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5" name="Line 17">
                      <a:extLst>
                        <a:ext uri="{FF2B5EF4-FFF2-40B4-BE49-F238E27FC236}">
                          <a16:creationId xmlns:a16="http://schemas.microsoft.com/office/drawing/2014/main" id="{60CBFC7F-2C2E-4012-9AE0-50FD3B822F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6" name="Line 18">
                      <a:extLst>
                        <a:ext uri="{FF2B5EF4-FFF2-40B4-BE49-F238E27FC236}">
                          <a16:creationId xmlns:a16="http://schemas.microsoft.com/office/drawing/2014/main" id="{FE6732F1-BAA7-4F6C-AB4D-D6183A9521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2" name="Group 19">
                    <a:extLst>
                      <a:ext uri="{FF2B5EF4-FFF2-40B4-BE49-F238E27FC236}">
                        <a16:creationId xmlns:a16="http://schemas.microsoft.com/office/drawing/2014/main" id="{F0BF3FF0-2DB0-4032-9094-BB95F0C9CB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1344"/>
                    <a:ext cx="1248" cy="864"/>
                    <a:chOff x="2208" y="1344"/>
                    <a:chExt cx="1248" cy="864"/>
                  </a:xfrm>
                </p:grpSpPr>
                <p:sp>
                  <p:nvSpPr>
                    <p:cNvPr id="71" name="Line 20">
                      <a:extLst>
                        <a:ext uri="{FF2B5EF4-FFF2-40B4-BE49-F238E27FC236}">
                          <a16:creationId xmlns:a16="http://schemas.microsoft.com/office/drawing/2014/main" id="{348E31B3-64FF-4BCD-8AA6-9EA98F92B8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776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2" name="Line 21">
                      <a:extLst>
                        <a:ext uri="{FF2B5EF4-FFF2-40B4-BE49-F238E27FC236}">
                          <a16:creationId xmlns:a16="http://schemas.microsoft.com/office/drawing/2014/main" id="{2C825435-7E65-4948-BA83-9A907F2D02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3" name="Line 22">
                      <a:extLst>
                        <a:ext uri="{FF2B5EF4-FFF2-40B4-BE49-F238E27FC236}">
                          <a16:creationId xmlns:a16="http://schemas.microsoft.com/office/drawing/2014/main" id="{2F886352-1D92-4581-8A14-61808B6167C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776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3" name="Group 23">
                    <a:extLst>
                      <a:ext uri="{FF2B5EF4-FFF2-40B4-BE49-F238E27FC236}">
                        <a16:creationId xmlns:a16="http://schemas.microsoft.com/office/drawing/2014/main" id="{40A5A6F0-AC61-49EA-985D-786F9E46F0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56" y="480"/>
                    <a:ext cx="1248" cy="864"/>
                    <a:chOff x="3456" y="480"/>
                    <a:chExt cx="1248" cy="864"/>
                  </a:xfrm>
                </p:grpSpPr>
                <p:sp>
                  <p:nvSpPr>
                    <p:cNvPr id="68" name="Line 24">
                      <a:extLst>
                        <a:ext uri="{FF2B5EF4-FFF2-40B4-BE49-F238E27FC236}">
                          <a16:creationId xmlns:a16="http://schemas.microsoft.com/office/drawing/2014/main" id="{2B6240A8-C2F6-44D1-B343-428E3D5C197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912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9" name="Line 25">
                      <a:extLst>
                        <a:ext uri="{FF2B5EF4-FFF2-40B4-BE49-F238E27FC236}">
                          <a16:creationId xmlns:a16="http://schemas.microsoft.com/office/drawing/2014/main" id="{6A646AD4-A020-4A33-8AE7-A24D8AE23F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480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0" name="Line 26">
                      <a:extLst>
                        <a:ext uri="{FF2B5EF4-FFF2-40B4-BE49-F238E27FC236}">
                          <a16:creationId xmlns:a16="http://schemas.microsoft.com/office/drawing/2014/main" id="{2117A146-0E26-4C6F-8B1A-723479D246A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4" name="Group 27">
                    <a:extLst>
                      <a:ext uri="{FF2B5EF4-FFF2-40B4-BE49-F238E27FC236}">
                        <a16:creationId xmlns:a16="http://schemas.microsoft.com/office/drawing/2014/main" id="{3B9F174D-C1A3-4536-8F85-8A7E960B4E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56" y="912"/>
                    <a:ext cx="1248" cy="864"/>
                    <a:chOff x="3456" y="912"/>
                    <a:chExt cx="1248" cy="864"/>
                  </a:xfrm>
                </p:grpSpPr>
                <p:sp>
                  <p:nvSpPr>
                    <p:cNvPr id="65" name="Line 28">
                      <a:extLst>
                        <a:ext uri="{FF2B5EF4-FFF2-40B4-BE49-F238E27FC236}">
                          <a16:creationId xmlns:a16="http://schemas.microsoft.com/office/drawing/2014/main" id="{E2994C9B-5BF8-49AA-90D2-B8D7A6F25B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344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6" name="Line 29">
                      <a:extLst>
                        <a:ext uri="{FF2B5EF4-FFF2-40B4-BE49-F238E27FC236}">
                          <a16:creationId xmlns:a16="http://schemas.microsoft.com/office/drawing/2014/main" id="{4BD849D9-A756-40EE-B1D1-CC5D02FB4F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7" name="Line 30">
                      <a:extLst>
                        <a:ext uri="{FF2B5EF4-FFF2-40B4-BE49-F238E27FC236}">
                          <a16:creationId xmlns:a16="http://schemas.microsoft.com/office/drawing/2014/main" id="{CBADD2C5-2E3C-4655-9055-C1E68E6A49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5" name="Group 31">
                    <a:extLst>
                      <a:ext uri="{FF2B5EF4-FFF2-40B4-BE49-F238E27FC236}">
                        <a16:creationId xmlns:a16="http://schemas.microsoft.com/office/drawing/2014/main" id="{929CF2C6-4246-4129-A4F4-0983D50DD0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56" y="1344"/>
                    <a:ext cx="1248" cy="864"/>
                    <a:chOff x="3456" y="1344"/>
                    <a:chExt cx="1248" cy="864"/>
                  </a:xfrm>
                </p:grpSpPr>
                <p:sp>
                  <p:nvSpPr>
                    <p:cNvPr id="62" name="Line 32">
                      <a:extLst>
                        <a:ext uri="{FF2B5EF4-FFF2-40B4-BE49-F238E27FC236}">
                          <a16:creationId xmlns:a16="http://schemas.microsoft.com/office/drawing/2014/main" id="{FF186FA1-986C-46A4-B3FA-44B6261296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776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3" name="Line 33">
                      <a:extLst>
                        <a:ext uri="{FF2B5EF4-FFF2-40B4-BE49-F238E27FC236}">
                          <a16:creationId xmlns:a16="http://schemas.microsoft.com/office/drawing/2014/main" id="{F415BA28-66E1-470D-899D-9DA6F10F6E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dirty="0"/>
                    </a:p>
                  </p:txBody>
                </p:sp>
                <p:sp>
                  <p:nvSpPr>
                    <p:cNvPr id="64" name="Line 34">
                      <a:extLst>
                        <a:ext uri="{FF2B5EF4-FFF2-40B4-BE49-F238E27FC236}">
                          <a16:creationId xmlns:a16="http://schemas.microsoft.com/office/drawing/2014/main" id="{7A1F2654-5B75-446B-94D8-07424FDDE3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776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6" name="Line 35">
                    <a:extLst>
                      <a:ext uri="{FF2B5EF4-FFF2-40B4-BE49-F238E27FC236}">
                        <a16:creationId xmlns:a16="http://schemas.microsoft.com/office/drawing/2014/main" id="{60420E0B-9F36-4823-8FB5-03949649DE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480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7" name="Line 36">
                    <a:extLst>
                      <a:ext uri="{FF2B5EF4-FFF2-40B4-BE49-F238E27FC236}">
                        <a16:creationId xmlns:a16="http://schemas.microsoft.com/office/drawing/2014/main" id="{10906C90-73D0-4FE6-B1D9-1A7B8EDD68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8" name="Line 37">
                    <a:extLst>
                      <a:ext uri="{FF2B5EF4-FFF2-40B4-BE49-F238E27FC236}">
                        <a16:creationId xmlns:a16="http://schemas.microsoft.com/office/drawing/2014/main" id="{8D0CF772-C73E-48D7-A06A-0E1CD7C36A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480"/>
                    <a:ext cx="1248" cy="8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" name="Line 38">
                    <a:extLst>
                      <a:ext uri="{FF2B5EF4-FFF2-40B4-BE49-F238E27FC236}">
                        <a16:creationId xmlns:a16="http://schemas.microsoft.com/office/drawing/2014/main" id="{8EA9B3BC-71BB-46E1-A434-6554977B8C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2208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  <p:sp>
                <p:nvSpPr>
                  <p:cNvPr id="60" name="Line 39">
                    <a:extLst>
                      <a:ext uri="{FF2B5EF4-FFF2-40B4-BE49-F238E27FC236}">
                        <a16:creationId xmlns:a16="http://schemas.microsoft.com/office/drawing/2014/main" id="{82D3927B-DB00-4790-917D-FE06E8987D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1" name="Line 40">
                    <a:extLst>
                      <a:ext uri="{FF2B5EF4-FFF2-40B4-BE49-F238E27FC236}">
                        <a16:creationId xmlns:a16="http://schemas.microsoft.com/office/drawing/2014/main" id="{EEB02764-723C-40D9-89BA-B278706F28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344"/>
                    <a:ext cx="1248" cy="8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9" name="Rectangle 41">
                  <a:extLst>
                    <a:ext uri="{FF2B5EF4-FFF2-40B4-BE49-F238E27FC236}">
                      <a16:creationId xmlns:a16="http://schemas.microsoft.com/office/drawing/2014/main" id="{6B9EEEAC-A1CA-49B6-B470-232B5EB29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0" y="221"/>
                  <a:ext cx="509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A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0" name="Group 42">
                  <a:extLst>
                    <a:ext uri="{FF2B5EF4-FFF2-40B4-BE49-F238E27FC236}">
                      <a16:creationId xmlns:a16="http://schemas.microsoft.com/office/drawing/2014/main" id="{27C40EC5-0544-47E6-8863-1165E7757A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07" y="654"/>
                  <a:ext cx="595" cy="1153"/>
                  <a:chOff x="4407" y="654"/>
                  <a:chExt cx="595" cy="1153"/>
                </a:xfrm>
              </p:grpSpPr>
              <p:sp>
                <p:nvSpPr>
                  <p:cNvPr id="46" name="Rectangle 43">
                    <a:extLst>
                      <a:ext uri="{FF2B5EF4-FFF2-40B4-BE49-F238E27FC236}">
                        <a16:creationId xmlns:a16="http://schemas.microsoft.com/office/drawing/2014/main" id="{14E62E9E-8AAE-43AC-A7A0-AD3E7EDB09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2" y="654"/>
                    <a:ext cx="493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B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Rectangle 44">
                    <a:extLst>
                      <a:ext uri="{FF2B5EF4-FFF2-40B4-BE49-F238E27FC236}">
                        <a16:creationId xmlns:a16="http://schemas.microsoft.com/office/drawing/2014/main" id="{8298CBE8-B2B6-4B96-946A-B42F2B90B5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2" y="1074"/>
                    <a:ext cx="493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C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Rectangle 45">
                    <a:extLst>
                      <a:ext uri="{FF2B5EF4-FFF2-40B4-BE49-F238E27FC236}">
                        <a16:creationId xmlns:a16="http://schemas.microsoft.com/office/drawing/2014/main" id="{FC1D5DF9-E7CB-4C83-8B20-E4A86430EC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07" y="1518"/>
                    <a:ext cx="595" cy="2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D</a:t>
                    </a:r>
                    <a:endParaRPr kumimoji="0" lang="en-US" altLang="zh-TW" sz="18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1" name="Rectangle 46">
                  <a:extLst>
                    <a:ext uri="{FF2B5EF4-FFF2-40B4-BE49-F238E27FC236}">
                      <a16:creationId xmlns:a16="http://schemas.microsoft.com/office/drawing/2014/main" id="{4AF34FD8-6436-4C1C-8473-B52AF245F3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4" y="1949"/>
                  <a:ext cx="556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E</a:t>
                  </a:r>
                </a:p>
              </p:txBody>
            </p:sp>
            <p:sp>
              <p:nvSpPr>
                <p:cNvPr id="42" name="Rectangle 47">
                  <a:extLst>
                    <a:ext uri="{FF2B5EF4-FFF2-40B4-BE49-F238E27FC236}">
                      <a16:creationId xmlns:a16="http://schemas.microsoft.com/office/drawing/2014/main" id="{15792501-7705-4DEA-93E5-9A4484358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6" y="213"/>
                  <a:ext cx="460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F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Rectangle 48">
                  <a:extLst>
                    <a:ext uri="{FF2B5EF4-FFF2-40B4-BE49-F238E27FC236}">
                      <a16:creationId xmlns:a16="http://schemas.microsoft.com/office/drawing/2014/main" id="{3D1DB3E6-203C-4065-A51C-296DBC1AC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8" y="654"/>
                  <a:ext cx="509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G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9">
                  <a:extLst>
                    <a:ext uri="{FF2B5EF4-FFF2-40B4-BE49-F238E27FC236}">
                      <a16:creationId xmlns:a16="http://schemas.microsoft.com/office/drawing/2014/main" id="{3FBCBAF3-1E88-43CA-871C-7E79CA63EB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0" y="1066"/>
                  <a:ext cx="509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45" name="Rectangle 50">
                  <a:extLst>
                    <a:ext uri="{FF2B5EF4-FFF2-40B4-BE49-F238E27FC236}">
                      <a16:creationId xmlns:a16="http://schemas.microsoft.com/office/drawing/2014/main" id="{9D8B3A5C-5AB5-4F86-AF11-10F7B58F6B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54" y="1517"/>
                  <a:ext cx="395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I</a:t>
                  </a:r>
                </a:p>
              </p:txBody>
            </p:sp>
          </p:grpSp>
          <p:sp>
            <p:nvSpPr>
              <p:cNvPr id="8" name="Line 24">
                <a:extLst>
                  <a:ext uri="{FF2B5EF4-FFF2-40B4-BE49-F238E27FC236}">
                    <a16:creationId xmlns:a16="http://schemas.microsoft.com/office/drawing/2014/main" id="{82CE7F35-E0CC-46F4-BC5C-D28C7052D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33252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" name="Line 25">
                <a:extLst>
                  <a:ext uri="{FF2B5EF4-FFF2-40B4-BE49-F238E27FC236}">
                    <a16:creationId xmlns:a16="http://schemas.microsoft.com/office/drawing/2014/main" id="{51B6F244-76E1-41CF-A023-77BC9A2B9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Line 26">
                <a:extLst>
                  <a:ext uri="{FF2B5EF4-FFF2-40B4-BE49-F238E27FC236}">
                    <a16:creationId xmlns:a16="http://schemas.microsoft.com/office/drawing/2014/main" id="{054D4CEF-4FED-4DD2-85C8-52DF3FC40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Line 28">
                <a:extLst>
                  <a:ext uri="{FF2B5EF4-FFF2-40B4-BE49-F238E27FC236}">
                    <a16:creationId xmlns:a16="http://schemas.microsoft.com/office/drawing/2014/main" id="{20BFDC65-9B1D-4886-A31C-4D7B23A8E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0110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Line 29">
                <a:extLst>
                  <a:ext uri="{FF2B5EF4-FFF2-40B4-BE49-F238E27FC236}">
                    <a16:creationId xmlns:a16="http://schemas.microsoft.com/office/drawing/2014/main" id="{FB6D9FAE-6058-44FC-B190-CA82E4AB0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Line 30">
                <a:extLst>
                  <a:ext uri="{FF2B5EF4-FFF2-40B4-BE49-F238E27FC236}">
                    <a16:creationId xmlns:a16="http://schemas.microsoft.com/office/drawing/2014/main" id="{0D19471B-3073-46F4-B365-36B63C193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Line 32">
                <a:extLst>
                  <a:ext uri="{FF2B5EF4-FFF2-40B4-BE49-F238E27FC236}">
                    <a16:creationId xmlns:a16="http://schemas.microsoft.com/office/drawing/2014/main" id="{013C1323-44AF-43BE-81AE-6DEA1BCE0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6968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Line 33">
                <a:extLst>
                  <a:ext uri="{FF2B5EF4-FFF2-40B4-BE49-F238E27FC236}">
                    <a16:creationId xmlns:a16="http://schemas.microsoft.com/office/drawing/2014/main" id="{771D9105-FE25-48AD-A0B9-67A54F6CD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16" name="Line 34">
                <a:extLst>
                  <a:ext uri="{FF2B5EF4-FFF2-40B4-BE49-F238E27FC236}">
                    <a16:creationId xmlns:a16="http://schemas.microsoft.com/office/drawing/2014/main" id="{5843247D-EEBA-4DF9-A16E-E6C144690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Line 35">
                <a:extLst>
                  <a:ext uri="{FF2B5EF4-FFF2-40B4-BE49-F238E27FC236}">
                    <a16:creationId xmlns:a16="http://schemas.microsoft.com/office/drawing/2014/main" id="{44D82BB0-0F84-454C-A150-89AF10B1C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26394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36">
                <a:extLst>
                  <a:ext uri="{FF2B5EF4-FFF2-40B4-BE49-F238E27FC236}">
                    <a16:creationId xmlns:a16="http://schemas.microsoft.com/office/drawing/2014/main" id="{253DC44C-A450-460D-9064-EEE662323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" name="Line 37">
                <a:extLst>
                  <a:ext uri="{FF2B5EF4-FFF2-40B4-BE49-F238E27FC236}">
                    <a16:creationId xmlns:a16="http://schemas.microsoft.com/office/drawing/2014/main" id="{53ECFADF-6C10-417B-A3D7-7FFE66602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26394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" name="Line 38">
                <a:extLst>
                  <a:ext uri="{FF2B5EF4-FFF2-40B4-BE49-F238E27FC236}">
                    <a16:creationId xmlns:a16="http://schemas.microsoft.com/office/drawing/2014/main" id="{D46DAAF3-03EF-4D75-B2F0-856DABDC5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5382640"/>
                <a:ext cx="198120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21" name="Line 39">
                <a:extLst>
                  <a:ext uri="{FF2B5EF4-FFF2-40B4-BE49-F238E27FC236}">
                    <a16:creationId xmlns:a16="http://schemas.microsoft.com/office/drawing/2014/main" id="{FE80CB1F-CE62-4B8E-AD87-1685E9E77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" name="Line 40">
                <a:extLst>
                  <a:ext uri="{FF2B5EF4-FFF2-40B4-BE49-F238E27FC236}">
                    <a16:creationId xmlns:a16="http://schemas.microsoft.com/office/drawing/2014/main" id="{0BF03150-0A5B-450B-B76B-53A45A52F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40110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23" name="Line 24">
                <a:extLst>
                  <a:ext uri="{FF2B5EF4-FFF2-40B4-BE49-F238E27FC236}">
                    <a16:creationId xmlns:a16="http://schemas.microsoft.com/office/drawing/2014/main" id="{9A56BF9D-5CA7-4EDA-98FF-2461B7C84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33252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" name="Line 25">
                <a:extLst>
                  <a:ext uri="{FF2B5EF4-FFF2-40B4-BE49-F238E27FC236}">
                    <a16:creationId xmlns:a16="http://schemas.microsoft.com/office/drawing/2014/main" id="{32A41D26-57F3-477A-9D85-2846826CF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" name="Line 26">
                <a:extLst>
                  <a:ext uri="{FF2B5EF4-FFF2-40B4-BE49-F238E27FC236}">
                    <a16:creationId xmlns:a16="http://schemas.microsoft.com/office/drawing/2014/main" id="{2A2732C7-5671-475A-A604-C11BFB96E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" name="Line 28">
                <a:extLst>
                  <a:ext uri="{FF2B5EF4-FFF2-40B4-BE49-F238E27FC236}">
                    <a16:creationId xmlns:a16="http://schemas.microsoft.com/office/drawing/2014/main" id="{6DB2E850-287B-4D25-87C9-3BD9EF880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0110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" name="Line 29">
                <a:extLst>
                  <a:ext uri="{FF2B5EF4-FFF2-40B4-BE49-F238E27FC236}">
                    <a16:creationId xmlns:a16="http://schemas.microsoft.com/office/drawing/2014/main" id="{9D144BE6-94E4-4254-9DD1-E05EA99BA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" name="Line 30">
                <a:extLst>
                  <a:ext uri="{FF2B5EF4-FFF2-40B4-BE49-F238E27FC236}">
                    <a16:creationId xmlns:a16="http://schemas.microsoft.com/office/drawing/2014/main" id="{76BDD962-78C9-4128-8758-DABE461CB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" name="Line 32">
                <a:extLst>
                  <a:ext uri="{FF2B5EF4-FFF2-40B4-BE49-F238E27FC236}">
                    <a16:creationId xmlns:a16="http://schemas.microsoft.com/office/drawing/2014/main" id="{CE819EEC-808C-4B4D-93E6-53DBFC395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6968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" name="Line 33">
                <a:extLst>
                  <a:ext uri="{FF2B5EF4-FFF2-40B4-BE49-F238E27FC236}">
                    <a16:creationId xmlns:a16="http://schemas.microsoft.com/office/drawing/2014/main" id="{6F9A61E6-16F2-4CF7-ABB7-005F00E9A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31" name="Line 34">
                <a:extLst>
                  <a:ext uri="{FF2B5EF4-FFF2-40B4-BE49-F238E27FC236}">
                    <a16:creationId xmlns:a16="http://schemas.microsoft.com/office/drawing/2014/main" id="{38B7FB26-8386-435D-9BB5-781B0A7A0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" name="Line 35">
                <a:extLst>
                  <a:ext uri="{FF2B5EF4-FFF2-40B4-BE49-F238E27FC236}">
                    <a16:creationId xmlns:a16="http://schemas.microsoft.com/office/drawing/2014/main" id="{89D5A92F-6F49-4C8D-ADC4-531D26A97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26394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" name="Line 36">
                <a:extLst>
                  <a:ext uri="{FF2B5EF4-FFF2-40B4-BE49-F238E27FC236}">
                    <a16:creationId xmlns:a16="http://schemas.microsoft.com/office/drawing/2014/main" id="{1A4526D5-A710-41E6-952E-6F5E7460E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" name="Line 37">
                <a:extLst>
                  <a:ext uri="{FF2B5EF4-FFF2-40B4-BE49-F238E27FC236}">
                    <a16:creationId xmlns:a16="http://schemas.microsoft.com/office/drawing/2014/main" id="{168D1F75-8951-44D3-9297-0E68D1B05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26394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5" name="Line 38">
                <a:extLst>
                  <a:ext uri="{FF2B5EF4-FFF2-40B4-BE49-F238E27FC236}">
                    <a16:creationId xmlns:a16="http://schemas.microsoft.com/office/drawing/2014/main" id="{43CFBEA9-2385-4C72-B1A9-9D09CEEAC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53826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36" name="Line 39">
                <a:extLst>
                  <a:ext uri="{FF2B5EF4-FFF2-40B4-BE49-F238E27FC236}">
                    <a16:creationId xmlns:a16="http://schemas.microsoft.com/office/drawing/2014/main" id="{42514437-E011-4C10-B3F3-1AED39C97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" name="Line 40">
                <a:extLst>
                  <a:ext uri="{FF2B5EF4-FFF2-40B4-BE49-F238E27FC236}">
                    <a16:creationId xmlns:a16="http://schemas.microsoft.com/office/drawing/2014/main" id="{C5037B22-2160-4EDE-A2E6-4E82B27B3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40110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83" name="Rectangle 50">
              <a:extLst>
                <a:ext uri="{FF2B5EF4-FFF2-40B4-BE49-F238E27FC236}">
                  <a16:creationId xmlns:a16="http://schemas.microsoft.com/office/drawing/2014/main" id="{58FDDA97-F4DF-4EEE-B722-BC5120FAD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9302" y="1975490"/>
              <a:ext cx="25648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J</a:t>
              </a:r>
            </a:p>
          </p:txBody>
        </p:sp>
      </p:grp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67D29EC8-02EC-4139-96AD-8DB536E3B04E}"/>
              </a:ext>
            </a:extLst>
          </p:cNvPr>
          <p:cNvSpPr txBox="1"/>
          <p:nvPr/>
        </p:nvSpPr>
        <p:spPr>
          <a:xfrm>
            <a:off x="631937" y="3872066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最後一個點</a:t>
            </a:r>
            <a:r>
              <a:rPr lang="zh-TW" altLang="en-US" dirty="0"/>
              <a:t>，前一期利率</a:t>
            </a:r>
            <a:r>
              <a:rPr lang="en-US" altLang="zh-TW" dirty="0" err="1"/>
              <a:t>rmax</a:t>
            </a:r>
            <a:r>
              <a:rPr lang="zh-TW" altLang="en-US" dirty="0"/>
              <a:t>為左上點，</a:t>
            </a:r>
            <a:r>
              <a:rPr lang="en-US" altLang="zh-TW" dirty="0" err="1"/>
              <a:t>rmin</a:t>
            </a:r>
            <a:r>
              <a:rPr lang="zh-TW" altLang="en-US" dirty="0"/>
              <a:t>為左點。</a:t>
            </a:r>
            <a:endParaRPr lang="en-US" altLang="zh-TW" dirty="0"/>
          </a:p>
          <a:p>
            <a:r>
              <a:rPr lang="zh-TW" altLang="en-US" dirty="0"/>
              <a:t>以上圖為例，最後一個點為</a:t>
            </a:r>
            <a:r>
              <a:rPr lang="en-US" altLang="zh-TW" dirty="0"/>
              <a:t>J</a:t>
            </a:r>
            <a:r>
              <a:rPr lang="zh-TW" altLang="en-US" dirty="0"/>
              <a:t>，</a:t>
            </a:r>
            <a:r>
              <a:rPr lang="en-US" altLang="zh-TW" dirty="0" err="1"/>
              <a:t>rmax</a:t>
            </a:r>
            <a:r>
              <a:rPr lang="zh-TW" altLang="en-US" dirty="0"/>
              <a:t>為</a:t>
            </a:r>
            <a:r>
              <a:rPr lang="en-US" altLang="zh-TW" dirty="0"/>
              <a:t>D</a:t>
            </a:r>
            <a:r>
              <a:rPr lang="zh-TW" altLang="en-US" dirty="0"/>
              <a:t>點，</a:t>
            </a:r>
            <a:r>
              <a:rPr lang="en-US" altLang="zh-TW" dirty="0" err="1"/>
              <a:t>rmin</a:t>
            </a:r>
            <a:r>
              <a:rPr lang="zh-TW" altLang="en-US" dirty="0"/>
              <a:t>為</a:t>
            </a:r>
            <a:r>
              <a:rPr lang="en-US" altLang="zh-TW" dirty="0"/>
              <a:t>E</a:t>
            </a:r>
            <a:r>
              <a:rPr lang="zh-TW" altLang="en-US" dirty="0"/>
              <a:t>點。</a:t>
            </a:r>
          </a:p>
        </p:txBody>
      </p:sp>
      <p:pic>
        <p:nvPicPr>
          <p:cNvPr id="84" name="圖片 83">
            <a:extLst>
              <a:ext uri="{FF2B5EF4-FFF2-40B4-BE49-F238E27FC236}">
                <a16:creationId xmlns:a16="http://schemas.microsoft.com/office/drawing/2014/main" id="{E69C2C73-53A7-4666-8464-38CF150C6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44" y="4819654"/>
            <a:ext cx="9078592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363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EF2B261-30DA-4AD6-945D-E34A8C1012A5}"/>
              </a:ext>
            </a:extLst>
          </p:cNvPr>
          <p:cNvSpPr/>
          <p:nvPr/>
        </p:nvSpPr>
        <p:spPr>
          <a:xfrm>
            <a:off x="491413" y="39646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程式部分順序為：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第零期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 第 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startpoint-1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 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</a:t>
            </a:r>
            <a:r>
              <a:rPr lang="en-US" altLang="zh-TW" sz="1600" dirty="0" err="1"/>
              <a:t>startpoint</a:t>
            </a:r>
            <a:r>
              <a:rPr lang="zh-TW" altLang="en-US" sz="1600" dirty="0"/>
              <a:t>期～期末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將第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期～期末使用內插法，求出中間的代表點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02DACF4-739A-4D56-B25B-9BD4C3381F33}"/>
              </a:ext>
            </a:extLst>
          </p:cNvPr>
          <p:cNvSpPr txBox="1"/>
          <p:nvPr/>
        </p:nvSpPr>
        <p:spPr>
          <a:xfrm>
            <a:off x="414276" y="2053105"/>
            <a:ext cx="496774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由於利率樹有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mean reversion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特性，會出現利率平接的狀況，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因此這裡會分成以下狀況討論：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最後一個點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第三個點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倒數第三個點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其餘的點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altLang="zh-TW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6DD8B7-9814-4DC8-A277-B4E80F6D887F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4.</a:t>
            </a:r>
            <a:r>
              <a:rPr lang="zh-TW" altLang="en-US" sz="1200" dirty="0"/>
              <a:t> 算出累積貸款金額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67D29EC8-02EC-4139-96AD-8DB536E3B04E}"/>
              </a:ext>
            </a:extLst>
          </p:cNvPr>
          <p:cNvSpPr txBox="1"/>
          <p:nvPr/>
        </p:nvSpPr>
        <p:spPr>
          <a:xfrm>
            <a:off x="965767" y="4131670"/>
            <a:ext cx="43396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第三個點</a:t>
            </a:r>
            <a:r>
              <a:rPr lang="zh-TW" altLang="en-US" dirty="0"/>
              <a:t>，需額外考慮縱向代表點個數。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縱向只有五個代表點</a:t>
            </a:r>
            <a:r>
              <a:rPr lang="zh-TW" altLang="en-US" dirty="0">
                <a:sym typeface="Wingdings" panose="05000000000000000000" pitchFamily="2" charset="2"/>
              </a:rPr>
              <a:t>： </a:t>
            </a:r>
            <a:r>
              <a:rPr lang="en-US" altLang="zh-TW" dirty="0">
                <a:sym typeface="Wingdings" panose="05000000000000000000" pitchFamily="2" charset="2"/>
              </a:rPr>
              <a:t>(</a:t>
            </a:r>
            <a:r>
              <a:rPr lang="zh-TW" altLang="en-US" dirty="0">
                <a:sym typeface="Wingdings" panose="05000000000000000000" pitchFamily="2" charset="2"/>
              </a:rPr>
              <a:t>右上圖</a:t>
            </a:r>
            <a:r>
              <a:rPr lang="en-US" altLang="zh-TW" dirty="0">
                <a:sym typeface="Wingdings" panose="05000000000000000000" pitchFamily="2" charset="2"/>
              </a:rPr>
              <a:t>)</a:t>
            </a:r>
            <a:endParaRPr lang="en-US" altLang="zh-TW" dirty="0"/>
          </a:p>
          <a:p>
            <a:r>
              <a:rPr lang="zh-TW" altLang="en-US" dirty="0"/>
              <a:t>前一期</a:t>
            </a:r>
            <a:r>
              <a:rPr lang="en-US" altLang="zh-TW" dirty="0" err="1"/>
              <a:t>rmax</a:t>
            </a:r>
            <a:r>
              <a:rPr lang="zh-TW" altLang="en-US" dirty="0"/>
              <a:t>為左上上，</a:t>
            </a:r>
            <a:r>
              <a:rPr lang="en-US" altLang="zh-TW" dirty="0" err="1"/>
              <a:t>rmin</a:t>
            </a:r>
            <a:r>
              <a:rPr lang="zh-TW" altLang="en-US" dirty="0"/>
              <a:t>為左下下。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縱向有五個以上代表點： </a:t>
            </a:r>
            <a:r>
              <a:rPr lang="en-US" altLang="zh-TW" dirty="0"/>
              <a:t>(</a:t>
            </a:r>
            <a:r>
              <a:rPr lang="zh-TW" altLang="en-US" dirty="0"/>
              <a:t>右圖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前一期</a:t>
            </a:r>
            <a:r>
              <a:rPr lang="en-US" altLang="zh-TW" dirty="0" err="1"/>
              <a:t>rmax</a:t>
            </a:r>
            <a:r>
              <a:rPr lang="zh-TW" altLang="en-US" dirty="0"/>
              <a:t>為左上上，</a:t>
            </a:r>
            <a:r>
              <a:rPr lang="en-US" altLang="zh-TW" dirty="0" err="1"/>
              <a:t>rmin</a:t>
            </a:r>
            <a:r>
              <a:rPr lang="zh-TW" altLang="en-US" dirty="0"/>
              <a:t>為左下。</a:t>
            </a:r>
            <a:endParaRPr lang="en-US" altLang="zh-TW" dirty="0"/>
          </a:p>
        </p:txBody>
      </p:sp>
      <p:grpSp>
        <p:nvGrpSpPr>
          <p:cNvPr id="105" name="群組 104">
            <a:extLst>
              <a:ext uri="{FF2B5EF4-FFF2-40B4-BE49-F238E27FC236}">
                <a16:creationId xmlns:a16="http://schemas.microsoft.com/office/drawing/2014/main" id="{3DE79340-D599-444F-BE1A-604551868702}"/>
              </a:ext>
            </a:extLst>
          </p:cNvPr>
          <p:cNvGrpSpPr/>
          <p:nvPr/>
        </p:nvGrpSpPr>
        <p:grpSpPr>
          <a:xfrm>
            <a:off x="7833327" y="2823499"/>
            <a:ext cx="3324188" cy="3172574"/>
            <a:chOff x="5496653" y="706313"/>
            <a:chExt cx="3324188" cy="3172574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4B7FDD9C-BEEB-432C-A9D9-61A71B136C7A}"/>
                </a:ext>
              </a:extLst>
            </p:cNvPr>
            <p:cNvGrpSpPr/>
            <p:nvPr/>
          </p:nvGrpSpPr>
          <p:grpSpPr>
            <a:xfrm>
              <a:off x="5496653" y="706313"/>
              <a:ext cx="3311446" cy="3153933"/>
              <a:chOff x="5450000" y="-429450"/>
              <a:chExt cx="3311446" cy="3153933"/>
            </a:xfrm>
          </p:grpSpPr>
          <p:grpSp>
            <p:nvGrpSpPr>
              <p:cNvPr id="6" name="群組 5">
                <a:extLst>
                  <a:ext uri="{FF2B5EF4-FFF2-40B4-BE49-F238E27FC236}">
                    <a16:creationId xmlns:a16="http://schemas.microsoft.com/office/drawing/2014/main" id="{7B2EACBE-4067-4833-9A25-48DEA5E5B1F4}"/>
                  </a:ext>
                </a:extLst>
              </p:cNvPr>
              <p:cNvGrpSpPr/>
              <p:nvPr/>
            </p:nvGrpSpPr>
            <p:grpSpPr>
              <a:xfrm>
                <a:off x="5450000" y="-429450"/>
                <a:ext cx="3311446" cy="3153933"/>
                <a:chOff x="1601822" y="1382139"/>
                <a:chExt cx="9905999" cy="4684714"/>
              </a:xfrm>
            </p:grpSpPr>
            <p:grpSp>
              <p:nvGrpSpPr>
                <p:cNvPr id="7" name="Group 5">
                  <a:extLst>
                    <a:ext uri="{FF2B5EF4-FFF2-40B4-BE49-F238E27FC236}">
                      <a16:creationId xmlns:a16="http://schemas.microsoft.com/office/drawing/2014/main" id="{775CA338-8756-4551-9C04-02C2D2D993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01822" y="1382139"/>
                  <a:ext cx="8289926" cy="4684714"/>
                  <a:chOff x="960" y="-312"/>
                  <a:chExt cx="5222" cy="2951"/>
                </a:xfrm>
              </p:grpSpPr>
              <p:grpSp>
                <p:nvGrpSpPr>
                  <p:cNvPr id="38" name="Group 6">
                    <a:extLst>
                      <a:ext uri="{FF2B5EF4-FFF2-40B4-BE49-F238E27FC236}">
                        <a16:creationId xmlns:a16="http://schemas.microsoft.com/office/drawing/2014/main" id="{1D6F4D85-DBC1-4E41-9F87-DF63F7F685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48"/>
                    <a:ext cx="3744" cy="2591"/>
                    <a:chOff x="960" y="48"/>
                    <a:chExt cx="3744" cy="2591"/>
                  </a:xfrm>
                </p:grpSpPr>
                <p:grpSp>
                  <p:nvGrpSpPr>
                    <p:cNvPr id="49" name="Group 7">
                      <a:extLst>
                        <a:ext uri="{FF2B5EF4-FFF2-40B4-BE49-F238E27FC236}">
                          <a16:creationId xmlns:a16="http://schemas.microsoft.com/office/drawing/2014/main" id="{585DD207-0E82-4275-A5CE-4E8009DC8AF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912"/>
                      <a:ext cx="1248" cy="864"/>
                      <a:chOff x="960" y="912"/>
                      <a:chExt cx="1248" cy="864"/>
                    </a:xfrm>
                  </p:grpSpPr>
                  <p:sp>
                    <p:nvSpPr>
                      <p:cNvPr id="80" name="Line 8">
                        <a:extLst>
                          <a:ext uri="{FF2B5EF4-FFF2-40B4-BE49-F238E27FC236}">
                            <a16:creationId xmlns:a16="http://schemas.microsoft.com/office/drawing/2014/main" id="{47EBBD26-F595-4A52-BAEA-4D06B750E36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0" y="1344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81" name="Line 9">
                        <a:extLst>
                          <a:ext uri="{FF2B5EF4-FFF2-40B4-BE49-F238E27FC236}">
                            <a16:creationId xmlns:a16="http://schemas.microsoft.com/office/drawing/2014/main" id="{5A3E6C2A-8BA9-4C7A-BED8-32E9D82C2A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60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82" name="Line 10">
                        <a:extLst>
                          <a:ext uri="{FF2B5EF4-FFF2-40B4-BE49-F238E27FC236}">
                            <a16:creationId xmlns:a16="http://schemas.microsoft.com/office/drawing/2014/main" id="{A9298D75-225A-47D8-94DD-4C8175F092F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0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dirty="0"/>
                      </a:p>
                    </p:txBody>
                  </p:sp>
                </p:grpSp>
                <p:grpSp>
                  <p:nvGrpSpPr>
                    <p:cNvPr id="50" name="Group 11">
                      <a:extLst>
                        <a:ext uri="{FF2B5EF4-FFF2-40B4-BE49-F238E27FC236}">
                          <a16:creationId xmlns:a16="http://schemas.microsoft.com/office/drawing/2014/main" id="{DFC292AC-553A-48E7-A988-9889638EAF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480"/>
                      <a:ext cx="1248" cy="864"/>
                      <a:chOff x="2208" y="480"/>
                      <a:chExt cx="1248" cy="864"/>
                    </a:xfrm>
                  </p:grpSpPr>
                  <p:sp>
                    <p:nvSpPr>
                      <p:cNvPr id="77" name="Line 12">
                        <a:extLst>
                          <a:ext uri="{FF2B5EF4-FFF2-40B4-BE49-F238E27FC236}">
                            <a16:creationId xmlns:a16="http://schemas.microsoft.com/office/drawing/2014/main" id="{01EF8EA2-A523-42A0-9AB3-DAF6122AF58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912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78" name="Line 13">
                        <a:extLst>
                          <a:ext uri="{FF2B5EF4-FFF2-40B4-BE49-F238E27FC236}">
                            <a16:creationId xmlns:a16="http://schemas.microsoft.com/office/drawing/2014/main" id="{1245A5BC-1CCC-4B63-AD99-99E12C1334F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8" y="480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79" name="Line 14">
                        <a:extLst>
                          <a:ext uri="{FF2B5EF4-FFF2-40B4-BE49-F238E27FC236}">
                            <a16:creationId xmlns:a16="http://schemas.microsoft.com/office/drawing/2014/main" id="{2E9FFF62-8E30-45E5-A676-D0E0FB1F7E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1" name="Group 15">
                      <a:extLst>
                        <a:ext uri="{FF2B5EF4-FFF2-40B4-BE49-F238E27FC236}">
                          <a16:creationId xmlns:a16="http://schemas.microsoft.com/office/drawing/2014/main" id="{A22448DC-3807-4CFC-A4E3-9B157287C79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12"/>
                      <a:ext cx="1248" cy="864"/>
                      <a:chOff x="2208" y="912"/>
                      <a:chExt cx="1248" cy="864"/>
                    </a:xfrm>
                  </p:grpSpPr>
                  <p:sp>
                    <p:nvSpPr>
                      <p:cNvPr id="74" name="Line 16">
                        <a:extLst>
                          <a:ext uri="{FF2B5EF4-FFF2-40B4-BE49-F238E27FC236}">
                            <a16:creationId xmlns:a16="http://schemas.microsoft.com/office/drawing/2014/main" id="{6524245D-1057-4663-8C74-8FCA4D5C72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1344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75" name="Line 17">
                        <a:extLst>
                          <a:ext uri="{FF2B5EF4-FFF2-40B4-BE49-F238E27FC236}">
                            <a16:creationId xmlns:a16="http://schemas.microsoft.com/office/drawing/2014/main" id="{60CBFC7F-2C2E-4012-9AE0-50FD3B822F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8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76" name="Line 18">
                        <a:extLst>
                          <a:ext uri="{FF2B5EF4-FFF2-40B4-BE49-F238E27FC236}">
                            <a16:creationId xmlns:a16="http://schemas.microsoft.com/office/drawing/2014/main" id="{FE6732F1-BAA7-4F6C-AB4D-D6183A95212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2" name="Group 19">
                      <a:extLst>
                        <a:ext uri="{FF2B5EF4-FFF2-40B4-BE49-F238E27FC236}">
                          <a16:creationId xmlns:a16="http://schemas.microsoft.com/office/drawing/2014/main" id="{F0BF3FF0-2DB0-4032-9094-BB95F0C9CB0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1344"/>
                      <a:ext cx="1248" cy="864"/>
                      <a:chOff x="2208" y="1344"/>
                      <a:chExt cx="1248" cy="864"/>
                    </a:xfrm>
                  </p:grpSpPr>
                  <p:sp>
                    <p:nvSpPr>
                      <p:cNvPr id="71" name="Line 20">
                        <a:extLst>
                          <a:ext uri="{FF2B5EF4-FFF2-40B4-BE49-F238E27FC236}">
                            <a16:creationId xmlns:a16="http://schemas.microsoft.com/office/drawing/2014/main" id="{348E31B3-64FF-4BCD-8AA6-9EA98F92B88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1776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72" name="Line 21">
                        <a:extLst>
                          <a:ext uri="{FF2B5EF4-FFF2-40B4-BE49-F238E27FC236}">
                            <a16:creationId xmlns:a16="http://schemas.microsoft.com/office/drawing/2014/main" id="{2C825435-7E65-4948-BA83-9A907F2D02C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8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73" name="Line 22">
                        <a:extLst>
                          <a:ext uri="{FF2B5EF4-FFF2-40B4-BE49-F238E27FC236}">
                            <a16:creationId xmlns:a16="http://schemas.microsoft.com/office/drawing/2014/main" id="{2F886352-1D92-4581-8A14-61808B6167C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1776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3" name="Group 23">
                      <a:extLst>
                        <a:ext uri="{FF2B5EF4-FFF2-40B4-BE49-F238E27FC236}">
                          <a16:creationId xmlns:a16="http://schemas.microsoft.com/office/drawing/2014/main" id="{40A5A6F0-AC61-49EA-985D-786F9E46F0C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480"/>
                      <a:ext cx="1248" cy="864"/>
                      <a:chOff x="3456" y="480"/>
                      <a:chExt cx="1248" cy="864"/>
                    </a:xfrm>
                  </p:grpSpPr>
                  <p:sp>
                    <p:nvSpPr>
                      <p:cNvPr id="68" name="Line 24">
                        <a:extLst>
                          <a:ext uri="{FF2B5EF4-FFF2-40B4-BE49-F238E27FC236}">
                            <a16:creationId xmlns:a16="http://schemas.microsoft.com/office/drawing/2014/main" id="{2B6240A8-C2F6-44D1-B343-428E3D5C197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912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9" name="Line 25">
                        <a:extLst>
                          <a:ext uri="{FF2B5EF4-FFF2-40B4-BE49-F238E27FC236}">
                            <a16:creationId xmlns:a16="http://schemas.microsoft.com/office/drawing/2014/main" id="{6A646AD4-A020-4A33-8AE7-A24D8AE23F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56" y="480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70" name="Line 26">
                        <a:extLst>
                          <a:ext uri="{FF2B5EF4-FFF2-40B4-BE49-F238E27FC236}">
                            <a16:creationId xmlns:a16="http://schemas.microsoft.com/office/drawing/2014/main" id="{2117A146-0E26-4C6F-8B1A-723479D246A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4" name="Group 27">
                      <a:extLst>
                        <a:ext uri="{FF2B5EF4-FFF2-40B4-BE49-F238E27FC236}">
                          <a16:creationId xmlns:a16="http://schemas.microsoft.com/office/drawing/2014/main" id="{3B9F174D-C1A3-4536-8F85-8A7E960B4EA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912"/>
                      <a:ext cx="1248" cy="864"/>
                      <a:chOff x="3456" y="912"/>
                      <a:chExt cx="1248" cy="864"/>
                    </a:xfrm>
                  </p:grpSpPr>
                  <p:sp>
                    <p:nvSpPr>
                      <p:cNvPr id="65" name="Line 28">
                        <a:extLst>
                          <a:ext uri="{FF2B5EF4-FFF2-40B4-BE49-F238E27FC236}">
                            <a16:creationId xmlns:a16="http://schemas.microsoft.com/office/drawing/2014/main" id="{E2994C9B-5BF8-49AA-90D2-B8D7A6F25B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344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6" name="Line 29">
                        <a:extLst>
                          <a:ext uri="{FF2B5EF4-FFF2-40B4-BE49-F238E27FC236}">
                            <a16:creationId xmlns:a16="http://schemas.microsoft.com/office/drawing/2014/main" id="{4BD849D9-A756-40EE-B1D1-CC5D02FB4F4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56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7" name="Line 30">
                        <a:extLst>
                          <a:ext uri="{FF2B5EF4-FFF2-40B4-BE49-F238E27FC236}">
                            <a16:creationId xmlns:a16="http://schemas.microsoft.com/office/drawing/2014/main" id="{CBADD2C5-2E3C-4655-9055-C1E68E6A492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55" name="Group 31">
                      <a:extLst>
                        <a:ext uri="{FF2B5EF4-FFF2-40B4-BE49-F238E27FC236}">
                          <a16:creationId xmlns:a16="http://schemas.microsoft.com/office/drawing/2014/main" id="{929CF2C6-4246-4129-A4F4-0983D50DD00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1344"/>
                      <a:ext cx="1248" cy="864"/>
                      <a:chOff x="3456" y="1344"/>
                      <a:chExt cx="1248" cy="864"/>
                    </a:xfrm>
                  </p:grpSpPr>
                  <p:sp>
                    <p:nvSpPr>
                      <p:cNvPr id="62" name="Line 32">
                        <a:extLst>
                          <a:ext uri="{FF2B5EF4-FFF2-40B4-BE49-F238E27FC236}">
                            <a16:creationId xmlns:a16="http://schemas.microsoft.com/office/drawing/2014/main" id="{FF186FA1-986C-46A4-B3FA-44B6261296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776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63" name="Line 33">
                        <a:extLst>
                          <a:ext uri="{FF2B5EF4-FFF2-40B4-BE49-F238E27FC236}">
                            <a16:creationId xmlns:a16="http://schemas.microsoft.com/office/drawing/2014/main" id="{F415BA28-66E1-470D-899D-9DA6F10F6E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56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dirty="0"/>
                      </a:p>
                    </p:txBody>
                  </p:sp>
                  <p:sp>
                    <p:nvSpPr>
                      <p:cNvPr id="64" name="Line 34">
                        <a:extLst>
                          <a:ext uri="{FF2B5EF4-FFF2-40B4-BE49-F238E27FC236}">
                            <a16:creationId xmlns:a16="http://schemas.microsoft.com/office/drawing/2014/main" id="{7A1F2654-5B75-446B-94D8-07424FDDE38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776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56" name="Line 35">
                      <a:extLst>
                        <a:ext uri="{FF2B5EF4-FFF2-40B4-BE49-F238E27FC236}">
                          <a16:creationId xmlns:a16="http://schemas.microsoft.com/office/drawing/2014/main" id="{60420E0B-9F36-4823-8FB5-03949649DE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480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7" name="Line 36">
                      <a:extLst>
                        <a:ext uri="{FF2B5EF4-FFF2-40B4-BE49-F238E27FC236}">
                          <a16:creationId xmlns:a16="http://schemas.microsoft.com/office/drawing/2014/main" id="{10906C90-73D0-4FE6-B1D9-1A7B8EDD68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480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8" name="Line 37">
                      <a:extLst>
                        <a:ext uri="{FF2B5EF4-FFF2-40B4-BE49-F238E27FC236}">
                          <a16:creationId xmlns:a16="http://schemas.microsoft.com/office/drawing/2014/main" id="{8D0CF772-C73E-48D7-A06A-0E1CD7C36A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48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59" name="Line 38">
                      <a:extLst>
                        <a:ext uri="{FF2B5EF4-FFF2-40B4-BE49-F238E27FC236}">
                          <a16:creationId xmlns:a16="http://schemas.microsoft.com/office/drawing/2014/main" id="{8EA9B3BC-71BB-46E1-A434-6554977B8C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2208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dirty="0"/>
                    </a:p>
                  </p:txBody>
                </p:sp>
                <p:sp>
                  <p:nvSpPr>
                    <p:cNvPr id="60" name="Line 39">
                      <a:extLst>
                        <a:ext uri="{FF2B5EF4-FFF2-40B4-BE49-F238E27FC236}">
                          <a16:creationId xmlns:a16="http://schemas.microsoft.com/office/drawing/2014/main" id="{82D3927B-DB00-4790-917D-FE06E8987D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1776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1" name="Line 40">
                      <a:extLst>
                        <a:ext uri="{FF2B5EF4-FFF2-40B4-BE49-F238E27FC236}">
                          <a16:creationId xmlns:a16="http://schemas.microsoft.com/office/drawing/2014/main" id="{EEB02764-723C-40D9-89BA-B278706F28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2208"/>
                      <a:ext cx="1248" cy="43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39" name="Rectangle 41">
                    <a:extLst>
                      <a:ext uri="{FF2B5EF4-FFF2-40B4-BE49-F238E27FC236}">
                        <a16:creationId xmlns:a16="http://schemas.microsoft.com/office/drawing/2014/main" id="{6B9EEEAC-A1CA-49B6-B470-232B5EB299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5" y="-312"/>
                    <a:ext cx="595" cy="2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A</a:t>
                    </a:r>
                    <a:endParaRPr kumimoji="0" lang="en-US" altLang="zh-TW" sz="18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40" name="Group 42">
                    <a:extLst>
                      <a:ext uri="{FF2B5EF4-FFF2-40B4-BE49-F238E27FC236}">
                        <a16:creationId xmlns:a16="http://schemas.microsoft.com/office/drawing/2014/main" id="{27C40EC5-0544-47E6-8863-1165E7757A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444" y="217"/>
                    <a:ext cx="595" cy="1163"/>
                    <a:chOff x="4444" y="217"/>
                    <a:chExt cx="595" cy="1163"/>
                  </a:xfrm>
                </p:grpSpPr>
                <p:sp>
                  <p:nvSpPr>
                    <p:cNvPr id="46" name="Rectangle 43">
                      <a:extLst>
                        <a:ext uri="{FF2B5EF4-FFF2-40B4-BE49-F238E27FC236}">
                          <a16:creationId xmlns:a16="http://schemas.microsoft.com/office/drawing/2014/main" id="{14E62E9E-8AAE-43AC-A7A0-AD3E7EDB09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4" y="217"/>
                      <a:ext cx="493" cy="25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en-US" altLang="zh-TW" sz="1400" dirty="0">
                          <a:latin typeface="Times New Roman" panose="02020603050405020304" pitchFamily="18" charset="0"/>
                        </a:rPr>
                        <a:t>B</a:t>
                      </a:r>
                      <a:endParaRPr kumimoji="0" lang="en-US" altLang="zh-TW" sz="1800" dirty="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7" name="Rectangle 44">
                      <a:extLst>
                        <a:ext uri="{FF2B5EF4-FFF2-40B4-BE49-F238E27FC236}">
                          <a16:creationId xmlns:a16="http://schemas.microsoft.com/office/drawing/2014/main" id="{8298CBE8-B2B6-4B96-946A-B42F2B90B5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9" y="647"/>
                      <a:ext cx="493" cy="25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en-US" altLang="zh-TW" sz="1400" dirty="0">
                          <a:latin typeface="Times New Roman" panose="02020603050405020304" pitchFamily="18" charset="0"/>
                        </a:rPr>
                        <a:t>C</a:t>
                      </a:r>
                      <a:endParaRPr kumimoji="0" lang="en-US" altLang="zh-TW" sz="1800" dirty="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8" name="Rectangle 45">
                      <a:extLst>
                        <a:ext uri="{FF2B5EF4-FFF2-40B4-BE49-F238E27FC236}">
                          <a16:creationId xmlns:a16="http://schemas.microsoft.com/office/drawing/2014/main" id="{FC1D5DF9-E7CB-4C83-8B20-E4A86430EC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4" y="1091"/>
                      <a:ext cx="595" cy="2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en-US" altLang="zh-TW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D</a:t>
                      </a:r>
                      <a:endParaRPr kumimoji="0" lang="en-US" altLang="zh-TW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1" name="Rectangle 46">
                    <a:extLst>
                      <a:ext uri="{FF2B5EF4-FFF2-40B4-BE49-F238E27FC236}">
                        <a16:creationId xmlns:a16="http://schemas.microsoft.com/office/drawing/2014/main" id="{4AF34FD8-6436-4C1C-8473-B52AF245F3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1522"/>
                    <a:ext cx="475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E</a:t>
                    </a:r>
                  </a:p>
                </p:txBody>
              </p:sp>
              <p:sp>
                <p:nvSpPr>
                  <p:cNvPr id="42" name="Rectangle 47">
                    <a:extLst>
                      <a:ext uri="{FF2B5EF4-FFF2-40B4-BE49-F238E27FC236}">
                        <a16:creationId xmlns:a16="http://schemas.microsoft.com/office/drawing/2014/main" id="{15792501-7705-4DEA-93E5-9A4484358B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1923"/>
                    <a:ext cx="46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F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Rectangle 48">
                    <a:extLst>
                      <a:ext uri="{FF2B5EF4-FFF2-40B4-BE49-F238E27FC236}">
                        <a16:creationId xmlns:a16="http://schemas.microsoft.com/office/drawing/2014/main" id="{3D1DB3E6-203C-4065-A51C-296DBC1AC1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88" y="2365"/>
                    <a:ext cx="509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G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Rectangle 49">
                    <a:extLst>
                      <a:ext uri="{FF2B5EF4-FFF2-40B4-BE49-F238E27FC236}">
                        <a16:creationId xmlns:a16="http://schemas.microsoft.com/office/drawing/2014/main" id="{3FBCBAF3-1E88-43CA-871C-7E79CA63EB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73" y="-255"/>
                    <a:ext cx="509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45" name="Rectangle 50">
                    <a:extLst>
                      <a:ext uri="{FF2B5EF4-FFF2-40B4-BE49-F238E27FC236}">
                        <a16:creationId xmlns:a16="http://schemas.microsoft.com/office/drawing/2014/main" id="{9D8B3A5C-5AB5-4F86-AF11-10F7B58F6B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56" y="199"/>
                    <a:ext cx="395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I</a:t>
                    </a:r>
                  </a:p>
                </p:txBody>
              </p:sp>
            </p:grpSp>
            <p:sp>
              <p:nvSpPr>
                <p:cNvPr id="8" name="Line 24">
                  <a:extLst>
                    <a:ext uri="{FF2B5EF4-FFF2-40B4-BE49-F238E27FC236}">
                      <a16:creationId xmlns:a16="http://schemas.microsoft.com/office/drawing/2014/main" id="{82CE7F35-E0CC-46F4-BC5C-D28C7052D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33252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9" name="Line 25">
                  <a:extLst>
                    <a:ext uri="{FF2B5EF4-FFF2-40B4-BE49-F238E27FC236}">
                      <a16:creationId xmlns:a16="http://schemas.microsoft.com/office/drawing/2014/main" id="{51B6F244-76E1-41CF-A023-77BC9A2B98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1" y="26394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" name="Line 26">
                  <a:extLst>
                    <a:ext uri="{FF2B5EF4-FFF2-40B4-BE49-F238E27FC236}">
                      <a16:creationId xmlns:a16="http://schemas.microsoft.com/office/drawing/2014/main" id="{054D4CEF-4FED-4DD2-85C8-52DF3FC405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33252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" name="Line 28">
                  <a:extLst>
                    <a:ext uri="{FF2B5EF4-FFF2-40B4-BE49-F238E27FC236}">
                      <a16:creationId xmlns:a16="http://schemas.microsoft.com/office/drawing/2014/main" id="{20BFDC65-9B1D-4886-A31C-4D7B23A8E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40110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" name="Line 29">
                  <a:extLst>
                    <a:ext uri="{FF2B5EF4-FFF2-40B4-BE49-F238E27FC236}">
                      <a16:creationId xmlns:a16="http://schemas.microsoft.com/office/drawing/2014/main" id="{FB6D9FAE-6058-44FC-B190-CA82E4AB01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1" y="33252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3" name="Line 30">
                  <a:extLst>
                    <a:ext uri="{FF2B5EF4-FFF2-40B4-BE49-F238E27FC236}">
                      <a16:creationId xmlns:a16="http://schemas.microsoft.com/office/drawing/2014/main" id="{0D19471B-3073-46F4-B365-36B63C193C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40110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4" name="Line 32">
                  <a:extLst>
                    <a:ext uri="{FF2B5EF4-FFF2-40B4-BE49-F238E27FC236}">
                      <a16:creationId xmlns:a16="http://schemas.microsoft.com/office/drawing/2014/main" id="{013C1323-44AF-43BE-81AE-6DEA1BCE0A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46968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" name="Line 33">
                  <a:extLst>
                    <a:ext uri="{FF2B5EF4-FFF2-40B4-BE49-F238E27FC236}">
                      <a16:creationId xmlns:a16="http://schemas.microsoft.com/office/drawing/2014/main" id="{771D9105-FE25-48AD-A0B9-67A54F6CDE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1" y="40110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6" name="Line 34">
                  <a:extLst>
                    <a:ext uri="{FF2B5EF4-FFF2-40B4-BE49-F238E27FC236}">
                      <a16:creationId xmlns:a16="http://schemas.microsoft.com/office/drawing/2014/main" id="{5843247D-EEBA-4DF9-A16E-E6C144690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46968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7" name="Line 35">
                  <a:extLst>
                    <a:ext uri="{FF2B5EF4-FFF2-40B4-BE49-F238E27FC236}">
                      <a16:creationId xmlns:a16="http://schemas.microsoft.com/office/drawing/2014/main" id="{44D82BB0-0F84-454C-A150-89AF10B1C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26394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8" name="Line 36">
                  <a:extLst>
                    <a:ext uri="{FF2B5EF4-FFF2-40B4-BE49-F238E27FC236}">
                      <a16:creationId xmlns:a16="http://schemas.microsoft.com/office/drawing/2014/main" id="{253DC44C-A450-460D-9064-EEE6623235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26394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9" name="Line 37">
                  <a:extLst>
                    <a:ext uri="{FF2B5EF4-FFF2-40B4-BE49-F238E27FC236}">
                      <a16:creationId xmlns:a16="http://schemas.microsoft.com/office/drawing/2014/main" id="{53ECFADF-6C10-417B-A3D7-7FFE666026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0" y="1985032"/>
                  <a:ext cx="1981199" cy="6544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0" name="Line 38">
                  <a:extLst>
                    <a:ext uri="{FF2B5EF4-FFF2-40B4-BE49-F238E27FC236}">
                      <a16:creationId xmlns:a16="http://schemas.microsoft.com/office/drawing/2014/main" id="{D46DAAF3-03EF-4D75-B2F0-856DABDC54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53826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21" name="Line 39">
                  <a:extLst>
                    <a:ext uri="{FF2B5EF4-FFF2-40B4-BE49-F238E27FC236}">
                      <a16:creationId xmlns:a16="http://schemas.microsoft.com/office/drawing/2014/main" id="{FE80CB1F-CE62-4B8E-AD87-1685E9E774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1" y="46968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2" name="Line 40">
                  <a:extLst>
                    <a:ext uri="{FF2B5EF4-FFF2-40B4-BE49-F238E27FC236}">
                      <a16:creationId xmlns:a16="http://schemas.microsoft.com/office/drawing/2014/main" id="{0BF03150-0A5B-450B-B76B-53A45A52FB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0" y="5382639"/>
                  <a:ext cx="1981199" cy="6625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" name="Line 24">
                  <a:extLst>
                    <a:ext uri="{FF2B5EF4-FFF2-40B4-BE49-F238E27FC236}">
                      <a16:creationId xmlns:a16="http://schemas.microsoft.com/office/drawing/2014/main" id="{9A56BF9D-5CA7-4EDA-98FF-2461B7C845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33252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4" name="Line 25">
                  <a:extLst>
                    <a:ext uri="{FF2B5EF4-FFF2-40B4-BE49-F238E27FC236}">
                      <a16:creationId xmlns:a16="http://schemas.microsoft.com/office/drawing/2014/main" id="{32A41D26-57F3-477A-9D85-2846826CFC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1" y="26394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" name="Line 26">
                  <a:extLst>
                    <a:ext uri="{FF2B5EF4-FFF2-40B4-BE49-F238E27FC236}">
                      <a16:creationId xmlns:a16="http://schemas.microsoft.com/office/drawing/2014/main" id="{2A2732C7-5671-475A-A604-C11BFB96E4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33252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" name="Line 28">
                  <a:extLst>
                    <a:ext uri="{FF2B5EF4-FFF2-40B4-BE49-F238E27FC236}">
                      <a16:creationId xmlns:a16="http://schemas.microsoft.com/office/drawing/2014/main" id="{6DB2E850-287B-4D25-87C9-3BD9EF8801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40110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7" name="Line 29">
                  <a:extLst>
                    <a:ext uri="{FF2B5EF4-FFF2-40B4-BE49-F238E27FC236}">
                      <a16:creationId xmlns:a16="http://schemas.microsoft.com/office/drawing/2014/main" id="{9D144BE6-94E4-4254-9DD1-E05EA99BA0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1" y="33252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8" name="Line 30">
                  <a:extLst>
                    <a:ext uri="{FF2B5EF4-FFF2-40B4-BE49-F238E27FC236}">
                      <a16:creationId xmlns:a16="http://schemas.microsoft.com/office/drawing/2014/main" id="{76BDD962-78C9-4128-8758-DABE461CB4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40110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9" name="Line 32">
                  <a:extLst>
                    <a:ext uri="{FF2B5EF4-FFF2-40B4-BE49-F238E27FC236}">
                      <a16:creationId xmlns:a16="http://schemas.microsoft.com/office/drawing/2014/main" id="{CE819EEC-808C-4B4D-93E6-53DBFC3956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46968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" name="Line 33">
                  <a:extLst>
                    <a:ext uri="{FF2B5EF4-FFF2-40B4-BE49-F238E27FC236}">
                      <a16:creationId xmlns:a16="http://schemas.microsoft.com/office/drawing/2014/main" id="{6F9A61E6-16F2-4CF7-ABB7-005F00E9AA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1" y="40110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31" name="Line 34">
                  <a:extLst>
                    <a:ext uri="{FF2B5EF4-FFF2-40B4-BE49-F238E27FC236}">
                      <a16:creationId xmlns:a16="http://schemas.microsoft.com/office/drawing/2014/main" id="{38B7FB26-8386-435D-9BB5-781B0A7A00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46968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" name="Line 35">
                  <a:extLst>
                    <a:ext uri="{FF2B5EF4-FFF2-40B4-BE49-F238E27FC236}">
                      <a16:creationId xmlns:a16="http://schemas.microsoft.com/office/drawing/2014/main" id="{89D5A92F-6F49-4C8D-ADC4-531D26A976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26394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" name="Line 36">
                  <a:extLst>
                    <a:ext uri="{FF2B5EF4-FFF2-40B4-BE49-F238E27FC236}">
                      <a16:creationId xmlns:a16="http://schemas.microsoft.com/office/drawing/2014/main" id="{1A4526D5-A710-41E6-952E-6F5E7460EE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26394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" name="Line 37">
                  <a:extLst>
                    <a:ext uri="{FF2B5EF4-FFF2-40B4-BE49-F238E27FC236}">
                      <a16:creationId xmlns:a16="http://schemas.microsoft.com/office/drawing/2014/main" id="{168D1F75-8951-44D3-9297-0E68D1B057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5" y="1978149"/>
                  <a:ext cx="1898656" cy="6612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5" name="Line 38">
                  <a:extLst>
                    <a:ext uri="{FF2B5EF4-FFF2-40B4-BE49-F238E27FC236}">
                      <a16:creationId xmlns:a16="http://schemas.microsoft.com/office/drawing/2014/main" id="{43CFBEA9-2385-4C72-B1A9-9D09CEEACC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53826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36" name="Line 39">
                  <a:extLst>
                    <a:ext uri="{FF2B5EF4-FFF2-40B4-BE49-F238E27FC236}">
                      <a16:creationId xmlns:a16="http://schemas.microsoft.com/office/drawing/2014/main" id="{42514437-E011-4C10-B3F3-1AED39C97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1" y="46968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" name="Line 40">
                  <a:extLst>
                    <a:ext uri="{FF2B5EF4-FFF2-40B4-BE49-F238E27FC236}">
                      <a16:creationId xmlns:a16="http://schemas.microsoft.com/office/drawing/2014/main" id="{C5037B22-2160-4EDE-A2E6-4E82B27B3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5" y="5382639"/>
                  <a:ext cx="1852618" cy="6773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83" name="Rectangle 50">
                <a:extLst>
                  <a:ext uri="{FF2B5EF4-FFF2-40B4-BE49-F238E27FC236}">
                    <a16:creationId xmlns:a16="http://schemas.microsoft.com/office/drawing/2014/main" id="{58FDDA97-F4DF-4EEE-B722-BC5120FAD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0081" y="563191"/>
                <a:ext cx="256480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J</a:t>
                </a:r>
              </a:p>
            </p:txBody>
          </p:sp>
        </p:grpSp>
        <p:sp>
          <p:nvSpPr>
            <p:cNvPr id="89" name="Line 35">
              <a:extLst>
                <a:ext uri="{FF2B5EF4-FFF2-40B4-BE49-F238E27FC236}">
                  <a16:creationId xmlns:a16="http://schemas.microsoft.com/office/drawing/2014/main" id="{1FBFB8F8-6788-4D32-98D6-BD8B50077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3520" y="1091069"/>
              <a:ext cx="662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" name="Line 35">
              <a:extLst>
                <a:ext uri="{FF2B5EF4-FFF2-40B4-BE49-F238E27FC236}">
                  <a16:creationId xmlns:a16="http://schemas.microsoft.com/office/drawing/2014/main" id="{10E6D95B-1326-4F04-B4F9-FFE0DF2B3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3520" y="3867252"/>
              <a:ext cx="662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" name="Line 35">
              <a:extLst>
                <a:ext uri="{FF2B5EF4-FFF2-40B4-BE49-F238E27FC236}">
                  <a16:creationId xmlns:a16="http://schemas.microsoft.com/office/drawing/2014/main" id="{2F9DCDCE-13F0-4DBC-9C39-0FEA7C37D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5810" y="1091069"/>
              <a:ext cx="662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" name="Line 35">
              <a:extLst>
                <a:ext uri="{FF2B5EF4-FFF2-40B4-BE49-F238E27FC236}">
                  <a16:creationId xmlns:a16="http://schemas.microsoft.com/office/drawing/2014/main" id="{A9F15D04-A6B6-47F9-A6B0-136ECA515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5810" y="3860246"/>
              <a:ext cx="662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" name="Line 35">
              <a:extLst>
                <a:ext uri="{FF2B5EF4-FFF2-40B4-BE49-F238E27FC236}">
                  <a16:creationId xmlns:a16="http://schemas.microsoft.com/office/drawing/2014/main" id="{7BA0574D-0ADB-4276-B6CA-BFAB6895D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3520" y="1100689"/>
              <a:ext cx="662289" cy="459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" name="Line 35">
              <a:extLst>
                <a:ext uri="{FF2B5EF4-FFF2-40B4-BE49-F238E27FC236}">
                  <a16:creationId xmlns:a16="http://schemas.microsoft.com/office/drawing/2014/main" id="{7FC259B6-F4C3-424C-B2A1-3EFDB16B4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45809" y="1079304"/>
              <a:ext cx="634697" cy="4804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5" name="Line 35">
              <a:extLst>
                <a:ext uri="{FF2B5EF4-FFF2-40B4-BE49-F238E27FC236}">
                  <a16:creationId xmlns:a16="http://schemas.microsoft.com/office/drawing/2014/main" id="{770CF865-F481-4904-95B3-9229BC32AA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1201" y="3405107"/>
              <a:ext cx="619305" cy="4405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" name="Line 35">
              <a:extLst>
                <a:ext uri="{FF2B5EF4-FFF2-40B4-BE49-F238E27FC236}">
                  <a16:creationId xmlns:a16="http://schemas.microsoft.com/office/drawing/2014/main" id="{4F4C8777-6697-4C42-843F-FE671D6345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63882" y="3398538"/>
              <a:ext cx="697319" cy="4803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" name="Line 35">
              <a:extLst>
                <a:ext uri="{FF2B5EF4-FFF2-40B4-BE49-F238E27FC236}">
                  <a16:creationId xmlns:a16="http://schemas.microsoft.com/office/drawing/2014/main" id="{E0DAD2F4-1E6F-45C2-9E96-6844346955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3519" y="1093687"/>
              <a:ext cx="659640" cy="927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" name="Line 35">
              <a:extLst>
                <a:ext uri="{FF2B5EF4-FFF2-40B4-BE49-F238E27FC236}">
                  <a16:creationId xmlns:a16="http://schemas.microsoft.com/office/drawing/2014/main" id="{539722C9-F1F0-4733-AA67-68C9CB02CF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85373" y="2937897"/>
              <a:ext cx="667867" cy="916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9" name="Line 35">
              <a:extLst>
                <a:ext uri="{FF2B5EF4-FFF2-40B4-BE49-F238E27FC236}">
                  <a16:creationId xmlns:a16="http://schemas.microsoft.com/office/drawing/2014/main" id="{73F0B236-5165-410B-BAF7-5B65F8DB9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1201" y="1103459"/>
              <a:ext cx="659640" cy="92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0" name="Line 35">
              <a:extLst>
                <a:ext uri="{FF2B5EF4-FFF2-40B4-BE49-F238E27FC236}">
                  <a16:creationId xmlns:a16="http://schemas.microsoft.com/office/drawing/2014/main" id="{C76B4F5F-DD89-4CA0-B463-A9CD6A794F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21840" y="2959452"/>
              <a:ext cx="667867" cy="916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1" name="Rectangle 50">
              <a:extLst>
                <a:ext uri="{FF2B5EF4-FFF2-40B4-BE49-F238E27FC236}">
                  <a16:creationId xmlns:a16="http://schemas.microsoft.com/office/drawing/2014/main" id="{378096F0-1825-4866-9B91-CFDD50199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3305" y="2172158"/>
              <a:ext cx="315792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B43AF10A-26ED-4AAE-9425-31FE86171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4086" y="3102367"/>
              <a:ext cx="346249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03" name="Rectangle 50">
              <a:extLst>
                <a:ext uri="{FF2B5EF4-FFF2-40B4-BE49-F238E27FC236}">
                  <a16:creationId xmlns:a16="http://schemas.microsoft.com/office/drawing/2014/main" id="{9046BD24-90EA-4FB6-BA44-8E442D473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1550" y="2668584"/>
              <a:ext cx="294953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104" name="Rectangle 50">
              <a:extLst>
                <a:ext uri="{FF2B5EF4-FFF2-40B4-BE49-F238E27FC236}">
                  <a16:creationId xmlns:a16="http://schemas.microsoft.com/office/drawing/2014/main" id="{0DCCFABF-53E4-4CC0-8151-03582AC9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1894" y="3555145"/>
              <a:ext cx="315792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106" name="群組 105">
            <a:extLst>
              <a:ext uri="{FF2B5EF4-FFF2-40B4-BE49-F238E27FC236}">
                <a16:creationId xmlns:a16="http://schemas.microsoft.com/office/drawing/2014/main" id="{0A74B5BA-6D27-4192-925C-08BC975D67BE}"/>
              </a:ext>
            </a:extLst>
          </p:cNvPr>
          <p:cNvGrpSpPr/>
          <p:nvPr/>
        </p:nvGrpSpPr>
        <p:grpSpPr>
          <a:xfrm>
            <a:off x="5614240" y="554248"/>
            <a:ext cx="3311446" cy="2164254"/>
            <a:chOff x="5450000" y="131653"/>
            <a:chExt cx="3311446" cy="2164254"/>
          </a:xfrm>
        </p:grpSpPr>
        <p:grpSp>
          <p:nvGrpSpPr>
            <p:cNvPr id="107" name="群組 106">
              <a:extLst>
                <a:ext uri="{FF2B5EF4-FFF2-40B4-BE49-F238E27FC236}">
                  <a16:creationId xmlns:a16="http://schemas.microsoft.com/office/drawing/2014/main" id="{CCA3605E-0DBB-48D9-A5C9-90DB41115F21}"/>
                </a:ext>
              </a:extLst>
            </p:cNvPr>
            <p:cNvGrpSpPr/>
            <p:nvPr/>
          </p:nvGrpSpPr>
          <p:grpSpPr>
            <a:xfrm>
              <a:off x="5450000" y="131653"/>
              <a:ext cx="3311446" cy="2164254"/>
              <a:chOff x="1601822" y="2215577"/>
              <a:chExt cx="9905999" cy="3214688"/>
            </a:xfrm>
          </p:grpSpPr>
          <p:grpSp>
            <p:nvGrpSpPr>
              <p:cNvPr id="109" name="Group 5">
                <a:extLst>
                  <a:ext uri="{FF2B5EF4-FFF2-40B4-BE49-F238E27FC236}">
                    <a16:creationId xmlns:a16="http://schemas.microsoft.com/office/drawing/2014/main" id="{2E31E5E7-A9A2-4BD4-AC13-9CBE5DF893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1822" y="2215577"/>
                <a:ext cx="8453439" cy="3214688"/>
                <a:chOff x="960" y="213"/>
                <a:chExt cx="5325" cy="2025"/>
              </a:xfrm>
            </p:grpSpPr>
            <p:grpSp>
              <p:nvGrpSpPr>
                <p:cNvPr id="140" name="Group 6">
                  <a:extLst>
                    <a:ext uri="{FF2B5EF4-FFF2-40B4-BE49-F238E27FC236}">
                      <a16:creationId xmlns:a16="http://schemas.microsoft.com/office/drawing/2014/main" id="{6F2C8D08-9BF4-4E08-9E61-9FC79AEF62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480"/>
                  <a:ext cx="3744" cy="1728"/>
                  <a:chOff x="960" y="480"/>
                  <a:chExt cx="3744" cy="1728"/>
                </a:xfrm>
              </p:grpSpPr>
              <p:grpSp>
                <p:nvGrpSpPr>
                  <p:cNvPr id="151" name="Group 7">
                    <a:extLst>
                      <a:ext uri="{FF2B5EF4-FFF2-40B4-BE49-F238E27FC236}">
                        <a16:creationId xmlns:a16="http://schemas.microsoft.com/office/drawing/2014/main" id="{46BD76F0-66D6-4649-9069-DEF81CE25A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912"/>
                    <a:ext cx="1248" cy="864"/>
                    <a:chOff x="960" y="912"/>
                    <a:chExt cx="1248" cy="864"/>
                  </a:xfrm>
                </p:grpSpPr>
                <p:sp>
                  <p:nvSpPr>
                    <p:cNvPr id="182" name="Line 8">
                      <a:extLst>
                        <a:ext uri="{FF2B5EF4-FFF2-40B4-BE49-F238E27FC236}">
                          <a16:creationId xmlns:a16="http://schemas.microsoft.com/office/drawing/2014/main" id="{79AD6C3A-28C8-4845-8488-90CA204B26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344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3" name="Line 9">
                      <a:extLst>
                        <a:ext uri="{FF2B5EF4-FFF2-40B4-BE49-F238E27FC236}">
                          <a16:creationId xmlns:a16="http://schemas.microsoft.com/office/drawing/2014/main" id="{5773F640-A145-4524-A9FC-319E680DE7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60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4" name="Line 10">
                      <a:extLst>
                        <a:ext uri="{FF2B5EF4-FFF2-40B4-BE49-F238E27FC236}">
                          <a16:creationId xmlns:a16="http://schemas.microsoft.com/office/drawing/2014/main" id="{EBEB779F-CE3F-4B44-8AC4-BD1AD2884B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dirty="0"/>
                    </a:p>
                  </p:txBody>
                </p:sp>
              </p:grpSp>
              <p:grpSp>
                <p:nvGrpSpPr>
                  <p:cNvPr id="152" name="Group 11">
                    <a:extLst>
                      <a:ext uri="{FF2B5EF4-FFF2-40B4-BE49-F238E27FC236}">
                        <a16:creationId xmlns:a16="http://schemas.microsoft.com/office/drawing/2014/main" id="{122F53B2-6462-44D2-8A47-ADD811280C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480"/>
                    <a:ext cx="1248" cy="864"/>
                    <a:chOff x="2208" y="480"/>
                    <a:chExt cx="1248" cy="864"/>
                  </a:xfrm>
                </p:grpSpPr>
                <p:sp>
                  <p:nvSpPr>
                    <p:cNvPr id="179" name="Line 12">
                      <a:extLst>
                        <a:ext uri="{FF2B5EF4-FFF2-40B4-BE49-F238E27FC236}">
                          <a16:creationId xmlns:a16="http://schemas.microsoft.com/office/drawing/2014/main" id="{DB2CFCFF-F936-4A1A-A72E-510572D45A2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912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0" name="Line 13">
                      <a:extLst>
                        <a:ext uri="{FF2B5EF4-FFF2-40B4-BE49-F238E27FC236}">
                          <a16:creationId xmlns:a16="http://schemas.microsoft.com/office/drawing/2014/main" id="{8E456BFD-C855-440E-8006-90033688C4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480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1" name="Line 14">
                      <a:extLst>
                        <a:ext uri="{FF2B5EF4-FFF2-40B4-BE49-F238E27FC236}">
                          <a16:creationId xmlns:a16="http://schemas.microsoft.com/office/drawing/2014/main" id="{327724A6-F598-4622-BDA7-CFEDC04C374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53" name="Group 15">
                    <a:extLst>
                      <a:ext uri="{FF2B5EF4-FFF2-40B4-BE49-F238E27FC236}">
                        <a16:creationId xmlns:a16="http://schemas.microsoft.com/office/drawing/2014/main" id="{762D8EAB-D861-46C5-B6A3-4C23DC49D25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912"/>
                    <a:ext cx="1248" cy="864"/>
                    <a:chOff x="2208" y="912"/>
                    <a:chExt cx="1248" cy="864"/>
                  </a:xfrm>
                </p:grpSpPr>
                <p:sp>
                  <p:nvSpPr>
                    <p:cNvPr id="176" name="Line 16">
                      <a:extLst>
                        <a:ext uri="{FF2B5EF4-FFF2-40B4-BE49-F238E27FC236}">
                          <a16:creationId xmlns:a16="http://schemas.microsoft.com/office/drawing/2014/main" id="{71A07AF0-3EB0-43DA-A264-A31E7D91BD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344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7" name="Line 17">
                      <a:extLst>
                        <a:ext uri="{FF2B5EF4-FFF2-40B4-BE49-F238E27FC236}">
                          <a16:creationId xmlns:a16="http://schemas.microsoft.com/office/drawing/2014/main" id="{39C5D1E5-B64B-4151-9888-CC1A8C904D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8" name="Line 18">
                      <a:extLst>
                        <a:ext uri="{FF2B5EF4-FFF2-40B4-BE49-F238E27FC236}">
                          <a16:creationId xmlns:a16="http://schemas.microsoft.com/office/drawing/2014/main" id="{02F31C58-3CF7-4766-92E4-B6C12FE1E8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54" name="Group 19">
                    <a:extLst>
                      <a:ext uri="{FF2B5EF4-FFF2-40B4-BE49-F238E27FC236}">
                        <a16:creationId xmlns:a16="http://schemas.microsoft.com/office/drawing/2014/main" id="{2503EC87-C46E-4068-AF8A-5D155A93CE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1344"/>
                    <a:ext cx="1248" cy="864"/>
                    <a:chOff x="2208" y="1344"/>
                    <a:chExt cx="1248" cy="864"/>
                  </a:xfrm>
                </p:grpSpPr>
                <p:sp>
                  <p:nvSpPr>
                    <p:cNvPr id="173" name="Line 20">
                      <a:extLst>
                        <a:ext uri="{FF2B5EF4-FFF2-40B4-BE49-F238E27FC236}">
                          <a16:creationId xmlns:a16="http://schemas.microsoft.com/office/drawing/2014/main" id="{6BBA54E0-541F-47A8-91E9-2DC3AA8980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776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4" name="Line 21">
                      <a:extLst>
                        <a:ext uri="{FF2B5EF4-FFF2-40B4-BE49-F238E27FC236}">
                          <a16:creationId xmlns:a16="http://schemas.microsoft.com/office/drawing/2014/main" id="{B4515444-E0D4-43DE-8FB9-7FC9289A56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5" name="Line 22">
                      <a:extLst>
                        <a:ext uri="{FF2B5EF4-FFF2-40B4-BE49-F238E27FC236}">
                          <a16:creationId xmlns:a16="http://schemas.microsoft.com/office/drawing/2014/main" id="{7AD01597-1DC9-4170-87D0-B339DF2C0B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776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55" name="Group 23">
                    <a:extLst>
                      <a:ext uri="{FF2B5EF4-FFF2-40B4-BE49-F238E27FC236}">
                        <a16:creationId xmlns:a16="http://schemas.microsoft.com/office/drawing/2014/main" id="{9F9EDE41-4E02-4484-8BF7-89AADB450D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56" y="480"/>
                    <a:ext cx="1248" cy="864"/>
                    <a:chOff x="3456" y="480"/>
                    <a:chExt cx="1248" cy="864"/>
                  </a:xfrm>
                </p:grpSpPr>
                <p:sp>
                  <p:nvSpPr>
                    <p:cNvPr id="170" name="Line 24">
                      <a:extLst>
                        <a:ext uri="{FF2B5EF4-FFF2-40B4-BE49-F238E27FC236}">
                          <a16:creationId xmlns:a16="http://schemas.microsoft.com/office/drawing/2014/main" id="{190C32A9-931F-465C-91E2-847243ADEF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912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1" name="Line 25">
                      <a:extLst>
                        <a:ext uri="{FF2B5EF4-FFF2-40B4-BE49-F238E27FC236}">
                          <a16:creationId xmlns:a16="http://schemas.microsoft.com/office/drawing/2014/main" id="{4505EB0D-3337-4535-B2D3-D8ED15614F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480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72" name="Line 26">
                      <a:extLst>
                        <a:ext uri="{FF2B5EF4-FFF2-40B4-BE49-F238E27FC236}">
                          <a16:creationId xmlns:a16="http://schemas.microsoft.com/office/drawing/2014/main" id="{33EB7DF5-5133-4092-A06A-A6761595C1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56" name="Group 27">
                    <a:extLst>
                      <a:ext uri="{FF2B5EF4-FFF2-40B4-BE49-F238E27FC236}">
                        <a16:creationId xmlns:a16="http://schemas.microsoft.com/office/drawing/2014/main" id="{DC3C38FD-3706-4AEA-A143-0C0635ACF8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56" y="912"/>
                    <a:ext cx="1248" cy="864"/>
                    <a:chOff x="3456" y="912"/>
                    <a:chExt cx="1248" cy="864"/>
                  </a:xfrm>
                </p:grpSpPr>
                <p:sp>
                  <p:nvSpPr>
                    <p:cNvPr id="167" name="Line 28">
                      <a:extLst>
                        <a:ext uri="{FF2B5EF4-FFF2-40B4-BE49-F238E27FC236}">
                          <a16:creationId xmlns:a16="http://schemas.microsoft.com/office/drawing/2014/main" id="{9F493BC9-354A-4FC4-B509-8172261EDB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344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68" name="Line 29">
                      <a:extLst>
                        <a:ext uri="{FF2B5EF4-FFF2-40B4-BE49-F238E27FC236}">
                          <a16:creationId xmlns:a16="http://schemas.microsoft.com/office/drawing/2014/main" id="{30954DA9-84E7-47B9-98C2-ACD43A1D64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69" name="Line 30">
                      <a:extLst>
                        <a:ext uri="{FF2B5EF4-FFF2-40B4-BE49-F238E27FC236}">
                          <a16:creationId xmlns:a16="http://schemas.microsoft.com/office/drawing/2014/main" id="{C031D4E6-DB3D-4F58-947E-35C2132AC5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57" name="Group 31">
                    <a:extLst>
                      <a:ext uri="{FF2B5EF4-FFF2-40B4-BE49-F238E27FC236}">
                        <a16:creationId xmlns:a16="http://schemas.microsoft.com/office/drawing/2014/main" id="{EF3526C2-5E6B-4800-9906-E683056DFCD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56" y="1344"/>
                    <a:ext cx="1248" cy="864"/>
                    <a:chOff x="3456" y="1344"/>
                    <a:chExt cx="1248" cy="864"/>
                  </a:xfrm>
                </p:grpSpPr>
                <p:sp>
                  <p:nvSpPr>
                    <p:cNvPr id="164" name="Line 32">
                      <a:extLst>
                        <a:ext uri="{FF2B5EF4-FFF2-40B4-BE49-F238E27FC236}">
                          <a16:creationId xmlns:a16="http://schemas.microsoft.com/office/drawing/2014/main" id="{DA25282C-B183-4535-A2C0-C2154F3446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776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65" name="Line 33">
                      <a:extLst>
                        <a:ext uri="{FF2B5EF4-FFF2-40B4-BE49-F238E27FC236}">
                          <a16:creationId xmlns:a16="http://schemas.microsoft.com/office/drawing/2014/main" id="{7E74C9CD-0E64-4A52-97C3-6345C6286D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dirty="0"/>
                    </a:p>
                  </p:txBody>
                </p:sp>
                <p:sp>
                  <p:nvSpPr>
                    <p:cNvPr id="166" name="Line 34">
                      <a:extLst>
                        <a:ext uri="{FF2B5EF4-FFF2-40B4-BE49-F238E27FC236}">
                          <a16:creationId xmlns:a16="http://schemas.microsoft.com/office/drawing/2014/main" id="{BA1036EF-BB59-4B14-8BCF-C700E3BA0E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776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158" name="Line 35">
                    <a:extLst>
                      <a:ext uri="{FF2B5EF4-FFF2-40B4-BE49-F238E27FC236}">
                        <a16:creationId xmlns:a16="http://schemas.microsoft.com/office/drawing/2014/main" id="{CE317A34-9909-41B4-AB9D-8AB35D1094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480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59" name="Line 36">
                    <a:extLst>
                      <a:ext uri="{FF2B5EF4-FFF2-40B4-BE49-F238E27FC236}">
                        <a16:creationId xmlns:a16="http://schemas.microsoft.com/office/drawing/2014/main" id="{F140C06E-BAEE-4441-8016-DA7700722C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60" name="Line 37">
                    <a:extLst>
                      <a:ext uri="{FF2B5EF4-FFF2-40B4-BE49-F238E27FC236}">
                        <a16:creationId xmlns:a16="http://schemas.microsoft.com/office/drawing/2014/main" id="{2250F9E6-466C-461E-9A1D-7ADA856C7B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480"/>
                    <a:ext cx="1248" cy="8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61" name="Line 38">
                    <a:extLst>
                      <a:ext uri="{FF2B5EF4-FFF2-40B4-BE49-F238E27FC236}">
                        <a16:creationId xmlns:a16="http://schemas.microsoft.com/office/drawing/2014/main" id="{BD8FADB4-D90D-48A9-B3AB-F5DFEE84FC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2208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  <p:sp>
                <p:nvSpPr>
                  <p:cNvPr id="162" name="Line 39">
                    <a:extLst>
                      <a:ext uri="{FF2B5EF4-FFF2-40B4-BE49-F238E27FC236}">
                        <a16:creationId xmlns:a16="http://schemas.microsoft.com/office/drawing/2014/main" id="{904D85BC-5F3A-4507-99D2-F1902F786C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63" name="Line 40">
                    <a:extLst>
                      <a:ext uri="{FF2B5EF4-FFF2-40B4-BE49-F238E27FC236}">
                        <a16:creationId xmlns:a16="http://schemas.microsoft.com/office/drawing/2014/main" id="{572EDC4F-6F1A-4C90-8FD5-1304609AC9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344"/>
                    <a:ext cx="1248" cy="8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41" name="Rectangle 41">
                  <a:extLst>
                    <a:ext uri="{FF2B5EF4-FFF2-40B4-BE49-F238E27FC236}">
                      <a16:creationId xmlns:a16="http://schemas.microsoft.com/office/drawing/2014/main" id="{B63CA00D-FA25-4B68-9365-7B354BF277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0" y="221"/>
                  <a:ext cx="595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A</a:t>
                  </a:r>
                  <a:endParaRPr kumimoji="0"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42" name="Group 42">
                  <a:extLst>
                    <a:ext uri="{FF2B5EF4-FFF2-40B4-BE49-F238E27FC236}">
                      <a16:creationId xmlns:a16="http://schemas.microsoft.com/office/drawing/2014/main" id="{4AE41866-9E95-4028-B88C-A2B50DE85A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07" y="654"/>
                  <a:ext cx="548" cy="1122"/>
                  <a:chOff x="4407" y="654"/>
                  <a:chExt cx="548" cy="1122"/>
                </a:xfrm>
              </p:grpSpPr>
              <p:sp>
                <p:nvSpPr>
                  <p:cNvPr id="148" name="Rectangle 43">
                    <a:extLst>
                      <a:ext uri="{FF2B5EF4-FFF2-40B4-BE49-F238E27FC236}">
                        <a16:creationId xmlns:a16="http://schemas.microsoft.com/office/drawing/2014/main" id="{FD7B4A1D-45DA-4746-AC54-DECAAFD5D6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2" y="654"/>
                    <a:ext cx="493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B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9" name="Rectangle 44">
                    <a:extLst>
                      <a:ext uri="{FF2B5EF4-FFF2-40B4-BE49-F238E27FC236}">
                        <a16:creationId xmlns:a16="http://schemas.microsoft.com/office/drawing/2014/main" id="{8D8B83CC-D730-4BCA-B9CB-AC8C0AE9DB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2" y="1074"/>
                    <a:ext cx="493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C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0" name="Rectangle 45">
                    <a:extLst>
                      <a:ext uri="{FF2B5EF4-FFF2-40B4-BE49-F238E27FC236}">
                        <a16:creationId xmlns:a16="http://schemas.microsoft.com/office/drawing/2014/main" id="{11367DED-6082-444D-B891-0431E87630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07" y="1518"/>
                    <a:ext cx="509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D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43" name="Rectangle 46">
                  <a:extLst>
                    <a:ext uri="{FF2B5EF4-FFF2-40B4-BE49-F238E27FC236}">
                      <a16:creationId xmlns:a16="http://schemas.microsoft.com/office/drawing/2014/main" id="{7818A520-2D13-4A74-A01F-D0D912A2CB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4" y="1949"/>
                  <a:ext cx="556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E</a:t>
                  </a:r>
                </a:p>
              </p:txBody>
            </p:sp>
            <p:sp>
              <p:nvSpPr>
                <p:cNvPr id="144" name="Rectangle 47">
                  <a:extLst>
                    <a:ext uri="{FF2B5EF4-FFF2-40B4-BE49-F238E27FC236}">
                      <a16:creationId xmlns:a16="http://schemas.microsoft.com/office/drawing/2014/main" id="{3F396A2D-7806-433E-867F-8DECD26F2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6" y="213"/>
                  <a:ext cx="460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F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48">
                  <a:extLst>
                    <a:ext uri="{FF2B5EF4-FFF2-40B4-BE49-F238E27FC236}">
                      <a16:creationId xmlns:a16="http://schemas.microsoft.com/office/drawing/2014/main" id="{C2E5F20D-1F9F-4485-9FE3-95C39F0953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8" y="654"/>
                  <a:ext cx="509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G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49">
                  <a:extLst>
                    <a:ext uri="{FF2B5EF4-FFF2-40B4-BE49-F238E27FC236}">
                      <a16:creationId xmlns:a16="http://schemas.microsoft.com/office/drawing/2014/main" id="{3EAD218D-D772-4A87-A50A-B0B541E513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0" y="1066"/>
                  <a:ext cx="595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147" name="Rectangle 50">
                  <a:extLst>
                    <a:ext uri="{FF2B5EF4-FFF2-40B4-BE49-F238E27FC236}">
                      <a16:creationId xmlns:a16="http://schemas.microsoft.com/office/drawing/2014/main" id="{34092C88-A0F6-4017-B181-974A8FD5D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54" y="1517"/>
                  <a:ext cx="395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I</a:t>
                  </a:r>
                </a:p>
              </p:txBody>
            </p:sp>
          </p:grpSp>
          <p:sp>
            <p:nvSpPr>
              <p:cNvPr id="110" name="Line 24">
                <a:extLst>
                  <a:ext uri="{FF2B5EF4-FFF2-40B4-BE49-F238E27FC236}">
                    <a16:creationId xmlns:a16="http://schemas.microsoft.com/office/drawing/2014/main" id="{745C8422-BFB3-4B9A-9F0C-E769F65E3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33252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1" name="Line 25">
                <a:extLst>
                  <a:ext uri="{FF2B5EF4-FFF2-40B4-BE49-F238E27FC236}">
                    <a16:creationId xmlns:a16="http://schemas.microsoft.com/office/drawing/2014/main" id="{BC825EA9-6CF9-479C-9CF4-48E66FDEE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2" name="Line 26">
                <a:extLst>
                  <a:ext uri="{FF2B5EF4-FFF2-40B4-BE49-F238E27FC236}">
                    <a16:creationId xmlns:a16="http://schemas.microsoft.com/office/drawing/2014/main" id="{549467AE-4CD9-4F20-A76A-118B6B728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3" name="Line 28">
                <a:extLst>
                  <a:ext uri="{FF2B5EF4-FFF2-40B4-BE49-F238E27FC236}">
                    <a16:creationId xmlns:a16="http://schemas.microsoft.com/office/drawing/2014/main" id="{B999E6C2-833B-40F3-8B31-C146DD20B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0110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4" name="Line 29">
                <a:extLst>
                  <a:ext uri="{FF2B5EF4-FFF2-40B4-BE49-F238E27FC236}">
                    <a16:creationId xmlns:a16="http://schemas.microsoft.com/office/drawing/2014/main" id="{8DA49DC6-EAB7-4D4D-9814-932F60058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5" name="Line 30">
                <a:extLst>
                  <a:ext uri="{FF2B5EF4-FFF2-40B4-BE49-F238E27FC236}">
                    <a16:creationId xmlns:a16="http://schemas.microsoft.com/office/drawing/2014/main" id="{4A478AB0-BBB9-4098-90CF-CDFEE7F9E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6" name="Line 32">
                <a:extLst>
                  <a:ext uri="{FF2B5EF4-FFF2-40B4-BE49-F238E27FC236}">
                    <a16:creationId xmlns:a16="http://schemas.microsoft.com/office/drawing/2014/main" id="{16023026-5DBD-4B6B-A138-D7DD828A1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6968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7" name="Line 33">
                <a:extLst>
                  <a:ext uri="{FF2B5EF4-FFF2-40B4-BE49-F238E27FC236}">
                    <a16:creationId xmlns:a16="http://schemas.microsoft.com/office/drawing/2014/main" id="{970A51C5-AE4A-4769-A436-AE2696C1B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118" name="Line 34">
                <a:extLst>
                  <a:ext uri="{FF2B5EF4-FFF2-40B4-BE49-F238E27FC236}">
                    <a16:creationId xmlns:a16="http://schemas.microsoft.com/office/drawing/2014/main" id="{5C799217-D8EB-45F1-9EE7-8A916C082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9" name="Line 35">
                <a:extLst>
                  <a:ext uri="{FF2B5EF4-FFF2-40B4-BE49-F238E27FC236}">
                    <a16:creationId xmlns:a16="http://schemas.microsoft.com/office/drawing/2014/main" id="{2C274E7F-2C28-48FE-BC72-98208FAE0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26394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0" name="Line 36">
                <a:extLst>
                  <a:ext uri="{FF2B5EF4-FFF2-40B4-BE49-F238E27FC236}">
                    <a16:creationId xmlns:a16="http://schemas.microsoft.com/office/drawing/2014/main" id="{5B53FE13-4E1B-4F9E-B76E-093154267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1" name="Line 37">
                <a:extLst>
                  <a:ext uri="{FF2B5EF4-FFF2-40B4-BE49-F238E27FC236}">
                    <a16:creationId xmlns:a16="http://schemas.microsoft.com/office/drawing/2014/main" id="{A31E7AA0-64BE-4146-A65E-BC6DFB44A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26394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2" name="Line 38">
                <a:extLst>
                  <a:ext uri="{FF2B5EF4-FFF2-40B4-BE49-F238E27FC236}">
                    <a16:creationId xmlns:a16="http://schemas.microsoft.com/office/drawing/2014/main" id="{AB399A9A-F231-40BA-96C9-135739A47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53826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123" name="Line 39">
                <a:extLst>
                  <a:ext uri="{FF2B5EF4-FFF2-40B4-BE49-F238E27FC236}">
                    <a16:creationId xmlns:a16="http://schemas.microsoft.com/office/drawing/2014/main" id="{AE3A09D1-2DC5-4489-A3B0-C6C887AD1E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4" name="Line 40">
                <a:extLst>
                  <a:ext uri="{FF2B5EF4-FFF2-40B4-BE49-F238E27FC236}">
                    <a16:creationId xmlns:a16="http://schemas.microsoft.com/office/drawing/2014/main" id="{D380F964-D659-4F89-B654-E197AE74D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40110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5" name="Line 24">
                <a:extLst>
                  <a:ext uri="{FF2B5EF4-FFF2-40B4-BE49-F238E27FC236}">
                    <a16:creationId xmlns:a16="http://schemas.microsoft.com/office/drawing/2014/main" id="{2A75F1C1-46A8-45BA-827E-60BCD144F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33252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6" name="Line 25">
                <a:extLst>
                  <a:ext uri="{FF2B5EF4-FFF2-40B4-BE49-F238E27FC236}">
                    <a16:creationId xmlns:a16="http://schemas.microsoft.com/office/drawing/2014/main" id="{C6A6F0DE-192C-48AB-B935-255AF8F67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7" name="Line 26">
                <a:extLst>
                  <a:ext uri="{FF2B5EF4-FFF2-40B4-BE49-F238E27FC236}">
                    <a16:creationId xmlns:a16="http://schemas.microsoft.com/office/drawing/2014/main" id="{BA9B11DF-5FFF-4ED4-A88F-0071B9564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8" name="Line 28">
                <a:extLst>
                  <a:ext uri="{FF2B5EF4-FFF2-40B4-BE49-F238E27FC236}">
                    <a16:creationId xmlns:a16="http://schemas.microsoft.com/office/drawing/2014/main" id="{1F48CDBE-DF22-4847-B40D-AD01E2CD56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0110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9" name="Line 29">
                <a:extLst>
                  <a:ext uri="{FF2B5EF4-FFF2-40B4-BE49-F238E27FC236}">
                    <a16:creationId xmlns:a16="http://schemas.microsoft.com/office/drawing/2014/main" id="{58BC1B30-9C3A-4F5B-9204-48DB9854A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0" name="Line 30">
                <a:extLst>
                  <a:ext uri="{FF2B5EF4-FFF2-40B4-BE49-F238E27FC236}">
                    <a16:creationId xmlns:a16="http://schemas.microsoft.com/office/drawing/2014/main" id="{6181CF14-12C7-4FD2-A052-B57994E57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1" name="Line 32">
                <a:extLst>
                  <a:ext uri="{FF2B5EF4-FFF2-40B4-BE49-F238E27FC236}">
                    <a16:creationId xmlns:a16="http://schemas.microsoft.com/office/drawing/2014/main" id="{17946575-BECB-4894-9554-2090F55B8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6968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2" name="Line 33">
                <a:extLst>
                  <a:ext uri="{FF2B5EF4-FFF2-40B4-BE49-F238E27FC236}">
                    <a16:creationId xmlns:a16="http://schemas.microsoft.com/office/drawing/2014/main" id="{BADE6CFC-8D13-418C-9FD8-FE2CA22F9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133" name="Line 34">
                <a:extLst>
                  <a:ext uri="{FF2B5EF4-FFF2-40B4-BE49-F238E27FC236}">
                    <a16:creationId xmlns:a16="http://schemas.microsoft.com/office/drawing/2014/main" id="{65DC3904-CC89-4A18-A168-416B55CE7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4" name="Line 35">
                <a:extLst>
                  <a:ext uri="{FF2B5EF4-FFF2-40B4-BE49-F238E27FC236}">
                    <a16:creationId xmlns:a16="http://schemas.microsoft.com/office/drawing/2014/main" id="{E1B1721C-6A0D-4B50-ACBB-8E2486BA0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26394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5" name="Line 36">
                <a:extLst>
                  <a:ext uri="{FF2B5EF4-FFF2-40B4-BE49-F238E27FC236}">
                    <a16:creationId xmlns:a16="http://schemas.microsoft.com/office/drawing/2014/main" id="{CB3F9022-9B81-41F4-9FE4-9F30BDF83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6" name="Line 37">
                <a:extLst>
                  <a:ext uri="{FF2B5EF4-FFF2-40B4-BE49-F238E27FC236}">
                    <a16:creationId xmlns:a16="http://schemas.microsoft.com/office/drawing/2014/main" id="{0D9B08B9-97DD-4E12-BD15-1A6025578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26394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7" name="Line 38">
                <a:extLst>
                  <a:ext uri="{FF2B5EF4-FFF2-40B4-BE49-F238E27FC236}">
                    <a16:creationId xmlns:a16="http://schemas.microsoft.com/office/drawing/2014/main" id="{3C5BFCCA-9214-4C9F-B0C6-A81A84990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53826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138" name="Line 39">
                <a:extLst>
                  <a:ext uri="{FF2B5EF4-FFF2-40B4-BE49-F238E27FC236}">
                    <a16:creationId xmlns:a16="http://schemas.microsoft.com/office/drawing/2014/main" id="{F799757B-281E-4233-90D2-7C9C24D12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9" name="Line 40">
                <a:extLst>
                  <a:ext uri="{FF2B5EF4-FFF2-40B4-BE49-F238E27FC236}">
                    <a16:creationId xmlns:a16="http://schemas.microsoft.com/office/drawing/2014/main" id="{03E10516-BF3B-4C31-B6C5-3C8A3F365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40110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8" name="Rectangle 50">
              <a:extLst>
                <a:ext uri="{FF2B5EF4-FFF2-40B4-BE49-F238E27FC236}">
                  <a16:creationId xmlns:a16="http://schemas.microsoft.com/office/drawing/2014/main" id="{377DC046-803C-458C-9E89-2A6619D19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9302" y="1975490"/>
              <a:ext cx="25648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latin typeface="Times New Roman" panose="02020603050405020304" pitchFamily="18" charset="0"/>
                </a:rPr>
                <a:t>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050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4C1C6C2-FE5E-4A21-89E4-3DA450913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76" y="3245891"/>
            <a:ext cx="9421540" cy="3077004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0868F3D1-62BC-4396-B8F9-D3E951D73C07}"/>
              </a:ext>
            </a:extLst>
          </p:cNvPr>
          <p:cNvGrpSpPr/>
          <p:nvPr/>
        </p:nvGrpSpPr>
        <p:grpSpPr>
          <a:xfrm>
            <a:off x="1242899" y="488933"/>
            <a:ext cx="3311446" cy="2164254"/>
            <a:chOff x="5450000" y="131653"/>
            <a:chExt cx="3311446" cy="2164254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4EDB9B2D-FABA-401A-A21C-701A5971B298}"/>
                </a:ext>
              </a:extLst>
            </p:cNvPr>
            <p:cNvGrpSpPr/>
            <p:nvPr/>
          </p:nvGrpSpPr>
          <p:grpSpPr>
            <a:xfrm>
              <a:off x="5450000" y="131653"/>
              <a:ext cx="3311446" cy="2164254"/>
              <a:chOff x="1601822" y="2215577"/>
              <a:chExt cx="9905999" cy="3214688"/>
            </a:xfrm>
          </p:grpSpPr>
          <p:grpSp>
            <p:nvGrpSpPr>
              <p:cNvPr id="8" name="Group 5">
                <a:extLst>
                  <a:ext uri="{FF2B5EF4-FFF2-40B4-BE49-F238E27FC236}">
                    <a16:creationId xmlns:a16="http://schemas.microsoft.com/office/drawing/2014/main" id="{8F1A9961-3CC0-4093-B787-1AE49C87E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1822" y="2215577"/>
                <a:ext cx="8453439" cy="3214688"/>
                <a:chOff x="960" y="213"/>
                <a:chExt cx="5325" cy="2025"/>
              </a:xfrm>
            </p:grpSpPr>
            <p:grpSp>
              <p:nvGrpSpPr>
                <p:cNvPr id="39" name="Group 6">
                  <a:extLst>
                    <a:ext uri="{FF2B5EF4-FFF2-40B4-BE49-F238E27FC236}">
                      <a16:creationId xmlns:a16="http://schemas.microsoft.com/office/drawing/2014/main" id="{00BF6200-3DB9-409A-A4ED-9CBF1CEA8B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480"/>
                  <a:ext cx="3744" cy="1728"/>
                  <a:chOff x="960" y="480"/>
                  <a:chExt cx="3744" cy="1728"/>
                </a:xfrm>
              </p:grpSpPr>
              <p:grpSp>
                <p:nvGrpSpPr>
                  <p:cNvPr id="50" name="Group 7">
                    <a:extLst>
                      <a:ext uri="{FF2B5EF4-FFF2-40B4-BE49-F238E27FC236}">
                        <a16:creationId xmlns:a16="http://schemas.microsoft.com/office/drawing/2014/main" id="{F876145E-0671-4B8C-A5FD-C7F83B1754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912"/>
                    <a:ext cx="1248" cy="864"/>
                    <a:chOff x="960" y="912"/>
                    <a:chExt cx="1248" cy="864"/>
                  </a:xfrm>
                </p:grpSpPr>
                <p:sp>
                  <p:nvSpPr>
                    <p:cNvPr id="81" name="Line 8">
                      <a:extLst>
                        <a:ext uri="{FF2B5EF4-FFF2-40B4-BE49-F238E27FC236}">
                          <a16:creationId xmlns:a16="http://schemas.microsoft.com/office/drawing/2014/main" id="{AD045FCF-472F-40AA-9F67-E4240570E7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344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2" name="Line 9">
                      <a:extLst>
                        <a:ext uri="{FF2B5EF4-FFF2-40B4-BE49-F238E27FC236}">
                          <a16:creationId xmlns:a16="http://schemas.microsoft.com/office/drawing/2014/main" id="{400C6274-4827-4472-8BAE-7C99216BD5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60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3" name="Line 10">
                      <a:extLst>
                        <a:ext uri="{FF2B5EF4-FFF2-40B4-BE49-F238E27FC236}">
                          <a16:creationId xmlns:a16="http://schemas.microsoft.com/office/drawing/2014/main" id="{E8BECFB7-7AD2-4B72-A901-064960AFF5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dirty="0"/>
                    </a:p>
                  </p:txBody>
                </p:sp>
              </p:grpSp>
              <p:grpSp>
                <p:nvGrpSpPr>
                  <p:cNvPr id="51" name="Group 11">
                    <a:extLst>
                      <a:ext uri="{FF2B5EF4-FFF2-40B4-BE49-F238E27FC236}">
                        <a16:creationId xmlns:a16="http://schemas.microsoft.com/office/drawing/2014/main" id="{DB581411-3268-4E79-94E0-A287E07EBD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480"/>
                    <a:ext cx="1248" cy="864"/>
                    <a:chOff x="2208" y="480"/>
                    <a:chExt cx="1248" cy="864"/>
                  </a:xfrm>
                </p:grpSpPr>
                <p:sp>
                  <p:nvSpPr>
                    <p:cNvPr id="78" name="Line 12">
                      <a:extLst>
                        <a:ext uri="{FF2B5EF4-FFF2-40B4-BE49-F238E27FC236}">
                          <a16:creationId xmlns:a16="http://schemas.microsoft.com/office/drawing/2014/main" id="{8D7481D5-A565-4A1D-A65A-9C032DF1CF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912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9" name="Line 13">
                      <a:extLst>
                        <a:ext uri="{FF2B5EF4-FFF2-40B4-BE49-F238E27FC236}">
                          <a16:creationId xmlns:a16="http://schemas.microsoft.com/office/drawing/2014/main" id="{B1E0608A-AD76-42A2-8326-06111506E2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480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0" name="Line 14">
                      <a:extLst>
                        <a:ext uri="{FF2B5EF4-FFF2-40B4-BE49-F238E27FC236}">
                          <a16:creationId xmlns:a16="http://schemas.microsoft.com/office/drawing/2014/main" id="{9F2D8850-3B37-4F03-B80A-1C187811562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2" name="Group 15">
                    <a:extLst>
                      <a:ext uri="{FF2B5EF4-FFF2-40B4-BE49-F238E27FC236}">
                        <a16:creationId xmlns:a16="http://schemas.microsoft.com/office/drawing/2014/main" id="{848C2983-22D3-4E18-B5C8-3BBBB9FD7D6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912"/>
                    <a:ext cx="1248" cy="864"/>
                    <a:chOff x="2208" y="912"/>
                    <a:chExt cx="1248" cy="864"/>
                  </a:xfrm>
                </p:grpSpPr>
                <p:sp>
                  <p:nvSpPr>
                    <p:cNvPr id="75" name="Line 16">
                      <a:extLst>
                        <a:ext uri="{FF2B5EF4-FFF2-40B4-BE49-F238E27FC236}">
                          <a16:creationId xmlns:a16="http://schemas.microsoft.com/office/drawing/2014/main" id="{D20127C8-BDC1-46FA-918E-E398EC24AF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344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6" name="Line 17">
                      <a:extLst>
                        <a:ext uri="{FF2B5EF4-FFF2-40B4-BE49-F238E27FC236}">
                          <a16:creationId xmlns:a16="http://schemas.microsoft.com/office/drawing/2014/main" id="{5E3DE003-F012-4F0D-927D-89989D36D1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7" name="Line 18">
                      <a:extLst>
                        <a:ext uri="{FF2B5EF4-FFF2-40B4-BE49-F238E27FC236}">
                          <a16:creationId xmlns:a16="http://schemas.microsoft.com/office/drawing/2014/main" id="{CA54059B-16AD-45F0-9BB1-B34D46627E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3" name="Group 19">
                    <a:extLst>
                      <a:ext uri="{FF2B5EF4-FFF2-40B4-BE49-F238E27FC236}">
                        <a16:creationId xmlns:a16="http://schemas.microsoft.com/office/drawing/2014/main" id="{1FF75913-B03F-4E3C-817C-53883D2035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1344"/>
                    <a:ext cx="1248" cy="864"/>
                    <a:chOff x="2208" y="1344"/>
                    <a:chExt cx="1248" cy="864"/>
                  </a:xfrm>
                </p:grpSpPr>
                <p:sp>
                  <p:nvSpPr>
                    <p:cNvPr id="72" name="Line 20">
                      <a:extLst>
                        <a:ext uri="{FF2B5EF4-FFF2-40B4-BE49-F238E27FC236}">
                          <a16:creationId xmlns:a16="http://schemas.microsoft.com/office/drawing/2014/main" id="{AF079BE2-8425-40F0-9706-58AE7E6BC2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776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3" name="Line 21">
                      <a:extLst>
                        <a:ext uri="{FF2B5EF4-FFF2-40B4-BE49-F238E27FC236}">
                          <a16:creationId xmlns:a16="http://schemas.microsoft.com/office/drawing/2014/main" id="{9E9B7DF7-55B4-4FBB-BB87-2A9D388E76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4" name="Line 22">
                      <a:extLst>
                        <a:ext uri="{FF2B5EF4-FFF2-40B4-BE49-F238E27FC236}">
                          <a16:creationId xmlns:a16="http://schemas.microsoft.com/office/drawing/2014/main" id="{5D6F0011-546F-4AED-BFBF-8F10C4A51A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8" y="1776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4" name="Group 23">
                    <a:extLst>
                      <a:ext uri="{FF2B5EF4-FFF2-40B4-BE49-F238E27FC236}">
                        <a16:creationId xmlns:a16="http://schemas.microsoft.com/office/drawing/2014/main" id="{07AAB34C-D71B-4BA9-A901-33B15D70C7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56" y="480"/>
                    <a:ext cx="1248" cy="864"/>
                    <a:chOff x="3456" y="480"/>
                    <a:chExt cx="1248" cy="864"/>
                  </a:xfrm>
                </p:grpSpPr>
                <p:sp>
                  <p:nvSpPr>
                    <p:cNvPr id="69" name="Line 24">
                      <a:extLst>
                        <a:ext uri="{FF2B5EF4-FFF2-40B4-BE49-F238E27FC236}">
                          <a16:creationId xmlns:a16="http://schemas.microsoft.com/office/drawing/2014/main" id="{52B0E4C7-FA59-45DE-ADE7-039B372D1D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912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0" name="Line 25">
                      <a:extLst>
                        <a:ext uri="{FF2B5EF4-FFF2-40B4-BE49-F238E27FC236}">
                          <a16:creationId xmlns:a16="http://schemas.microsoft.com/office/drawing/2014/main" id="{0C11B794-BF14-4011-997C-0FC341F982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480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1" name="Line 26">
                      <a:extLst>
                        <a:ext uri="{FF2B5EF4-FFF2-40B4-BE49-F238E27FC236}">
                          <a16:creationId xmlns:a16="http://schemas.microsoft.com/office/drawing/2014/main" id="{F8D91B81-5C85-4FEB-A237-3BA882CDDD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5" name="Group 27">
                    <a:extLst>
                      <a:ext uri="{FF2B5EF4-FFF2-40B4-BE49-F238E27FC236}">
                        <a16:creationId xmlns:a16="http://schemas.microsoft.com/office/drawing/2014/main" id="{95FCE578-F0E9-4042-B3FC-01EEFC8E0C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56" y="912"/>
                    <a:ext cx="1248" cy="864"/>
                    <a:chOff x="3456" y="912"/>
                    <a:chExt cx="1248" cy="864"/>
                  </a:xfrm>
                </p:grpSpPr>
                <p:sp>
                  <p:nvSpPr>
                    <p:cNvPr id="66" name="Line 28">
                      <a:extLst>
                        <a:ext uri="{FF2B5EF4-FFF2-40B4-BE49-F238E27FC236}">
                          <a16:creationId xmlns:a16="http://schemas.microsoft.com/office/drawing/2014/main" id="{8253BD8E-F666-4365-936B-9C5D9160DE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344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7" name="Line 29">
                      <a:extLst>
                        <a:ext uri="{FF2B5EF4-FFF2-40B4-BE49-F238E27FC236}">
                          <a16:creationId xmlns:a16="http://schemas.microsoft.com/office/drawing/2014/main" id="{5826A30E-4DC4-4D8F-9794-9494360012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912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8" name="Line 30">
                      <a:extLst>
                        <a:ext uri="{FF2B5EF4-FFF2-40B4-BE49-F238E27FC236}">
                          <a16:creationId xmlns:a16="http://schemas.microsoft.com/office/drawing/2014/main" id="{71BBE5B3-BD2A-47D2-B9B5-029C88D111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56" name="Group 31">
                    <a:extLst>
                      <a:ext uri="{FF2B5EF4-FFF2-40B4-BE49-F238E27FC236}">
                        <a16:creationId xmlns:a16="http://schemas.microsoft.com/office/drawing/2014/main" id="{34E9C6E8-2509-4BF0-B62C-E4E3D2F108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56" y="1344"/>
                    <a:ext cx="1248" cy="864"/>
                    <a:chOff x="3456" y="1344"/>
                    <a:chExt cx="1248" cy="864"/>
                  </a:xfrm>
                </p:grpSpPr>
                <p:sp>
                  <p:nvSpPr>
                    <p:cNvPr id="63" name="Line 32">
                      <a:extLst>
                        <a:ext uri="{FF2B5EF4-FFF2-40B4-BE49-F238E27FC236}">
                          <a16:creationId xmlns:a16="http://schemas.microsoft.com/office/drawing/2014/main" id="{51081B50-D83D-4025-A518-5171D19A07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776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64" name="Line 33">
                      <a:extLst>
                        <a:ext uri="{FF2B5EF4-FFF2-40B4-BE49-F238E27FC236}">
                          <a16:creationId xmlns:a16="http://schemas.microsoft.com/office/drawing/2014/main" id="{F73A5ADC-A710-414D-96FF-EDEC35D3C1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1344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dirty="0"/>
                    </a:p>
                  </p:txBody>
                </p:sp>
                <p:sp>
                  <p:nvSpPr>
                    <p:cNvPr id="65" name="Line 34">
                      <a:extLst>
                        <a:ext uri="{FF2B5EF4-FFF2-40B4-BE49-F238E27FC236}">
                          <a16:creationId xmlns:a16="http://schemas.microsoft.com/office/drawing/2014/main" id="{7DCE6F43-5A0C-4937-A3EF-AC220C31A7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1776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57" name="Line 35">
                    <a:extLst>
                      <a:ext uri="{FF2B5EF4-FFF2-40B4-BE49-F238E27FC236}">
                        <a16:creationId xmlns:a16="http://schemas.microsoft.com/office/drawing/2014/main" id="{20EDF213-649D-47F9-89AC-3CE96841D9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480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8" name="Line 36">
                    <a:extLst>
                      <a:ext uri="{FF2B5EF4-FFF2-40B4-BE49-F238E27FC236}">
                        <a16:creationId xmlns:a16="http://schemas.microsoft.com/office/drawing/2014/main" id="{4F413F1B-6BCD-4A39-BB2A-8588281814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" name="Line 37">
                    <a:extLst>
                      <a:ext uri="{FF2B5EF4-FFF2-40B4-BE49-F238E27FC236}">
                        <a16:creationId xmlns:a16="http://schemas.microsoft.com/office/drawing/2014/main" id="{75069897-2103-47A1-AF84-AC09AF0B93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480"/>
                    <a:ext cx="1248" cy="8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0" name="Line 38">
                    <a:extLst>
                      <a:ext uri="{FF2B5EF4-FFF2-40B4-BE49-F238E27FC236}">
                        <a16:creationId xmlns:a16="http://schemas.microsoft.com/office/drawing/2014/main" id="{445FD410-191C-4B84-9B2A-A13F851311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2208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  <p:sp>
                <p:nvSpPr>
                  <p:cNvPr id="61" name="Line 39">
                    <a:extLst>
                      <a:ext uri="{FF2B5EF4-FFF2-40B4-BE49-F238E27FC236}">
                        <a16:creationId xmlns:a16="http://schemas.microsoft.com/office/drawing/2014/main" id="{8901B96C-A584-4327-9F20-15376936E4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2" name="Line 40">
                    <a:extLst>
                      <a:ext uri="{FF2B5EF4-FFF2-40B4-BE49-F238E27FC236}">
                        <a16:creationId xmlns:a16="http://schemas.microsoft.com/office/drawing/2014/main" id="{B4492720-0334-4B2E-9236-221AFF7CA7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344"/>
                    <a:ext cx="1248" cy="8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40" name="Rectangle 41">
                  <a:extLst>
                    <a:ext uri="{FF2B5EF4-FFF2-40B4-BE49-F238E27FC236}">
                      <a16:creationId xmlns:a16="http://schemas.microsoft.com/office/drawing/2014/main" id="{F4B58F74-8F2F-46E9-BD3D-DB8AD19AD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0" y="221"/>
                  <a:ext cx="595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A</a:t>
                  </a:r>
                  <a:endParaRPr kumimoji="0"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1" name="Group 42">
                  <a:extLst>
                    <a:ext uri="{FF2B5EF4-FFF2-40B4-BE49-F238E27FC236}">
                      <a16:creationId xmlns:a16="http://schemas.microsoft.com/office/drawing/2014/main" id="{B8943D80-9383-423C-B3AF-8A13B33BC9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07" y="654"/>
                  <a:ext cx="548" cy="1122"/>
                  <a:chOff x="4407" y="654"/>
                  <a:chExt cx="548" cy="1122"/>
                </a:xfrm>
              </p:grpSpPr>
              <p:sp>
                <p:nvSpPr>
                  <p:cNvPr id="47" name="Rectangle 43">
                    <a:extLst>
                      <a:ext uri="{FF2B5EF4-FFF2-40B4-BE49-F238E27FC236}">
                        <a16:creationId xmlns:a16="http://schemas.microsoft.com/office/drawing/2014/main" id="{7CC732D4-7282-499B-80FD-0A896DA1C0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2" y="654"/>
                    <a:ext cx="493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B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Rectangle 44">
                    <a:extLst>
                      <a:ext uri="{FF2B5EF4-FFF2-40B4-BE49-F238E27FC236}">
                        <a16:creationId xmlns:a16="http://schemas.microsoft.com/office/drawing/2014/main" id="{140D77B1-DD4E-4C02-A545-BCCAFF0126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2" y="1074"/>
                    <a:ext cx="493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C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Rectangle 45">
                    <a:extLst>
                      <a:ext uri="{FF2B5EF4-FFF2-40B4-BE49-F238E27FC236}">
                        <a16:creationId xmlns:a16="http://schemas.microsoft.com/office/drawing/2014/main" id="{9B69371C-B435-48E5-ACAD-B45B82D6A9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07" y="1518"/>
                    <a:ext cx="509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D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2" name="Rectangle 46">
                  <a:extLst>
                    <a:ext uri="{FF2B5EF4-FFF2-40B4-BE49-F238E27FC236}">
                      <a16:creationId xmlns:a16="http://schemas.microsoft.com/office/drawing/2014/main" id="{5B5D233B-0BFE-4B1E-BE68-F004E3DC4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4" y="1949"/>
                  <a:ext cx="556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E</a:t>
                  </a:r>
                </a:p>
              </p:txBody>
            </p:sp>
            <p:sp>
              <p:nvSpPr>
                <p:cNvPr id="43" name="Rectangle 47">
                  <a:extLst>
                    <a:ext uri="{FF2B5EF4-FFF2-40B4-BE49-F238E27FC236}">
                      <a16:creationId xmlns:a16="http://schemas.microsoft.com/office/drawing/2014/main" id="{AB9A2C2B-47E8-4E31-A46C-30A3596ACC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6" y="213"/>
                  <a:ext cx="460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F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8">
                  <a:extLst>
                    <a:ext uri="{FF2B5EF4-FFF2-40B4-BE49-F238E27FC236}">
                      <a16:creationId xmlns:a16="http://schemas.microsoft.com/office/drawing/2014/main" id="{0CA50130-FF60-4A47-A423-150E3D130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8" y="654"/>
                  <a:ext cx="509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G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9">
                  <a:extLst>
                    <a:ext uri="{FF2B5EF4-FFF2-40B4-BE49-F238E27FC236}">
                      <a16:creationId xmlns:a16="http://schemas.microsoft.com/office/drawing/2014/main" id="{2140A6A2-5818-4812-B63D-6F24593E59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0" y="1066"/>
                  <a:ext cx="595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46" name="Rectangle 50">
                  <a:extLst>
                    <a:ext uri="{FF2B5EF4-FFF2-40B4-BE49-F238E27FC236}">
                      <a16:creationId xmlns:a16="http://schemas.microsoft.com/office/drawing/2014/main" id="{151B94E5-7D5C-4140-87B4-7EFBE00BE3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54" y="1517"/>
                  <a:ext cx="395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I</a:t>
                  </a:r>
                </a:p>
              </p:txBody>
            </p:sp>
          </p:grpSp>
          <p:sp>
            <p:nvSpPr>
              <p:cNvPr id="9" name="Line 24">
                <a:extLst>
                  <a:ext uri="{FF2B5EF4-FFF2-40B4-BE49-F238E27FC236}">
                    <a16:creationId xmlns:a16="http://schemas.microsoft.com/office/drawing/2014/main" id="{5AA9545E-2E01-4838-9DBF-41051F8EB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33252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Line 25">
                <a:extLst>
                  <a:ext uri="{FF2B5EF4-FFF2-40B4-BE49-F238E27FC236}">
                    <a16:creationId xmlns:a16="http://schemas.microsoft.com/office/drawing/2014/main" id="{CFEEA007-BFB8-4E95-A1BC-500F48419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Line 26">
                <a:extLst>
                  <a:ext uri="{FF2B5EF4-FFF2-40B4-BE49-F238E27FC236}">
                    <a16:creationId xmlns:a16="http://schemas.microsoft.com/office/drawing/2014/main" id="{4D09DF87-63AA-42D5-AEDF-A817E8B5D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Line 28">
                <a:extLst>
                  <a:ext uri="{FF2B5EF4-FFF2-40B4-BE49-F238E27FC236}">
                    <a16:creationId xmlns:a16="http://schemas.microsoft.com/office/drawing/2014/main" id="{104A8E69-D09C-418B-AE63-F93124223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0110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Line 29">
                <a:extLst>
                  <a:ext uri="{FF2B5EF4-FFF2-40B4-BE49-F238E27FC236}">
                    <a16:creationId xmlns:a16="http://schemas.microsoft.com/office/drawing/2014/main" id="{DF9363B9-6EAD-4B34-913D-A5D4B426F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Line 30">
                <a:extLst>
                  <a:ext uri="{FF2B5EF4-FFF2-40B4-BE49-F238E27FC236}">
                    <a16:creationId xmlns:a16="http://schemas.microsoft.com/office/drawing/2014/main" id="{C6951CEC-6E71-4F2A-B97A-B6A5FA371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Line 32">
                <a:extLst>
                  <a:ext uri="{FF2B5EF4-FFF2-40B4-BE49-F238E27FC236}">
                    <a16:creationId xmlns:a16="http://schemas.microsoft.com/office/drawing/2014/main" id="{36F6DB22-CD4C-4756-8104-21C0C7EB5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6968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Line 33">
                <a:extLst>
                  <a:ext uri="{FF2B5EF4-FFF2-40B4-BE49-F238E27FC236}">
                    <a16:creationId xmlns:a16="http://schemas.microsoft.com/office/drawing/2014/main" id="{C4D12910-2326-4395-AA6F-C4AB726FD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17" name="Line 34">
                <a:extLst>
                  <a:ext uri="{FF2B5EF4-FFF2-40B4-BE49-F238E27FC236}">
                    <a16:creationId xmlns:a16="http://schemas.microsoft.com/office/drawing/2014/main" id="{7A16C181-1DC7-4DAC-A66A-21B7C3BA7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35">
                <a:extLst>
                  <a:ext uri="{FF2B5EF4-FFF2-40B4-BE49-F238E27FC236}">
                    <a16:creationId xmlns:a16="http://schemas.microsoft.com/office/drawing/2014/main" id="{B6030DE1-738B-4750-BD7E-551183FF71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26394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9" name="Line 36">
                <a:extLst>
                  <a:ext uri="{FF2B5EF4-FFF2-40B4-BE49-F238E27FC236}">
                    <a16:creationId xmlns:a16="http://schemas.microsoft.com/office/drawing/2014/main" id="{091D2A03-CD32-4417-9319-288E63750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" name="Line 37">
                <a:extLst>
                  <a:ext uri="{FF2B5EF4-FFF2-40B4-BE49-F238E27FC236}">
                    <a16:creationId xmlns:a16="http://schemas.microsoft.com/office/drawing/2014/main" id="{16735791-AC95-432B-B2FE-8ACB7FF21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26394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1" name="Line 38">
                <a:extLst>
                  <a:ext uri="{FF2B5EF4-FFF2-40B4-BE49-F238E27FC236}">
                    <a16:creationId xmlns:a16="http://schemas.microsoft.com/office/drawing/2014/main" id="{560AC213-8D18-4983-B7D3-F488D836F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421" y="53826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22" name="Line 39">
                <a:extLst>
                  <a:ext uri="{FF2B5EF4-FFF2-40B4-BE49-F238E27FC236}">
                    <a16:creationId xmlns:a16="http://schemas.microsoft.com/office/drawing/2014/main" id="{FDE02908-0A7F-4C37-9EEB-281924D5E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" name="Line 40">
                <a:extLst>
                  <a:ext uri="{FF2B5EF4-FFF2-40B4-BE49-F238E27FC236}">
                    <a16:creationId xmlns:a16="http://schemas.microsoft.com/office/drawing/2014/main" id="{761266F2-8A0F-41F8-B0A5-C47C58363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5421" y="40110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" name="Line 24">
                <a:extLst>
                  <a:ext uri="{FF2B5EF4-FFF2-40B4-BE49-F238E27FC236}">
                    <a16:creationId xmlns:a16="http://schemas.microsoft.com/office/drawing/2014/main" id="{EFECC381-D9C3-46EF-B973-8644CAEF4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33252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5" name="Line 25">
                <a:extLst>
                  <a:ext uri="{FF2B5EF4-FFF2-40B4-BE49-F238E27FC236}">
                    <a16:creationId xmlns:a16="http://schemas.microsoft.com/office/drawing/2014/main" id="{B4433121-F43C-417F-B00E-915F04AC4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6" name="Line 26">
                <a:extLst>
                  <a:ext uri="{FF2B5EF4-FFF2-40B4-BE49-F238E27FC236}">
                    <a16:creationId xmlns:a16="http://schemas.microsoft.com/office/drawing/2014/main" id="{53229008-0D28-49FA-A26F-0916D5254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7" name="Line 28">
                <a:extLst>
                  <a:ext uri="{FF2B5EF4-FFF2-40B4-BE49-F238E27FC236}">
                    <a16:creationId xmlns:a16="http://schemas.microsoft.com/office/drawing/2014/main" id="{3F6193B9-BFDE-420F-A229-B97B25A7F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0110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8" name="Line 29">
                <a:extLst>
                  <a:ext uri="{FF2B5EF4-FFF2-40B4-BE49-F238E27FC236}">
                    <a16:creationId xmlns:a16="http://schemas.microsoft.com/office/drawing/2014/main" id="{2FC30ACC-D50A-4535-8438-08D8120C4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33252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9" name="Line 30">
                <a:extLst>
                  <a:ext uri="{FF2B5EF4-FFF2-40B4-BE49-F238E27FC236}">
                    <a16:creationId xmlns:a16="http://schemas.microsoft.com/office/drawing/2014/main" id="{0DD96936-7D96-46D6-81F6-BC55CFF7D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" name="Line 32">
                <a:extLst>
                  <a:ext uri="{FF2B5EF4-FFF2-40B4-BE49-F238E27FC236}">
                    <a16:creationId xmlns:a16="http://schemas.microsoft.com/office/drawing/2014/main" id="{48C10DC6-FA2D-4EA5-A07E-BB756687B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6968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" name="Line 33">
                <a:extLst>
                  <a:ext uri="{FF2B5EF4-FFF2-40B4-BE49-F238E27FC236}">
                    <a16:creationId xmlns:a16="http://schemas.microsoft.com/office/drawing/2014/main" id="{4379D301-84E3-4181-BDDA-22875E7DA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40110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32" name="Line 34">
                <a:extLst>
                  <a:ext uri="{FF2B5EF4-FFF2-40B4-BE49-F238E27FC236}">
                    <a16:creationId xmlns:a16="http://schemas.microsoft.com/office/drawing/2014/main" id="{8DD446F6-7C02-4797-B588-1767ED1F4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" name="Line 35">
                <a:extLst>
                  <a:ext uri="{FF2B5EF4-FFF2-40B4-BE49-F238E27FC236}">
                    <a16:creationId xmlns:a16="http://schemas.microsoft.com/office/drawing/2014/main" id="{94B58A8C-22E7-4A57-A791-A7CB9C661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26394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" name="Line 36">
                <a:extLst>
                  <a:ext uri="{FF2B5EF4-FFF2-40B4-BE49-F238E27FC236}">
                    <a16:creationId xmlns:a16="http://schemas.microsoft.com/office/drawing/2014/main" id="{3965B526-68F6-4884-A02C-4D358F357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26394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5" name="Line 37">
                <a:extLst>
                  <a:ext uri="{FF2B5EF4-FFF2-40B4-BE49-F238E27FC236}">
                    <a16:creationId xmlns:a16="http://schemas.microsoft.com/office/drawing/2014/main" id="{5A667429-2AE6-44DD-B87F-262C269F1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26394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" name="Line 38">
                <a:extLst>
                  <a:ext uri="{FF2B5EF4-FFF2-40B4-BE49-F238E27FC236}">
                    <a16:creationId xmlns:a16="http://schemas.microsoft.com/office/drawing/2014/main" id="{64E82644-341E-4698-9001-680AFC289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26621" y="5382640"/>
                <a:ext cx="198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37" name="Line 39">
                <a:extLst>
                  <a:ext uri="{FF2B5EF4-FFF2-40B4-BE49-F238E27FC236}">
                    <a16:creationId xmlns:a16="http://schemas.microsoft.com/office/drawing/2014/main" id="{28270B25-C0DE-40B6-A704-90E5F8E14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4696840"/>
                <a:ext cx="1981200" cy="685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" name="Line 40">
                <a:extLst>
                  <a:ext uri="{FF2B5EF4-FFF2-40B4-BE49-F238E27FC236}">
                    <a16:creationId xmlns:a16="http://schemas.microsoft.com/office/drawing/2014/main" id="{66E6C732-2885-4BED-AC6E-07D0E1F21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26621" y="4011040"/>
                <a:ext cx="1981200" cy="13716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7" name="Rectangle 50">
              <a:extLst>
                <a:ext uri="{FF2B5EF4-FFF2-40B4-BE49-F238E27FC236}">
                  <a16:creationId xmlns:a16="http://schemas.microsoft.com/office/drawing/2014/main" id="{1455F799-3850-4899-B9CF-9135BE9E2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9302" y="1975490"/>
              <a:ext cx="25648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latin typeface="Times New Roman" panose="02020603050405020304" pitchFamily="18" charset="0"/>
                </a:rPr>
                <a:t>J</a:t>
              </a:r>
            </a:p>
          </p:txBody>
        </p:sp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4F8E63B2-134B-435A-A037-BA825A3F54C0}"/>
              </a:ext>
            </a:extLst>
          </p:cNvPr>
          <p:cNvGrpSpPr/>
          <p:nvPr/>
        </p:nvGrpSpPr>
        <p:grpSpPr>
          <a:xfrm>
            <a:off x="6300334" y="317346"/>
            <a:ext cx="3324188" cy="3111654"/>
            <a:chOff x="5496653" y="767233"/>
            <a:chExt cx="3324188" cy="3111654"/>
          </a:xfrm>
        </p:grpSpPr>
        <p:grpSp>
          <p:nvGrpSpPr>
            <p:cNvPr id="85" name="群組 84">
              <a:extLst>
                <a:ext uri="{FF2B5EF4-FFF2-40B4-BE49-F238E27FC236}">
                  <a16:creationId xmlns:a16="http://schemas.microsoft.com/office/drawing/2014/main" id="{FC344F97-B280-4950-88AD-71B305A12DFF}"/>
                </a:ext>
              </a:extLst>
            </p:cNvPr>
            <p:cNvGrpSpPr/>
            <p:nvPr/>
          </p:nvGrpSpPr>
          <p:grpSpPr>
            <a:xfrm>
              <a:off x="5496653" y="767233"/>
              <a:ext cx="3311446" cy="3093013"/>
              <a:chOff x="5450000" y="-368530"/>
              <a:chExt cx="3311446" cy="3093013"/>
            </a:xfrm>
          </p:grpSpPr>
          <p:grpSp>
            <p:nvGrpSpPr>
              <p:cNvPr id="102" name="群組 101">
                <a:extLst>
                  <a:ext uri="{FF2B5EF4-FFF2-40B4-BE49-F238E27FC236}">
                    <a16:creationId xmlns:a16="http://schemas.microsoft.com/office/drawing/2014/main" id="{E19536DD-1BC4-48CA-B504-7BB1E40C21FE}"/>
                  </a:ext>
                </a:extLst>
              </p:cNvPr>
              <p:cNvGrpSpPr/>
              <p:nvPr/>
            </p:nvGrpSpPr>
            <p:grpSpPr>
              <a:xfrm>
                <a:off x="5450000" y="-368530"/>
                <a:ext cx="3311446" cy="3093013"/>
                <a:chOff x="1601822" y="1472627"/>
                <a:chExt cx="9905999" cy="4594226"/>
              </a:xfrm>
            </p:grpSpPr>
            <p:grpSp>
              <p:nvGrpSpPr>
                <p:cNvPr id="104" name="Group 5">
                  <a:extLst>
                    <a:ext uri="{FF2B5EF4-FFF2-40B4-BE49-F238E27FC236}">
                      <a16:creationId xmlns:a16="http://schemas.microsoft.com/office/drawing/2014/main" id="{07DCE007-303E-4557-864B-A70A3BDA84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01822" y="1472627"/>
                  <a:ext cx="8289926" cy="4594226"/>
                  <a:chOff x="960" y="-255"/>
                  <a:chExt cx="5222" cy="2894"/>
                </a:xfrm>
              </p:grpSpPr>
              <p:grpSp>
                <p:nvGrpSpPr>
                  <p:cNvPr id="135" name="Group 6">
                    <a:extLst>
                      <a:ext uri="{FF2B5EF4-FFF2-40B4-BE49-F238E27FC236}">
                        <a16:creationId xmlns:a16="http://schemas.microsoft.com/office/drawing/2014/main" id="{C87553AC-5080-4854-A2D8-06AA28F916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48"/>
                    <a:ext cx="3744" cy="2591"/>
                    <a:chOff x="960" y="48"/>
                    <a:chExt cx="3744" cy="2591"/>
                  </a:xfrm>
                </p:grpSpPr>
                <p:grpSp>
                  <p:nvGrpSpPr>
                    <p:cNvPr id="146" name="Group 7">
                      <a:extLst>
                        <a:ext uri="{FF2B5EF4-FFF2-40B4-BE49-F238E27FC236}">
                          <a16:creationId xmlns:a16="http://schemas.microsoft.com/office/drawing/2014/main" id="{023F30F7-1D19-4E2D-97AF-7A52669FC11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912"/>
                      <a:ext cx="1248" cy="864"/>
                      <a:chOff x="960" y="912"/>
                      <a:chExt cx="1248" cy="864"/>
                    </a:xfrm>
                  </p:grpSpPr>
                  <p:sp>
                    <p:nvSpPr>
                      <p:cNvPr id="177" name="Line 8">
                        <a:extLst>
                          <a:ext uri="{FF2B5EF4-FFF2-40B4-BE49-F238E27FC236}">
                            <a16:creationId xmlns:a16="http://schemas.microsoft.com/office/drawing/2014/main" id="{DF27E394-9FE7-4F4E-92E2-A795F71621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0" y="1344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8" name="Line 9">
                        <a:extLst>
                          <a:ext uri="{FF2B5EF4-FFF2-40B4-BE49-F238E27FC236}">
                            <a16:creationId xmlns:a16="http://schemas.microsoft.com/office/drawing/2014/main" id="{A7C9793A-6F66-45B0-B36E-B2821AEE064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60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9" name="Line 10">
                        <a:extLst>
                          <a:ext uri="{FF2B5EF4-FFF2-40B4-BE49-F238E27FC236}">
                            <a16:creationId xmlns:a16="http://schemas.microsoft.com/office/drawing/2014/main" id="{74A85F9F-38F0-4144-BF84-E67861CDCF8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0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dirty="0"/>
                      </a:p>
                    </p:txBody>
                  </p:sp>
                </p:grpSp>
                <p:grpSp>
                  <p:nvGrpSpPr>
                    <p:cNvPr id="147" name="Group 11">
                      <a:extLst>
                        <a:ext uri="{FF2B5EF4-FFF2-40B4-BE49-F238E27FC236}">
                          <a16:creationId xmlns:a16="http://schemas.microsoft.com/office/drawing/2014/main" id="{B2FCC64E-1BDC-43BF-BFF5-FECAF17AC2E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480"/>
                      <a:ext cx="1248" cy="864"/>
                      <a:chOff x="2208" y="480"/>
                      <a:chExt cx="1248" cy="864"/>
                    </a:xfrm>
                  </p:grpSpPr>
                  <p:sp>
                    <p:nvSpPr>
                      <p:cNvPr id="174" name="Line 12">
                        <a:extLst>
                          <a:ext uri="{FF2B5EF4-FFF2-40B4-BE49-F238E27FC236}">
                            <a16:creationId xmlns:a16="http://schemas.microsoft.com/office/drawing/2014/main" id="{8F9CF9C3-3EBF-4005-94FA-4FCCEDB2B8B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912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5" name="Line 13">
                        <a:extLst>
                          <a:ext uri="{FF2B5EF4-FFF2-40B4-BE49-F238E27FC236}">
                            <a16:creationId xmlns:a16="http://schemas.microsoft.com/office/drawing/2014/main" id="{A4CA44AA-1876-4880-A34F-0B1871ED7A8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8" y="480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6" name="Line 14">
                        <a:extLst>
                          <a:ext uri="{FF2B5EF4-FFF2-40B4-BE49-F238E27FC236}">
                            <a16:creationId xmlns:a16="http://schemas.microsoft.com/office/drawing/2014/main" id="{E35F461F-520C-4586-8C68-2495F18D330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148" name="Group 15">
                      <a:extLst>
                        <a:ext uri="{FF2B5EF4-FFF2-40B4-BE49-F238E27FC236}">
                          <a16:creationId xmlns:a16="http://schemas.microsoft.com/office/drawing/2014/main" id="{C51F0493-119D-4AC0-9AF2-0846028E439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12"/>
                      <a:ext cx="1248" cy="864"/>
                      <a:chOff x="2208" y="912"/>
                      <a:chExt cx="1248" cy="864"/>
                    </a:xfrm>
                  </p:grpSpPr>
                  <p:sp>
                    <p:nvSpPr>
                      <p:cNvPr id="171" name="Line 16">
                        <a:extLst>
                          <a:ext uri="{FF2B5EF4-FFF2-40B4-BE49-F238E27FC236}">
                            <a16:creationId xmlns:a16="http://schemas.microsoft.com/office/drawing/2014/main" id="{BD267382-1148-4D12-9EE4-4DCF7A5F40F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1344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2" name="Line 17">
                        <a:extLst>
                          <a:ext uri="{FF2B5EF4-FFF2-40B4-BE49-F238E27FC236}">
                            <a16:creationId xmlns:a16="http://schemas.microsoft.com/office/drawing/2014/main" id="{27478382-D578-4268-9F74-FCBD4570243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8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3" name="Line 18">
                        <a:extLst>
                          <a:ext uri="{FF2B5EF4-FFF2-40B4-BE49-F238E27FC236}">
                            <a16:creationId xmlns:a16="http://schemas.microsoft.com/office/drawing/2014/main" id="{F712D3AE-F068-49D0-80AB-F77F5B33FD9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149" name="Group 19">
                      <a:extLst>
                        <a:ext uri="{FF2B5EF4-FFF2-40B4-BE49-F238E27FC236}">
                          <a16:creationId xmlns:a16="http://schemas.microsoft.com/office/drawing/2014/main" id="{6A79101E-7733-42B2-98F0-581F548728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1344"/>
                      <a:ext cx="1248" cy="864"/>
                      <a:chOff x="2208" y="1344"/>
                      <a:chExt cx="1248" cy="864"/>
                    </a:xfrm>
                  </p:grpSpPr>
                  <p:sp>
                    <p:nvSpPr>
                      <p:cNvPr id="168" name="Line 20">
                        <a:extLst>
                          <a:ext uri="{FF2B5EF4-FFF2-40B4-BE49-F238E27FC236}">
                            <a16:creationId xmlns:a16="http://schemas.microsoft.com/office/drawing/2014/main" id="{44D3970B-DC86-4BF6-8B49-EBA7A0E3D4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1776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9" name="Line 21">
                        <a:extLst>
                          <a:ext uri="{FF2B5EF4-FFF2-40B4-BE49-F238E27FC236}">
                            <a16:creationId xmlns:a16="http://schemas.microsoft.com/office/drawing/2014/main" id="{4AEB451F-753E-41E3-926E-7B9EA8D6F20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8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0" name="Line 22">
                        <a:extLst>
                          <a:ext uri="{FF2B5EF4-FFF2-40B4-BE49-F238E27FC236}">
                            <a16:creationId xmlns:a16="http://schemas.microsoft.com/office/drawing/2014/main" id="{DFA293BB-A6E4-44DD-A9EE-206C287AAA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1776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150" name="Group 23">
                      <a:extLst>
                        <a:ext uri="{FF2B5EF4-FFF2-40B4-BE49-F238E27FC236}">
                          <a16:creationId xmlns:a16="http://schemas.microsoft.com/office/drawing/2014/main" id="{BBD9A476-EA2D-4F72-9DCD-F4CD7FF1199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480"/>
                      <a:ext cx="1248" cy="864"/>
                      <a:chOff x="3456" y="480"/>
                      <a:chExt cx="1248" cy="864"/>
                    </a:xfrm>
                  </p:grpSpPr>
                  <p:sp>
                    <p:nvSpPr>
                      <p:cNvPr id="165" name="Line 24">
                        <a:extLst>
                          <a:ext uri="{FF2B5EF4-FFF2-40B4-BE49-F238E27FC236}">
                            <a16:creationId xmlns:a16="http://schemas.microsoft.com/office/drawing/2014/main" id="{8668846C-BAB7-4EBB-9C6B-CA8B018C22C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912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6" name="Line 25">
                        <a:extLst>
                          <a:ext uri="{FF2B5EF4-FFF2-40B4-BE49-F238E27FC236}">
                            <a16:creationId xmlns:a16="http://schemas.microsoft.com/office/drawing/2014/main" id="{EAB10690-D201-44A9-8E8D-45B3D9B3BE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56" y="480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7" name="Line 26">
                        <a:extLst>
                          <a:ext uri="{FF2B5EF4-FFF2-40B4-BE49-F238E27FC236}">
                            <a16:creationId xmlns:a16="http://schemas.microsoft.com/office/drawing/2014/main" id="{FE10E1E0-4899-41A2-905D-0A7F1E1D14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151" name="Group 27">
                      <a:extLst>
                        <a:ext uri="{FF2B5EF4-FFF2-40B4-BE49-F238E27FC236}">
                          <a16:creationId xmlns:a16="http://schemas.microsoft.com/office/drawing/2014/main" id="{D939376E-F466-44C4-A69A-050BECF3122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912"/>
                      <a:ext cx="1248" cy="864"/>
                      <a:chOff x="3456" y="912"/>
                      <a:chExt cx="1248" cy="864"/>
                    </a:xfrm>
                  </p:grpSpPr>
                  <p:sp>
                    <p:nvSpPr>
                      <p:cNvPr id="162" name="Line 28">
                        <a:extLst>
                          <a:ext uri="{FF2B5EF4-FFF2-40B4-BE49-F238E27FC236}">
                            <a16:creationId xmlns:a16="http://schemas.microsoft.com/office/drawing/2014/main" id="{8732E034-DECF-4D9E-831E-F04173776D9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344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3" name="Line 29">
                        <a:extLst>
                          <a:ext uri="{FF2B5EF4-FFF2-40B4-BE49-F238E27FC236}">
                            <a16:creationId xmlns:a16="http://schemas.microsoft.com/office/drawing/2014/main" id="{D013612F-4A3B-444E-9344-86C7CD9630F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56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4" name="Line 30">
                        <a:extLst>
                          <a:ext uri="{FF2B5EF4-FFF2-40B4-BE49-F238E27FC236}">
                            <a16:creationId xmlns:a16="http://schemas.microsoft.com/office/drawing/2014/main" id="{955DDFF9-C4BA-4519-9652-C513F1104D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152" name="Group 31">
                      <a:extLst>
                        <a:ext uri="{FF2B5EF4-FFF2-40B4-BE49-F238E27FC236}">
                          <a16:creationId xmlns:a16="http://schemas.microsoft.com/office/drawing/2014/main" id="{D684A310-2786-440A-9A71-670BD6FCDD9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1344"/>
                      <a:ext cx="1248" cy="864"/>
                      <a:chOff x="3456" y="1344"/>
                      <a:chExt cx="1248" cy="864"/>
                    </a:xfrm>
                  </p:grpSpPr>
                  <p:sp>
                    <p:nvSpPr>
                      <p:cNvPr id="159" name="Line 32">
                        <a:extLst>
                          <a:ext uri="{FF2B5EF4-FFF2-40B4-BE49-F238E27FC236}">
                            <a16:creationId xmlns:a16="http://schemas.microsoft.com/office/drawing/2014/main" id="{BED2230B-FBC3-488F-8427-EFB13DBB4B4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776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0" name="Line 33">
                        <a:extLst>
                          <a:ext uri="{FF2B5EF4-FFF2-40B4-BE49-F238E27FC236}">
                            <a16:creationId xmlns:a16="http://schemas.microsoft.com/office/drawing/2014/main" id="{27B0776B-EFB4-4B81-8F32-F7DB02FDA5F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56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dirty="0"/>
                      </a:p>
                    </p:txBody>
                  </p:sp>
                  <p:sp>
                    <p:nvSpPr>
                      <p:cNvPr id="161" name="Line 34">
                        <a:extLst>
                          <a:ext uri="{FF2B5EF4-FFF2-40B4-BE49-F238E27FC236}">
                            <a16:creationId xmlns:a16="http://schemas.microsoft.com/office/drawing/2014/main" id="{7ABB5101-AA8F-4732-8F65-CA760F0EE3D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776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153" name="Line 35">
                      <a:extLst>
                        <a:ext uri="{FF2B5EF4-FFF2-40B4-BE49-F238E27FC236}">
                          <a16:creationId xmlns:a16="http://schemas.microsoft.com/office/drawing/2014/main" id="{4EC60DBA-3368-48A0-961A-360781C758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480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54" name="Line 36">
                      <a:extLst>
                        <a:ext uri="{FF2B5EF4-FFF2-40B4-BE49-F238E27FC236}">
                          <a16:creationId xmlns:a16="http://schemas.microsoft.com/office/drawing/2014/main" id="{D9B7C2CE-6951-4851-B46C-0F0396E344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480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55" name="Line 37">
                      <a:extLst>
                        <a:ext uri="{FF2B5EF4-FFF2-40B4-BE49-F238E27FC236}">
                          <a16:creationId xmlns:a16="http://schemas.microsoft.com/office/drawing/2014/main" id="{7BAA2926-18B1-4BFA-B9A2-0ABE95EF38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48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56" name="Line 38">
                      <a:extLst>
                        <a:ext uri="{FF2B5EF4-FFF2-40B4-BE49-F238E27FC236}">
                          <a16:creationId xmlns:a16="http://schemas.microsoft.com/office/drawing/2014/main" id="{7799CB87-A883-4845-9DAD-2E5B05FC5E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2208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dirty="0"/>
                    </a:p>
                  </p:txBody>
                </p:sp>
                <p:sp>
                  <p:nvSpPr>
                    <p:cNvPr id="157" name="Line 39">
                      <a:extLst>
                        <a:ext uri="{FF2B5EF4-FFF2-40B4-BE49-F238E27FC236}">
                          <a16:creationId xmlns:a16="http://schemas.microsoft.com/office/drawing/2014/main" id="{2B50F56A-2BED-4FDA-867F-A44C87670C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1776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58" name="Line 40">
                      <a:extLst>
                        <a:ext uri="{FF2B5EF4-FFF2-40B4-BE49-F238E27FC236}">
                          <a16:creationId xmlns:a16="http://schemas.microsoft.com/office/drawing/2014/main" id="{943B944D-C8EB-4513-9E03-59F46C28E1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2208"/>
                      <a:ext cx="1248" cy="43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136" name="Rectangle 41">
                    <a:extLst>
                      <a:ext uri="{FF2B5EF4-FFF2-40B4-BE49-F238E27FC236}">
                        <a16:creationId xmlns:a16="http://schemas.microsoft.com/office/drawing/2014/main" id="{25A0A5DE-769A-4F99-8F54-1DD338D517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52" y="-233"/>
                    <a:ext cx="595" cy="2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A</a:t>
                    </a:r>
                    <a:endParaRPr kumimoji="0" lang="en-US" altLang="zh-TW" sz="18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37" name="Group 42">
                    <a:extLst>
                      <a:ext uri="{FF2B5EF4-FFF2-40B4-BE49-F238E27FC236}">
                        <a16:creationId xmlns:a16="http://schemas.microsoft.com/office/drawing/2014/main" id="{6275DBB6-CE3B-420A-8DBC-EB24261E98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444" y="217"/>
                    <a:ext cx="595" cy="1163"/>
                    <a:chOff x="4444" y="217"/>
                    <a:chExt cx="595" cy="1163"/>
                  </a:xfrm>
                </p:grpSpPr>
                <p:sp>
                  <p:nvSpPr>
                    <p:cNvPr id="143" name="Rectangle 43">
                      <a:extLst>
                        <a:ext uri="{FF2B5EF4-FFF2-40B4-BE49-F238E27FC236}">
                          <a16:creationId xmlns:a16="http://schemas.microsoft.com/office/drawing/2014/main" id="{4D32091C-372A-414D-8AE8-7CEBF4A437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4" y="217"/>
                      <a:ext cx="493" cy="25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en-US" altLang="zh-TW" sz="1400" dirty="0">
                          <a:latin typeface="Times New Roman" panose="02020603050405020304" pitchFamily="18" charset="0"/>
                        </a:rPr>
                        <a:t>B</a:t>
                      </a:r>
                      <a:endParaRPr kumimoji="0" lang="en-US" altLang="zh-TW" sz="1800" dirty="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4" name="Rectangle 44">
                      <a:extLst>
                        <a:ext uri="{FF2B5EF4-FFF2-40B4-BE49-F238E27FC236}">
                          <a16:creationId xmlns:a16="http://schemas.microsoft.com/office/drawing/2014/main" id="{E1543A5E-8DBE-4C2D-BE2D-2D1957A43BC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9" y="647"/>
                      <a:ext cx="493" cy="25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en-US" altLang="zh-TW" sz="1400" dirty="0">
                          <a:latin typeface="Times New Roman" panose="02020603050405020304" pitchFamily="18" charset="0"/>
                        </a:rPr>
                        <a:t>C</a:t>
                      </a:r>
                      <a:endParaRPr kumimoji="0" lang="en-US" altLang="zh-TW" sz="1800" dirty="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5" name="Rectangle 45">
                      <a:extLst>
                        <a:ext uri="{FF2B5EF4-FFF2-40B4-BE49-F238E27FC236}">
                          <a16:creationId xmlns:a16="http://schemas.microsoft.com/office/drawing/2014/main" id="{7A6DD8E0-2693-4D40-80A9-3C349CF0D8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4" y="1091"/>
                      <a:ext cx="595" cy="2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en-US" altLang="zh-TW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D</a:t>
                      </a:r>
                      <a:endParaRPr kumimoji="0" lang="en-US" altLang="zh-TW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38" name="Rectangle 46">
                    <a:extLst>
                      <a:ext uri="{FF2B5EF4-FFF2-40B4-BE49-F238E27FC236}">
                        <a16:creationId xmlns:a16="http://schemas.microsoft.com/office/drawing/2014/main" id="{A86EDC89-B891-4730-8E79-FB054C6E8F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1522"/>
                    <a:ext cx="475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E</a:t>
                    </a:r>
                  </a:p>
                </p:txBody>
              </p:sp>
              <p:sp>
                <p:nvSpPr>
                  <p:cNvPr id="139" name="Rectangle 47">
                    <a:extLst>
                      <a:ext uri="{FF2B5EF4-FFF2-40B4-BE49-F238E27FC236}">
                        <a16:creationId xmlns:a16="http://schemas.microsoft.com/office/drawing/2014/main" id="{348E4B20-BDA1-4E08-ACC0-28E6990119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1923"/>
                    <a:ext cx="46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F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0" name="Rectangle 48">
                    <a:extLst>
                      <a:ext uri="{FF2B5EF4-FFF2-40B4-BE49-F238E27FC236}">
                        <a16:creationId xmlns:a16="http://schemas.microsoft.com/office/drawing/2014/main" id="{84BF4015-DFE9-4D64-A18E-66E7565FB9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88" y="2365"/>
                    <a:ext cx="509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G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Rectangle 49">
                    <a:extLst>
                      <a:ext uri="{FF2B5EF4-FFF2-40B4-BE49-F238E27FC236}">
                        <a16:creationId xmlns:a16="http://schemas.microsoft.com/office/drawing/2014/main" id="{4D6728F2-9D25-4532-A906-94C4869E0C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73" y="-255"/>
                    <a:ext cx="509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142" name="Rectangle 50">
                    <a:extLst>
                      <a:ext uri="{FF2B5EF4-FFF2-40B4-BE49-F238E27FC236}">
                        <a16:creationId xmlns:a16="http://schemas.microsoft.com/office/drawing/2014/main" id="{B7FF7508-EC6C-45CD-B1BC-D63B6B4C45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56" y="199"/>
                    <a:ext cx="395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I</a:t>
                    </a:r>
                  </a:p>
                </p:txBody>
              </p:sp>
            </p:grpSp>
            <p:sp>
              <p:nvSpPr>
                <p:cNvPr id="105" name="Line 24">
                  <a:extLst>
                    <a:ext uri="{FF2B5EF4-FFF2-40B4-BE49-F238E27FC236}">
                      <a16:creationId xmlns:a16="http://schemas.microsoft.com/office/drawing/2014/main" id="{51AB6D19-80C7-48F8-88A2-CB8A817245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33252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6" name="Line 25">
                  <a:extLst>
                    <a:ext uri="{FF2B5EF4-FFF2-40B4-BE49-F238E27FC236}">
                      <a16:creationId xmlns:a16="http://schemas.microsoft.com/office/drawing/2014/main" id="{EB20E48E-356A-4706-A729-01A513D13B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1" y="26394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7" name="Line 26">
                  <a:extLst>
                    <a:ext uri="{FF2B5EF4-FFF2-40B4-BE49-F238E27FC236}">
                      <a16:creationId xmlns:a16="http://schemas.microsoft.com/office/drawing/2014/main" id="{CBE68338-3F1C-46A5-B2EB-6B53A4C7B4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33252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8" name="Line 28">
                  <a:extLst>
                    <a:ext uri="{FF2B5EF4-FFF2-40B4-BE49-F238E27FC236}">
                      <a16:creationId xmlns:a16="http://schemas.microsoft.com/office/drawing/2014/main" id="{0DD3CAA5-4673-4D78-842F-A9CF9ED7DC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40110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" name="Line 29">
                  <a:extLst>
                    <a:ext uri="{FF2B5EF4-FFF2-40B4-BE49-F238E27FC236}">
                      <a16:creationId xmlns:a16="http://schemas.microsoft.com/office/drawing/2014/main" id="{26AA8801-DE0D-4436-A32D-1A19DF2551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1" y="33252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0" name="Line 30">
                  <a:extLst>
                    <a:ext uri="{FF2B5EF4-FFF2-40B4-BE49-F238E27FC236}">
                      <a16:creationId xmlns:a16="http://schemas.microsoft.com/office/drawing/2014/main" id="{B49F8C69-A96D-4294-8C24-6F43E306DF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40110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1" name="Line 32">
                  <a:extLst>
                    <a:ext uri="{FF2B5EF4-FFF2-40B4-BE49-F238E27FC236}">
                      <a16:creationId xmlns:a16="http://schemas.microsoft.com/office/drawing/2014/main" id="{D9B89FE9-EDB3-4286-B0B9-27C6D5CA63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46968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2" name="Line 33">
                  <a:extLst>
                    <a:ext uri="{FF2B5EF4-FFF2-40B4-BE49-F238E27FC236}">
                      <a16:creationId xmlns:a16="http://schemas.microsoft.com/office/drawing/2014/main" id="{6231DECF-967B-4FD0-A512-5699198FB8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1" y="40110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13" name="Line 34">
                  <a:extLst>
                    <a:ext uri="{FF2B5EF4-FFF2-40B4-BE49-F238E27FC236}">
                      <a16:creationId xmlns:a16="http://schemas.microsoft.com/office/drawing/2014/main" id="{29249F17-8CB5-4B0F-A895-6AEE4F4485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46968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4" name="Line 35">
                  <a:extLst>
                    <a:ext uri="{FF2B5EF4-FFF2-40B4-BE49-F238E27FC236}">
                      <a16:creationId xmlns:a16="http://schemas.microsoft.com/office/drawing/2014/main" id="{2788D151-FDD5-4696-A8D5-0662720042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26394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5" name="Line 36">
                  <a:extLst>
                    <a:ext uri="{FF2B5EF4-FFF2-40B4-BE49-F238E27FC236}">
                      <a16:creationId xmlns:a16="http://schemas.microsoft.com/office/drawing/2014/main" id="{7639E658-CE47-44D9-9641-E53296C685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26394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6" name="Line 37">
                  <a:extLst>
                    <a:ext uri="{FF2B5EF4-FFF2-40B4-BE49-F238E27FC236}">
                      <a16:creationId xmlns:a16="http://schemas.microsoft.com/office/drawing/2014/main" id="{01A1C3A6-4603-4D10-8F48-7FB5C43439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0" y="1985032"/>
                  <a:ext cx="1981199" cy="6544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7" name="Line 38">
                  <a:extLst>
                    <a:ext uri="{FF2B5EF4-FFF2-40B4-BE49-F238E27FC236}">
                      <a16:creationId xmlns:a16="http://schemas.microsoft.com/office/drawing/2014/main" id="{434D9CF5-1432-47C7-B160-2A68E14212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53826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18" name="Line 39">
                  <a:extLst>
                    <a:ext uri="{FF2B5EF4-FFF2-40B4-BE49-F238E27FC236}">
                      <a16:creationId xmlns:a16="http://schemas.microsoft.com/office/drawing/2014/main" id="{B3B30DE9-4E0C-4766-902F-3EE94942B7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1" y="46968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9" name="Line 40">
                  <a:extLst>
                    <a:ext uri="{FF2B5EF4-FFF2-40B4-BE49-F238E27FC236}">
                      <a16:creationId xmlns:a16="http://schemas.microsoft.com/office/drawing/2014/main" id="{CD91B1D4-C6E6-4A2D-89C2-8F6B0D48B3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0" y="5382639"/>
                  <a:ext cx="1981199" cy="6625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0" name="Line 24">
                  <a:extLst>
                    <a:ext uri="{FF2B5EF4-FFF2-40B4-BE49-F238E27FC236}">
                      <a16:creationId xmlns:a16="http://schemas.microsoft.com/office/drawing/2014/main" id="{CC20B383-909E-47DA-AAF3-E91A4080AB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33252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1" name="Line 25">
                  <a:extLst>
                    <a:ext uri="{FF2B5EF4-FFF2-40B4-BE49-F238E27FC236}">
                      <a16:creationId xmlns:a16="http://schemas.microsoft.com/office/drawing/2014/main" id="{DC3EF573-1A60-4CC2-9AAC-87B2E0DD06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1" y="26394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" name="Line 26">
                  <a:extLst>
                    <a:ext uri="{FF2B5EF4-FFF2-40B4-BE49-F238E27FC236}">
                      <a16:creationId xmlns:a16="http://schemas.microsoft.com/office/drawing/2014/main" id="{C7568543-7FB6-4337-864C-9BEF2AE77D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33252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3" name="Line 28">
                  <a:extLst>
                    <a:ext uri="{FF2B5EF4-FFF2-40B4-BE49-F238E27FC236}">
                      <a16:creationId xmlns:a16="http://schemas.microsoft.com/office/drawing/2014/main" id="{97286DFC-E19A-4308-BA3C-ED7EC2A39E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40110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4" name="Line 29">
                  <a:extLst>
                    <a:ext uri="{FF2B5EF4-FFF2-40B4-BE49-F238E27FC236}">
                      <a16:creationId xmlns:a16="http://schemas.microsoft.com/office/drawing/2014/main" id="{56BA8CC8-E651-497C-9BF3-58495BB15E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1" y="33252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5" name="Line 30">
                  <a:extLst>
                    <a:ext uri="{FF2B5EF4-FFF2-40B4-BE49-F238E27FC236}">
                      <a16:creationId xmlns:a16="http://schemas.microsoft.com/office/drawing/2014/main" id="{A04C5286-B117-4073-A5C3-989EDF6BA6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40110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6" name="Line 32">
                  <a:extLst>
                    <a:ext uri="{FF2B5EF4-FFF2-40B4-BE49-F238E27FC236}">
                      <a16:creationId xmlns:a16="http://schemas.microsoft.com/office/drawing/2014/main" id="{D1ECCE92-276C-45B7-B1E4-DF01816E95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46968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7" name="Line 33">
                  <a:extLst>
                    <a:ext uri="{FF2B5EF4-FFF2-40B4-BE49-F238E27FC236}">
                      <a16:creationId xmlns:a16="http://schemas.microsoft.com/office/drawing/2014/main" id="{A6E904FD-D020-4569-8311-7911241150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1" y="40110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28" name="Line 34">
                  <a:extLst>
                    <a:ext uri="{FF2B5EF4-FFF2-40B4-BE49-F238E27FC236}">
                      <a16:creationId xmlns:a16="http://schemas.microsoft.com/office/drawing/2014/main" id="{2B53465D-9943-4377-9A75-44448FAF73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46968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9" name="Line 35">
                  <a:extLst>
                    <a:ext uri="{FF2B5EF4-FFF2-40B4-BE49-F238E27FC236}">
                      <a16:creationId xmlns:a16="http://schemas.microsoft.com/office/drawing/2014/main" id="{73A55ADD-95B9-4DE7-AA5E-D7D7BAFC6B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26394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0" name="Line 36">
                  <a:extLst>
                    <a:ext uri="{FF2B5EF4-FFF2-40B4-BE49-F238E27FC236}">
                      <a16:creationId xmlns:a16="http://schemas.microsoft.com/office/drawing/2014/main" id="{7F86C20D-7A95-434C-BF93-B414BA2359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26394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1" name="Line 37">
                  <a:extLst>
                    <a:ext uri="{FF2B5EF4-FFF2-40B4-BE49-F238E27FC236}">
                      <a16:creationId xmlns:a16="http://schemas.microsoft.com/office/drawing/2014/main" id="{3855D8D3-7AEC-4CEE-90BD-42F0DAFF53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5" y="1978149"/>
                  <a:ext cx="1898656" cy="6612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2" name="Line 38">
                  <a:extLst>
                    <a:ext uri="{FF2B5EF4-FFF2-40B4-BE49-F238E27FC236}">
                      <a16:creationId xmlns:a16="http://schemas.microsoft.com/office/drawing/2014/main" id="{3CC0C729-B92A-46E8-8AD0-26A1B3BE87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53826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33" name="Line 39">
                  <a:extLst>
                    <a:ext uri="{FF2B5EF4-FFF2-40B4-BE49-F238E27FC236}">
                      <a16:creationId xmlns:a16="http://schemas.microsoft.com/office/drawing/2014/main" id="{F58FA05B-B9BD-4CA5-B966-F145824B60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1" y="46968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4" name="Line 40">
                  <a:extLst>
                    <a:ext uri="{FF2B5EF4-FFF2-40B4-BE49-F238E27FC236}">
                      <a16:creationId xmlns:a16="http://schemas.microsoft.com/office/drawing/2014/main" id="{4B5CA895-5865-450D-8933-AB26B5B063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5" y="5382639"/>
                  <a:ext cx="1852618" cy="6773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3" name="Rectangle 50">
                <a:extLst>
                  <a:ext uri="{FF2B5EF4-FFF2-40B4-BE49-F238E27FC236}">
                    <a16:creationId xmlns:a16="http://schemas.microsoft.com/office/drawing/2014/main" id="{418D2F86-3B35-4484-AFF6-B18661D8B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0081" y="563191"/>
                <a:ext cx="256480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J</a:t>
                </a:r>
              </a:p>
            </p:txBody>
          </p:sp>
        </p:grpSp>
        <p:sp>
          <p:nvSpPr>
            <p:cNvPr id="86" name="Line 35">
              <a:extLst>
                <a:ext uri="{FF2B5EF4-FFF2-40B4-BE49-F238E27FC236}">
                  <a16:creationId xmlns:a16="http://schemas.microsoft.com/office/drawing/2014/main" id="{C465B1C0-48F7-49D2-9D1B-92E83155B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3520" y="1091069"/>
              <a:ext cx="662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7" name="Line 35">
              <a:extLst>
                <a:ext uri="{FF2B5EF4-FFF2-40B4-BE49-F238E27FC236}">
                  <a16:creationId xmlns:a16="http://schemas.microsoft.com/office/drawing/2014/main" id="{EC6FEE53-6877-490F-86F6-F091F1BC6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3520" y="3867252"/>
              <a:ext cx="662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8" name="Line 35">
              <a:extLst>
                <a:ext uri="{FF2B5EF4-FFF2-40B4-BE49-F238E27FC236}">
                  <a16:creationId xmlns:a16="http://schemas.microsoft.com/office/drawing/2014/main" id="{7A5EB3E7-A544-4AE5-AB67-57FF4A12F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5810" y="1091069"/>
              <a:ext cx="662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9" name="Line 35">
              <a:extLst>
                <a:ext uri="{FF2B5EF4-FFF2-40B4-BE49-F238E27FC236}">
                  <a16:creationId xmlns:a16="http://schemas.microsoft.com/office/drawing/2014/main" id="{60CCB17F-DD45-4077-8E0E-2DAEBA9D1B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5810" y="3860246"/>
              <a:ext cx="662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" name="Line 35">
              <a:extLst>
                <a:ext uri="{FF2B5EF4-FFF2-40B4-BE49-F238E27FC236}">
                  <a16:creationId xmlns:a16="http://schemas.microsoft.com/office/drawing/2014/main" id="{634741B1-1F7C-4501-BAE2-E66C1FAEC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3520" y="1100689"/>
              <a:ext cx="662289" cy="459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" name="Line 35">
              <a:extLst>
                <a:ext uri="{FF2B5EF4-FFF2-40B4-BE49-F238E27FC236}">
                  <a16:creationId xmlns:a16="http://schemas.microsoft.com/office/drawing/2014/main" id="{8940C2F7-485F-4538-8F99-F90DCADA45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45809" y="1079304"/>
              <a:ext cx="634697" cy="4804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" name="Line 35">
              <a:extLst>
                <a:ext uri="{FF2B5EF4-FFF2-40B4-BE49-F238E27FC236}">
                  <a16:creationId xmlns:a16="http://schemas.microsoft.com/office/drawing/2014/main" id="{B7BBA517-488A-4226-9958-451D022320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1201" y="3405107"/>
              <a:ext cx="619305" cy="4405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" name="Line 35">
              <a:extLst>
                <a:ext uri="{FF2B5EF4-FFF2-40B4-BE49-F238E27FC236}">
                  <a16:creationId xmlns:a16="http://schemas.microsoft.com/office/drawing/2014/main" id="{26B9D677-7CBE-4AE5-BA1A-F961EFC44B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63882" y="3398538"/>
              <a:ext cx="697319" cy="4803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" name="Line 35">
              <a:extLst>
                <a:ext uri="{FF2B5EF4-FFF2-40B4-BE49-F238E27FC236}">
                  <a16:creationId xmlns:a16="http://schemas.microsoft.com/office/drawing/2014/main" id="{896C9E81-6C37-477C-8A4D-9C3686A6C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3519" y="1093687"/>
              <a:ext cx="659640" cy="927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95" name="Line 35">
              <a:extLst>
                <a:ext uri="{FF2B5EF4-FFF2-40B4-BE49-F238E27FC236}">
                  <a16:creationId xmlns:a16="http://schemas.microsoft.com/office/drawing/2014/main" id="{AA81D211-C5FC-4AD0-844B-36F0571AA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85373" y="2937897"/>
              <a:ext cx="667867" cy="916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" name="Line 35">
              <a:extLst>
                <a:ext uri="{FF2B5EF4-FFF2-40B4-BE49-F238E27FC236}">
                  <a16:creationId xmlns:a16="http://schemas.microsoft.com/office/drawing/2014/main" id="{CE3C599D-8AE9-46C4-BA38-917315FA18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1201" y="1103459"/>
              <a:ext cx="659640" cy="92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" name="Line 35">
              <a:extLst>
                <a:ext uri="{FF2B5EF4-FFF2-40B4-BE49-F238E27FC236}">
                  <a16:creationId xmlns:a16="http://schemas.microsoft.com/office/drawing/2014/main" id="{BE9C3E9C-261D-4537-B875-DC1F161F01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21840" y="2959452"/>
              <a:ext cx="667867" cy="916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" name="Rectangle 50">
              <a:extLst>
                <a:ext uri="{FF2B5EF4-FFF2-40B4-BE49-F238E27FC236}">
                  <a16:creationId xmlns:a16="http://schemas.microsoft.com/office/drawing/2014/main" id="{D7DA7B1E-C20A-46EF-99B8-D20D37A8E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3305" y="2172158"/>
              <a:ext cx="315792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99" name="Rectangle 50">
              <a:extLst>
                <a:ext uri="{FF2B5EF4-FFF2-40B4-BE49-F238E27FC236}">
                  <a16:creationId xmlns:a16="http://schemas.microsoft.com/office/drawing/2014/main" id="{4251344F-7670-4AC4-9AE8-F36042256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4086" y="3102367"/>
              <a:ext cx="346249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00" name="Rectangle 50">
              <a:extLst>
                <a:ext uri="{FF2B5EF4-FFF2-40B4-BE49-F238E27FC236}">
                  <a16:creationId xmlns:a16="http://schemas.microsoft.com/office/drawing/2014/main" id="{7BBB2814-58ED-49F0-9895-C8F070522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1550" y="2668584"/>
              <a:ext cx="294953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101" name="Rectangle 50">
              <a:extLst>
                <a:ext uri="{FF2B5EF4-FFF2-40B4-BE49-F238E27FC236}">
                  <a16:creationId xmlns:a16="http://schemas.microsoft.com/office/drawing/2014/main" id="{8355F63A-418C-495B-A3BE-68FE64A51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1894" y="3555145"/>
              <a:ext cx="315792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latin typeface="Times New Roman" panose="02020603050405020304" pitchFamily="18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897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EF2B261-30DA-4AD6-945D-E34A8C1012A5}"/>
              </a:ext>
            </a:extLst>
          </p:cNvPr>
          <p:cNvSpPr/>
          <p:nvPr/>
        </p:nvSpPr>
        <p:spPr>
          <a:xfrm>
            <a:off x="491413" y="39646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程式部分順序為：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第零期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 第 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startpoint-1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 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</a:t>
            </a:r>
            <a:r>
              <a:rPr lang="en-US" altLang="zh-TW" sz="1600" dirty="0" err="1"/>
              <a:t>startpoint</a:t>
            </a:r>
            <a:r>
              <a:rPr lang="zh-TW" altLang="en-US" sz="1600" dirty="0"/>
              <a:t>期～期末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將第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期～期末使用內插法，求出中間的代表點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02DACF4-739A-4D56-B25B-9BD4C3381F33}"/>
              </a:ext>
            </a:extLst>
          </p:cNvPr>
          <p:cNvSpPr txBox="1"/>
          <p:nvPr/>
        </p:nvSpPr>
        <p:spPr>
          <a:xfrm>
            <a:off x="414276" y="2053105"/>
            <a:ext cx="496774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由於利率樹有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mean reversion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特性，會出現利率平接的狀況，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因此這裡會分成以下狀況討論：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最後一個點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第三個點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倒數第三個點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其餘的點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altLang="zh-TW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6DD8B7-9814-4DC8-A277-B4E80F6D887F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4.</a:t>
            </a:r>
            <a:r>
              <a:rPr lang="zh-TW" altLang="en-US" sz="1200" dirty="0"/>
              <a:t> 算出累積貸款金額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67D29EC8-02EC-4139-96AD-8DB536E3B04E}"/>
              </a:ext>
            </a:extLst>
          </p:cNvPr>
          <p:cNvSpPr txBox="1"/>
          <p:nvPr/>
        </p:nvSpPr>
        <p:spPr>
          <a:xfrm>
            <a:off x="631937" y="3872066"/>
            <a:ext cx="6455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倒數第三個點</a:t>
            </a:r>
            <a:r>
              <a:rPr lang="zh-TW" altLang="en-US" dirty="0"/>
              <a:t>，前一期利率</a:t>
            </a:r>
            <a:r>
              <a:rPr lang="en-US" altLang="zh-TW" dirty="0" err="1"/>
              <a:t>rmax</a:t>
            </a:r>
            <a:r>
              <a:rPr lang="zh-TW" altLang="en-US" dirty="0"/>
              <a:t>為左上點，</a:t>
            </a:r>
            <a:r>
              <a:rPr lang="en-US" altLang="zh-TW" dirty="0" err="1"/>
              <a:t>rmin</a:t>
            </a:r>
            <a:r>
              <a:rPr lang="zh-TW" altLang="en-US" dirty="0"/>
              <a:t>為左下下點。</a:t>
            </a:r>
            <a:endParaRPr lang="en-US" altLang="zh-TW" dirty="0"/>
          </a:p>
          <a:p>
            <a:r>
              <a:rPr lang="zh-TW" altLang="en-US" dirty="0"/>
              <a:t>以上圖為例，倒數第三個點為</a:t>
            </a:r>
            <a:r>
              <a:rPr lang="en-US" altLang="zh-TW" dirty="0"/>
              <a:t>L</a:t>
            </a:r>
            <a:r>
              <a:rPr lang="zh-TW" altLang="en-US" dirty="0"/>
              <a:t>，</a:t>
            </a:r>
            <a:r>
              <a:rPr lang="en-US" altLang="zh-TW" dirty="0" err="1"/>
              <a:t>rmax</a:t>
            </a:r>
            <a:r>
              <a:rPr lang="zh-TW" altLang="en-US" dirty="0"/>
              <a:t>為</a:t>
            </a:r>
            <a:r>
              <a:rPr lang="en-US" altLang="zh-TW" dirty="0"/>
              <a:t>D</a:t>
            </a:r>
            <a:r>
              <a:rPr lang="zh-TW" altLang="en-US" dirty="0"/>
              <a:t>點，</a:t>
            </a:r>
            <a:r>
              <a:rPr lang="en-US" altLang="zh-TW" dirty="0" err="1"/>
              <a:t>rmin</a:t>
            </a:r>
            <a:r>
              <a:rPr lang="zh-TW" altLang="en-US" dirty="0"/>
              <a:t>為</a:t>
            </a:r>
            <a:r>
              <a:rPr lang="en-US" altLang="zh-TW" dirty="0"/>
              <a:t>G</a:t>
            </a:r>
            <a:r>
              <a:rPr lang="zh-TW" altLang="en-US" dirty="0"/>
              <a:t>點。</a:t>
            </a:r>
          </a:p>
        </p:txBody>
      </p:sp>
      <p:pic>
        <p:nvPicPr>
          <p:cNvPr id="85" name="圖片 84">
            <a:extLst>
              <a:ext uri="{FF2B5EF4-FFF2-40B4-BE49-F238E27FC236}">
                <a16:creationId xmlns:a16="http://schemas.microsoft.com/office/drawing/2014/main" id="{8812E034-AEFF-454D-B6C1-B1DB98058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58" y="4790947"/>
            <a:ext cx="9840698" cy="1771897"/>
          </a:xfrm>
          <a:prstGeom prst="rect">
            <a:avLst/>
          </a:prstGeom>
        </p:spPr>
      </p:pic>
      <p:grpSp>
        <p:nvGrpSpPr>
          <p:cNvPr id="87" name="群組 86">
            <a:extLst>
              <a:ext uri="{FF2B5EF4-FFF2-40B4-BE49-F238E27FC236}">
                <a16:creationId xmlns:a16="http://schemas.microsoft.com/office/drawing/2014/main" id="{05AF14CD-B48A-4AAA-A9D2-055F2934EADF}"/>
              </a:ext>
            </a:extLst>
          </p:cNvPr>
          <p:cNvGrpSpPr/>
          <p:nvPr/>
        </p:nvGrpSpPr>
        <p:grpSpPr>
          <a:xfrm>
            <a:off x="5516563" y="107137"/>
            <a:ext cx="3324188" cy="3172574"/>
            <a:chOff x="5496653" y="706313"/>
            <a:chExt cx="3324188" cy="3172574"/>
          </a:xfrm>
        </p:grpSpPr>
        <p:grpSp>
          <p:nvGrpSpPr>
            <p:cNvPr id="88" name="群組 87">
              <a:extLst>
                <a:ext uri="{FF2B5EF4-FFF2-40B4-BE49-F238E27FC236}">
                  <a16:creationId xmlns:a16="http://schemas.microsoft.com/office/drawing/2014/main" id="{E551416E-3999-42F4-9D59-8590538370E7}"/>
                </a:ext>
              </a:extLst>
            </p:cNvPr>
            <p:cNvGrpSpPr/>
            <p:nvPr/>
          </p:nvGrpSpPr>
          <p:grpSpPr>
            <a:xfrm>
              <a:off x="5496653" y="706313"/>
              <a:ext cx="3311446" cy="3169965"/>
              <a:chOff x="5450000" y="-429450"/>
              <a:chExt cx="3311446" cy="3169965"/>
            </a:xfrm>
          </p:grpSpPr>
          <p:grpSp>
            <p:nvGrpSpPr>
              <p:cNvPr id="105" name="群組 104">
                <a:extLst>
                  <a:ext uri="{FF2B5EF4-FFF2-40B4-BE49-F238E27FC236}">
                    <a16:creationId xmlns:a16="http://schemas.microsoft.com/office/drawing/2014/main" id="{D3145E46-BE09-4E90-B70C-0204E9408287}"/>
                  </a:ext>
                </a:extLst>
              </p:cNvPr>
              <p:cNvGrpSpPr/>
              <p:nvPr/>
            </p:nvGrpSpPr>
            <p:grpSpPr>
              <a:xfrm>
                <a:off x="5450000" y="-429450"/>
                <a:ext cx="3311446" cy="3169965"/>
                <a:chOff x="1601822" y="1382139"/>
                <a:chExt cx="9905999" cy="4708527"/>
              </a:xfrm>
            </p:grpSpPr>
            <p:grpSp>
              <p:nvGrpSpPr>
                <p:cNvPr id="107" name="Group 5">
                  <a:extLst>
                    <a:ext uri="{FF2B5EF4-FFF2-40B4-BE49-F238E27FC236}">
                      <a16:creationId xmlns:a16="http://schemas.microsoft.com/office/drawing/2014/main" id="{5523327E-D5A3-4E97-AB96-83AE9681E2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01822" y="1382139"/>
                  <a:ext cx="8289926" cy="4708527"/>
                  <a:chOff x="960" y="-312"/>
                  <a:chExt cx="5222" cy="2966"/>
                </a:xfrm>
              </p:grpSpPr>
              <p:grpSp>
                <p:nvGrpSpPr>
                  <p:cNvPr id="138" name="Group 6">
                    <a:extLst>
                      <a:ext uri="{FF2B5EF4-FFF2-40B4-BE49-F238E27FC236}">
                        <a16:creationId xmlns:a16="http://schemas.microsoft.com/office/drawing/2014/main" id="{AFBB2A01-3025-4E26-805B-DC9FD41DEB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48"/>
                    <a:ext cx="3744" cy="2591"/>
                    <a:chOff x="960" y="48"/>
                    <a:chExt cx="3744" cy="2591"/>
                  </a:xfrm>
                </p:grpSpPr>
                <p:grpSp>
                  <p:nvGrpSpPr>
                    <p:cNvPr id="149" name="Group 7">
                      <a:extLst>
                        <a:ext uri="{FF2B5EF4-FFF2-40B4-BE49-F238E27FC236}">
                          <a16:creationId xmlns:a16="http://schemas.microsoft.com/office/drawing/2014/main" id="{5AF9642F-57D2-4A5C-A909-4A52FEFB9DB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912"/>
                      <a:ext cx="1248" cy="864"/>
                      <a:chOff x="960" y="912"/>
                      <a:chExt cx="1248" cy="864"/>
                    </a:xfrm>
                  </p:grpSpPr>
                  <p:sp>
                    <p:nvSpPr>
                      <p:cNvPr id="180" name="Line 8">
                        <a:extLst>
                          <a:ext uri="{FF2B5EF4-FFF2-40B4-BE49-F238E27FC236}">
                            <a16:creationId xmlns:a16="http://schemas.microsoft.com/office/drawing/2014/main" id="{7FCA526A-660F-4CB6-9FBF-183514D32C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0" y="1344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81" name="Line 9">
                        <a:extLst>
                          <a:ext uri="{FF2B5EF4-FFF2-40B4-BE49-F238E27FC236}">
                            <a16:creationId xmlns:a16="http://schemas.microsoft.com/office/drawing/2014/main" id="{4BAA0064-5257-43F7-B2A9-C23A433CAFE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60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82" name="Line 10">
                        <a:extLst>
                          <a:ext uri="{FF2B5EF4-FFF2-40B4-BE49-F238E27FC236}">
                            <a16:creationId xmlns:a16="http://schemas.microsoft.com/office/drawing/2014/main" id="{DD51BE43-3CE3-4865-A5D9-8CBF6081ED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0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dirty="0"/>
                      </a:p>
                    </p:txBody>
                  </p:sp>
                </p:grpSp>
                <p:grpSp>
                  <p:nvGrpSpPr>
                    <p:cNvPr id="150" name="Group 11">
                      <a:extLst>
                        <a:ext uri="{FF2B5EF4-FFF2-40B4-BE49-F238E27FC236}">
                          <a16:creationId xmlns:a16="http://schemas.microsoft.com/office/drawing/2014/main" id="{B4AFF12F-4334-4255-BE97-010F1BC45C6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480"/>
                      <a:ext cx="1248" cy="864"/>
                      <a:chOff x="2208" y="480"/>
                      <a:chExt cx="1248" cy="864"/>
                    </a:xfrm>
                  </p:grpSpPr>
                  <p:sp>
                    <p:nvSpPr>
                      <p:cNvPr id="177" name="Line 12">
                        <a:extLst>
                          <a:ext uri="{FF2B5EF4-FFF2-40B4-BE49-F238E27FC236}">
                            <a16:creationId xmlns:a16="http://schemas.microsoft.com/office/drawing/2014/main" id="{3BEBD394-B742-4AA8-B7B8-55CB21B7E6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912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8" name="Line 13">
                        <a:extLst>
                          <a:ext uri="{FF2B5EF4-FFF2-40B4-BE49-F238E27FC236}">
                            <a16:creationId xmlns:a16="http://schemas.microsoft.com/office/drawing/2014/main" id="{B14D5236-752E-4E72-902F-828E381F49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8" y="480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9" name="Line 14">
                        <a:extLst>
                          <a:ext uri="{FF2B5EF4-FFF2-40B4-BE49-F238E27FC236}">
                            <a16:creationId xmlns:a16="http://schemas.microsoft.com/office/drawing/2014/main" id="{BEAFFB3F-A97E-498D-8847-DF5ADA3E661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151" name="Group 15">
                      <a:extLst>
                        <a:ext uri="{FF2B5EF4-FFF2-40B4-BE49-F238E27FC236}">
                          <a16:creationId xmlns:a16="http://schemas.microsoft.com/office/drawing/2014/main" id="{7C1F618F-1E3C-48DD-9BD6-FA179ABB608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12"/>
                      <a:ext cx="1248" cy="864"/>
                      <a:chOff x="2208" y="912"/>
                      <a:chExt cx="1248" cy="864"/>
                    </a:xfrm>
                  </p:grpSpPr>
                  <p:sp>
                    <p:nvSpPr>
                      <p:cNvPr id="174" name="Line 16">
                        <a:extLst>
                          <a:ext uri="{FF2B5EF4-FFF2-40B4-BE49-F238E27FC236}">
                            <a16:creationId xmlns:a16="http://schemas.microsoft.com/office/drawing/2014/main" id="{DDC2DAAB-CDA3-45CC-84E3-C6F01C0490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1344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5" name="Line 17">
                        <a:extLst>
                          <a:ext uri="{FF2B5EF4-FFF2-40B4-BE49-F238E27FC236}">
                            <a16:creationId xmlns:a16="http://schemas.microsoft.com/office/drawing/2014/main" id="{DD368A2E-7780-41C5-B90D-10CA5778C5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8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6" name="Line 18">
                        <a:extLst>
                          <a:ext uri="{FF2B5EF4-FFF2-40B4-BE49-F238E27FC236}">
                            <a16:creationId xmlns:a16="http://schemas.microsoft.com/office/drawing/2014/main" id="{A8D30B38-7E0E-4102-8C0D-154D5EDD579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152" name="Group 19">
                      <a:extLst>
                        <a:ext uri="{FF2B5EF4-FFF2-40B4-BE49-F238E27FC236}">
                          <a16:creationId xmlns:a16="http://schemas.microsoft.com/office/drawing/2014/main" id="{5187E07A-360C-42D9-B750-C6B29F0663D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1344"/>
                      <a:ext cx="1248" cy="864"/>
                      <a:chOff x="2208" y="1344"/>
                      <a:chExt cx="1248" cy="864"/>
                    </a:xfrm>
                  </p:grpSpPr>
                  <p:sp>
                    <p:nvSpPr>
                      <p:cNvPr id="171" name="Line 20">
                        <a:extLst>
                          <a:ext uri="{FF2B5EF4-FFF2-40B4-BE49-F238E27FC236}">
                            <a16:creationId xmlns:a16="http://schemas.microsoft.com/office/drawing/2014/main" id="{2F4E3933-55D8-4F2B-9A84-71B4E1070B9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1776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2" name="Line 21">
                        <a:extLst>
                          <a:ext uri="{FF2B5EF4-FFF2-40B4-BE49-F238E27FC236}">
                            <a16:creationId xmlns:a16="http://schemas.microsoft.com/office/drawing/2014/main" id="{8FE0D59D-08A9-4403-9C52-D91B15428F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8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3" name="Line 22">
                        <a:extLst>
                          <a:ext uri="{FF2B5EF4-FFF2-40B4-BE49-F238E27FC236}">
                            <a16:creationId xmlns:a16="http://schemas.microsoft.com/office/drawing/2014/main" id="{20CA7A0A-EB5C-4715-84A1-B96306DEBFB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1776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153" name="Group 23">
                      <a:extLst>
                        <a:ext uri="{FF2B5EF4-FFF2-40B4-BE49-F238E27FC236}">
                          <a16:creationId xmlns:a16="http://schemas.microsoft.com/office/drawing/2014/main" id="{D0A8283B-A38B-4C45-BCE6-471AFDAF1C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480"/>
                      <a:ext cx="1248" cy="864"/>
                      <a:chOff x="3456" y="480"/>
                      <a:chExt cx="1248" cy="864"/>
                    </a:xfrm>
                  </p:grpSpPr>
                  <p:sp>
                    <p:nvSpPr>
                      <p:cNvPr id="168" name="Line 24">
                        <a:extLst>
                          <a:ext uri="{FF2B5EF4-FFF2-40B4-BE49-F238E27FC236}">
                            <a16:creationId xmlns:a16="http://schemas.microsoft.com/office/drawing/2014/main" id="{E9FF5E4A-C914-4146-859B-0590B53B1A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912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9" name="Line 25">
                        <a:extLst>
                          <a:ext uri="{FF2B5EF4-FFF2-40B4-BE49-F238E27FC236}">
                            <a16:creationId xmlns:a16="http://schemas.microsoft.com/office/drawing/2014/main" id="{CADBD90F-EF90-4A04-84E4-027AA0A6E6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56" y="480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0" name="Line 26">
                        <a:extLst>
                          <a:ext uri="{FF2B5EF4-FFF2-40B4-BE49-F238E27FC236}">
                            <a16:creationId xmlns:a16="http://schemas.microsoft.com/office/drawing/2014/main" id="{78D6A97A-149C-44C5-8AB7-DFB7AE0B0B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154" name="Group 27">
                      <a:extLst>
                        <a:ext uri="{FF2B5EF4-FFF2-40B4-BE49-F238E27FC236}">
                          <a16:creationId xmlns:a16="http://schemas.microsoft.com/office/drawing/2014/main" id="{1E396324-B43E-463E-BF0C-B9F12B3A6A6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912"/>
                      <a:ext cx="1248" cy="864"/>
                      <a:chOff x="3456" y="912"/>
                      <a:chExt cx="1248" cy="864"/>
                    </a:xfrm>
                  </p:grpSpPr>
                  <p:sp>
                    <p:nvSpPr>
                      <p:cNvPr id="165" name="Line 28">
                        <a:extLst>
                          <a:ext uri="{FF2B5EF4-FFF2-40B4-BE49-F238E27FC236}">
                            <a16:creationId xmlns:a16="http://schemas.microsoft.com/office/drawing/2014/main" id="{53D31AC7-E8F3-464B-B796-CF18458E12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344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6" name="Line 29">
                        <a:extLst>
                          <a:ext uri="{FF2B5EF4-FFF2-40B4-BE49-F238E27FC236}">
                            <a16:creationId xmlns:a16="http://schemas.microsoft.com/office/drawing/2014/main" id="{23E62A6B-CCEC-4D30-9DF5-B820061FFC6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56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7" name="Line 30">
                        <a:extLst>
                          <a:ext uri="{FF2B5EF4-FFF2-40B4-BE49-F238E27FC236}">
                            <a16:creationId xmlns:a16="http://schemas.microsoft.com/office/drawing/2014/main" id="{ECA38D12-522F-4731-8B6E-31D04A1EA4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155" name="Group 31">
                      <a:extLst>
                        <a:ext uri="{FF2B5EF4-FFF2-40B4-BE49-F238E27FC236}">
                          <a16:creationId xmlns:a16="http://schemas.microsoft.com/office/drawing/2014/main" id="{614C8934-42FC-466D-B307-5CB5B5D402D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1344"/>
                      <a:ext cx="1248" cy="864"/>
                      <a:chOff x="3456" y="1344"/>
                      <a:chExt cx="1248" cy="864"/>
                    </a:xfrm>
                  </p:grpSpPr>
                  <p:sp>
                    <p:nvSpPr>
                      <p:cNvPr id="162" name="Line 32">
                        <a:extLst>
                          <a:ext uri="{FF2B5EF4-FFF2-40B4-BE49-F238E27FC236}">
                            <a16:creationId xmlns:a16="http://schemas.microsoft.com/office/drawing/2014/main" id="{3978E74B-2845-4CBF-9D55-FF824B37763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776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3" name="Line 33">
                        <a:extLst>
                          <a:ext uri="{FF2B5EF4-FFF2-40B4-BE49-F238E27FC236}">
                            <a16:creationId xmlns:a16="http://schemas.microsoft.com/office/drawing/2014/main" id="{E840C4CE-D7D1-4E35-839D-BC7D8513D48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56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dirty="0"/>
                      </a:p>
                    </p:txBody>
                  </p:sp>
                  <p:sp>
                    <p:nvSpPr>
                      <p:cNvPr id="164" name="Line 34">
                        <a:extLst>
                          <a:ext uri="{FF2B5EF4-FFF2-40B4-BE49-F238E27FC236}">
                            <a16:creationId xmlns:a16="http://schemas.microsoft.com/office/drawing/2014/main" id="{5FA9ACA2-6944-4BD2-8D73-4CE080D4DD9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776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156" name="Line 35">
                      <a:extLst>
                        <a:ext uri="{FF2B5EF4-FFF2-40B4-BE49-F238E27FC236}">
                          <a16:creationId xmlns:a16="http://schemas.microsoft.com/office/drawing/2014/main" id="{A12BB23C-71D9-45A4-9B44-957466488E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480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57" name="Line 36">
                      <a:extLst>
                        <a:ext uri="{FF2B5EF4-FFF2-40B4-BE49-F238E27FC236}">
                          <a16:creationId xmlns:a16="http://schemas.microsoft.com/office/drawing/2014/main" id="{83B4A610-142C-4A1B-B8D4-B6A101FC75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480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58" name="Line 37">
                      <a:extLst>
                        <a:ext uri="{FF2B5EF4-FFF2-40B4-BE49-F238E27FC236}">
                          <a16:creationId xmlns:a16="http://schemas.microsoft.com/office/drawing/2014/main" id="{4366E37B-B6E8-4A65-AC2B-9D6A584A72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48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59" name="Line 38">
                      <a:extLst>
                        <a:ext uri="{FF2B5EF4-FFF2-40B4-BE49-F238E27FC236}">
                          <a16:creationId xmlns:a16="http://schemas.microsoft.com/office/drawing/2014/main" id="{FCE766DE-F27A-4AA7-B43C-B8CBA655E9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2208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dirty="0"/>
                    </a:p>
                  </p:txBody>
                </p:sp>
                <p:sp>
                  <p:nvSpPr>
                    <p:cNvPr id="160" name="Line 39">
                      <a:extLst>
                        <a:ext uri="{FF2B5EF4-FFF2-40B4-BE49-F238E27FC236}">
                          <a16:creationId xmlns:a16="http://schemas.microsoft.com/office/drawing/2014/main" id="{0E284CCD-7E4C-4061-ABF7-1E2C22680BD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1776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61" name="Line 40">
                      <a:extLst>
                        <a:ext uri="{FF2B5EF4-FFF2-40B4-BE49-F238E27FC236}">
                          <a16:creationId xmlns:a16="http://schemas.microsoft.com/office/drawing/2014/main" id="{6786BBC7-8A09-46D3-BB2B-54E25FE46C6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2208"/>
                      <a:ext cx="1248" cy="43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139" name="Rectangle 41">
                    <a:extLst>
                      <a:ext uri="{FF2B5EF4-FFF2-40B4-BE49-F238E27FC236}">
                        <a16:creationId xmlns:a16="http://schemas.microsoft.com/office/drawing/2014/main" id="{E97105B3-243E-4FDD-AF7A-3F0B220B4C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5" y="-312"/>
                    <a:ext cx="509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A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0" name="Group 42">
                    <a:extLst>
                      <a:ext uri="{FF2B5EF4-FFF2-40B4-BE49-F238E27FC236}">
                        <a16:creationId xmlns:a16="http://schemas.microsoft.com/office/drawing/2014/main" id="{B5E39F0B-CAD3-4D0E-86FA-7CFB035606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444" y="217"/>
                    <a:ext cx="595" cy="1163"/>
                    <a:chOff x="4444" y="217"/>
                    <a:chExt cx="595" cy="1163"/>
                  </a:xfrm>
                </p:grpSpPr>
                <p:sp>
                  <p:nvSpPr>
                    <p:cNvPr id="146" name="Rectangle 43">
                      <a:extLst>
                        <a:ext uri="{FF2B5EF4-FFF2-40B4-BE49-F238E27FC236}">
                          <a16:creationId xmlns:a16="http://schemas.microsoft.com/office/drawing/2014/main" id="{DCD19592-FDC2-41AE-8DEC-A3CA9A4ED7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4" y="217"/>
                      <a:ext cx="493" cy="25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en-US" altLang="zh-TW" sz="1400" dirty="0">
                          <a:latin typeface="Times New Roman" panose="02020603050405020304" pitchFamily="18" charset="0"/>
                        </a:rPr>
                        <a:t>B</a:t>
                      </a:r>
                      <a:endParaRPr kumimoji="0" lang="en-US" altLang="zh-TW" sz="1800" dirty="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7" name="Rectangle 44">
                      <a:extLst>
                        <a:ext uri="{FF2B5EF4-FFF2-40B4-BE49-F238E27FC236}">
                          <a16:creationId xmlns:a16="http://schemas.microsoft.com/office/drawing/2014/main" id="{D2F0638D-E3E2-4DF1-A051-174D8A5721C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9" y="647"/>
                      <a:ext cx="493" cy="25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en-US" altLang="zh-TW" sz="1400" dirty="0">
                          <a:latin typeface="Times New Roman" panose="02020603050405020304" pitchFamily="18" charset="0"/>
                        </a:rPr>
                        <a:t>C</a:t>
                      </a:r>
                      <a:endParaRPr kumimoji="0" lang="en-US" altLang="zh-TW" sz="1800" dirty="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8" name="Rectangle 45">
                      <a:extLst>
                        <a:ext uri="{FF2B5EF4-FFF2-40B4-BE49-F238E27FC236}">
                          <a16:creationId xmlns:a16="http://schemas.microsoft.com/office/drawing/2014/main" id="{A47A5D24-5D93-49D3-8A03-AAD6D03C56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4" y="1091"/>
                      <a:ext cx="595" cy="2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en-US" altLang="zh-TW" sz="1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D</a:t>
                      </a:r>
                      <a:endParaRPr kumimoji="0" lang="en-US" altLang="zh-TW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41" name="Rectangle 46">
                    <a:extLst>
                      <a:ext uri="{FF2B5EF4-FFF2-40B4-BE49-F238E27FC236}">
                        <a16:creationId xmlns:a16="http://schemas.microsoft.com/office/drawing/2014/main" id="{13B75B7B-663D-4EF5-A124-B6750B618A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1522"/>
                    <a:ext cx="475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E</a:t>
                    </a:r>
                  </a:p>
                </p:txBody>
              </p:sp>
              <p:sp>
                <p:nvSpPr>
                  <p:cNvPr id="142" name="Rectangle 47">
                    <a:extLst>
                      <a:ext uri="{FF2B5EF4-FFF2-40B4-BE49-F238E27FC236}">
                        <a16:creationId xmlns:a16="http://schemas.microsoft.com/office/drawing/2014/main" id="{38B2538D-F8AE-4367-983D-92FEFD7435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1923"/>
                    <a:ext cx="46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F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" name="Rectangle 48">
                    <a:extLst>
                      <a:ext uri="{FF2B5EF4-FFF2-40B4-BE49-F238E27FC236}">
                        <a16:creationId xmlns:a16="http://schemas.microsoft.com/office/drawing/2014/main" id="{49926427-0525-4F4A-885C-405FE24809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88" y="2365"/>
                    <a:ext cx="595" cy="2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G</a:t>
                    </a:r>
                    <a:endParaRPr kumimoji="0" lang="en-US" altLang="zh-TW" sz="18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" name="Rectangle 49">
                    <a:extLst>
                      <a:ext uri="{FF2B5EF4-FFF2-40B4-BE49-F238E27FC236}">
                        <a16:creationId xmlns:a16="http://schemas.microsoft.com/office/drawing/2014/main" id="{C82867FB-5F2B-48DA-9C51-2781DEFF10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73" y="-255"/>
                    <a:ext cx="509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145" name="Rectangle 50">
                    <a:extLst>
                      <a:ext uri="{FF2B5EF4-FFF2-40B4-BE49-F238E27FC236}">
                        <a16:creationId xmlns:a16="http://schemas.microsoft.com/office/drawing/2014/main" id="{DFD39E1D-8BD4-4854-BC98-DEF77EECA7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56" y="199"/>
                    <a:ext cx="395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I</a:t>
                    </a:r>
                  </a:p>
                </p:txBody>
              </p:sp>
            </p:grpSp>
            <p:sp>
              <p:nvSpPr>
                <p:cNvPr id="108" name="Line 24">
                  <a:extLst>
                    <a:ext uri="{FF2B5EF4-FFF2-40B4-BE49-F238E27FC236}">
                      <a16:creationId xmlns:a16="http://schemas.microsoft.com/office/drawing/2014/main" id="{E4C2C661-700D-4899-98D6-4386641125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33252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" name="Line 25">
                  <a:extLst>
                    <a:ext uri="{FF2B5EF4-FFF2-40B4-BE49-F238E27FC236}">
                      <a16:creationId xmlns:a16="http://schemas.microsoft.com/office/drawing/2014/main" id="{041BF35C-A011-4A52-B110-A5A720F8B2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1" y="26394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0" name="Line 26">
                  <a:extLst>
                    <a:ext uri="{FF2B5EF4-FFF2-40B4-BE49-F238E27FC236}">
                      <a16:creationId xmlns:a16="http://schemas.microsoft.com/office/drawing/2014/main" id="{C6D6BBEA-3304-4C2D-8752-5CD9511E87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33252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1" name="Line 28">
                  <a:extLst>
                    <a:ext uri="{FF2B5EF4-FFF2-40B4-BE49-F238E27FC236}">
                      <a16:creationId xmlns:a16="http://schemas.microsoft.com/office/drawing/2014/main" id="{9C50B586-5EEA-4592-A2CF-46F5B88EC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40110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2" name="Line 29">
                  <a:extLst>
                    <a:ext uri="{FF2B5EF4-FFF2-40B4-BE49-F238E27FC236}">
                      <a16:creationId xmlns:a16="http://schemas.microsoft.com/office/drawing/2014/main" id="{78D405AC-34A6-4D1B-A4A7-C985FE7342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1" y="33252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3" name="Line 30">
                  <a:extLst>
                    <a:ext uri="{FF2B5EF4-FFF2-40B4-BE49-F238E27FC236}">
                      <a16:creationId xmlns:a16="http://schemas.microsoft.com/office/drawing/2014/main" id="{6D3679C0-1A24-4DD0-99F6-5571865F25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40110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4" name="Line 32">
                  <a:extLst>
                    <a:ext uri="{FF2B5EF4-FFF2-40B4-BE49-F238E27FC236}">
                      <a16:creationId xmlns:a16="http://schemas.microsoft.com/office/drawing/2014/main" id="{70DD862E-BA41-42D8-9AE6-C58CC7AA24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46968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5" name="Line 33">
                  <a:extLst>
                    <a:ext uri="{FF2B5EF4-FFF2-40B4-BE49-F238E27FC236}">
                      <a16:creationId xmlns:a16="http://schemas.microsoft.com/office/drawing/2014/main" id="{2AFDBEE5-27E2-4BFA-B6A9-E0A5E12FB1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1" y="40110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16" name="Line 34">
                  <a:extLst>
                    <a:ext uri="{FF2B5EF4-FFF2-40B4-BE49-F238E27FC236}">
                      <a16:creationId xmlns:a16="http://schemas.microsoft.com/office/drawing/2014/main" id="{F9DD6120-368D-40AD-AF38-BF8D8121D2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46968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7" name="Line 35">
                  <a:extLst>
                    <a:ext uri="{FF2B5EF4-FFF2-40B4-BE49-F238E27FC236}">
                      <a16:creationId xmlns:a16="http://schemas.microsoft.com/office/drawing/2014/main" id="{D25D05F8-0EF3-4F56-A4DE-A156BE8CF9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26394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8" name="Line 36">
                  <a:extLst>
                    <a:ext uri="{FF2B5EF4-FFF2-40B4-BE49-F238E27FC236}">
                      <a16:creationId xmlns:a16="http://schemas.microsoft.com/office/drawing/2014/main" id="{B0762D6E-4D93-4888-B4E7-C8E6FA1DE9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26394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9" name="Line 37">
                  <a:extLst>
                    <a:ext uri="{FF2B5EF4-FFF2-40B4-BE49-F238E27FC236}">
                      <a16:creationId xmlns:a16="http://schemas.microsoft.com/office/drawing/2014/main" id="{B1A3F674-F025-4C2C-8413-B40B200BCF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0" y="1985032"/>
                  <a:ext cx="1981199" cy="6544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0" name="Line 38">
                  <a:extLst>
                    <a:ext uri="{FF2B5EF4-FFF2-40B4-BE49-F238E27FC236}">
                      <a16:creationId xmlns:a16="http://schemas.microsoft.com/office/drawing/2014/main" id="{64A8CA27-913C-4E8C-8AE7-2BF7A42658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53826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21" name="Line 39">
                  <a:extLst>
                    <a:ext uri="{FF2B5EF4-FFF2-40B4-BE49-F238E27FC236}">
                      <a16:creationId xmlns:a16="http://schemas.microsoft.com/office/drawing/2014/main" id="{D1823E9C-0290-4A25-974D-6EB64D836B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1" y="46968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" name="Line 40">
                  <a:extLst>
                    <a:ext uri="{FF2B5EF4-FFF2-40B4-BE49-F238E27FC236}">
                      <a16:creationId xmlns:a16="http://schemas.microsoft.com/office/drawing/2014/main" id="{0255BFC6-6C0B-4A66-8AF8-2985018468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0" y="5382639"/>
                  <a:ext cx="1981199" cy="6625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3" name="Line 24">
                  <a:extLst>
                    <a:ext uri="{FF2B5EF4-FFF2-40B4-BE49-F238E27FC236}">
                      <a16:creationId xmlns:a16="http://schemas.microsoft.com/office/drawing/2014/main" id="{0BF95FE8-9DE0-40D8-9553-5EE9EDB677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33252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4" name="Line 25">
                  <a:extLst>
                    <a:ext uri="{FF2B5EF4-FFF2-40B4-BE49-F238E27FC236}">
                      <a16:creationId xmlns:a16="http://schemas.microsoft.com/office/drawing/2014/main" id="{2B450A12-463C-4770-92BE-15954F02A9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1" y="26394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5" name="Line 26">
                  <a:extLst>
                    <a:ext uri="{FF2B5EF4-FFF2-40B4-BE49-F238E27FC236}">
                      <a16:creationId xmlns:a16="http://schemas.microsoft.com/office/drawing/2014/main" id="{F1592922-3C63-4AB3-99E3-75D4308147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33252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6" name="Line 28">
                  <a:extLst>
                    <a:ext uri="{FF2B5EF4-FFF2-40B4-BE49-F238E27FC236}">
                      <a16:creationId xmlns:a16="http://schemas.microsoft.com/office/drawing/2014/main" id="{951FBA23-124D-4D6F-B55C-F071601E54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40110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7" name="Line 29">
                  <a:extLst>
                    <a:ext uri="{FF2B5EF4-FFF2-40B4-BE49-F238E27FC236}">
                      <a16:creationId xmlns:a16="http://schemas.microsoft.com/office/drawing/2014/main" id="{49CB670A-4D6D-4400-9DDD-9F49C44FAE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1" y="33252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8" name="Line 30">
                  <a:extLst>
                    <a:ext uri="{FF2B5EF4-FFF2-40B4-BE49-F238E27FC236}">
                      <a16:creationId xmlns:a16="http://schemas.microsoft.com/office/drawing/2014/main" id="{72973437-6A4E-455B-87BF-55A2B317F5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40110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9" name="Line 32">
                  <a:extLst>
                    <a:ext uri="{FF2B5EF4-FFF2-40B4-BE49-F238E27FC236}">
                      <a16:creationId xmlns:a16="http://schemas.microsoft.com/office/drawing/2014/main" id="{45B399E6-A8F3-4FE6-8EDF-814D36C5C7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46968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0" name="Line 33">
                  <a:extLst>
                    <a:ext uri="{FF2B5EF4-FFF2-40B4-BE49-F238E27FC236}">
                      <a16:creationId xmlns:a16="http://schemas.microsoft.com/office/drawing/2014/main" id="{F7918722-F17A-465E-8390-CA5BA277F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1" y="40110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31" name="Line 34">
                  <a:extLst>
                    <a:ext uri="{FF2B5EF4-FFF2-40B4-BE49-F238E27FC236}">
                      <a16:creationId xmlns:a16="http://schemas.microsoft.com/office/drawing/2014/main" id="{C1ECCF9F-4F5D-4BCD-9F3C-C5B515EF87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46968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2" name="Line 35">
                  <a:extLst>
                    <a:ext uri="{FF2B5EF4-FFF2-40B4-BE49-F238E27FC236}">
                      <a16:creationId xmlns:a16="http://schemas.microsoft.com/office/drawing/2014/main" id="{92F1C459-1C04-4644-8BBD-2A6CC0E8F0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26394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3" name="Line 36">
                  <a:extLst>
                    <a:ext uri="{FF2B5EF4-FFF2-40B4-BE49-F238E27FC236}">
                      <a16:creationId xmlns:a16="http://schemas.microsoft.com/office/drawing/2014/main" id="{A9FF80AD-4F4A-411C-8F49-1F2EE0C418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26394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4" name="Line 37">
                  <a:extLst>
                    <a:ext uri="{FF2B5EF4-FFF2-40B4-BE49-F238E27FC236}">
                      <a16:creationId xmlns:a16="http://schemas.microsoft.com/office/drawing/2014/main" id="{E115043D-8BDA-47F8-90F8-B52840A468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5" y="1978149"/>
                  <a:ext cx="1898656" cy="6612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5" name="Line 38">
                  <a:extLst>
                    <a:ext uri="{FF2B5EF4-FFF2-40B4-BE49-F238E27FC236}">
                      <a16:creationId xmlns:a16="http://schemas.microsoft.com/office/drawing/2014/main" id="{01D7D36F-E22F-4114-87B5-790756402D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53826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36" name="Line 39">
                  <a:extLst>
                    <a:ext uri="{FF2B5EF4-FFF2-40B4-BE49-F238E27FC236}">
                      <a16:creationId xmlns:a16="http://schemas.microsoft.com/office/drawing/2014/main" id="{9DC401AF-4271-4114-AB53-E319666700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1" y="46968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7" name="Line 40">
                  <a:extLst>
                    <a:ext uri="{FF2B5EF4-FFF2-40B4-BE49-F238E27FC236}">
                      <a16:creationId xmlns:a16="http://schemas.microsoft.com/office/drawing/2014/main" id="{0D41548D-B2B4-47BE-9687-1ECD9075AE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5" y="5382639"/>
                  <a:ext cx="1852618" cy="6773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6" name="Rectangle 50">
                <a:extLst>
                  <a:ext uri="{FF2B5EF4-FFF2-40B4-BE49-F238E27FC236}">
                    <a16:creationId xmlns:a16="http://schemas.microsoft.com/office/drawing/2014/main" id="{583CDA25-8BCD-4E47-A4BD-E895BDF86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0081" y="563191"/>
                <a:ext cx="256480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J</a:t>
                </a:r>
              </a:p>
            </p:txBody>
          </p:sp>
        </p:grpSp>
        <p:sp>
          <p:nvSpPr>
            <p:cNvPr id="89" name="Line 35">
              <a:extLst>
                <a:ext uri="{FF2B5EF4-FFF2-40B4-BE49-F238E27FC236}">
                  <a16:creationId xmlns:a16="http://schemas.microsoft.com/office/drawing/2014/main" id="{EE620248-BF8A-43DF-860E-F6FB170D0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3520" y="1091069"/>
              <a:ext cx="662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" name="Line 35">
              <a:extLst>
                <a:ext uri="{FF2B5EF4-FFF2-40B4-BE49-F238E27FC236}">
                  <a16:creationId xmlns:a16="http://schemas.microsoft.com/office/drawing/2014/main" id="{07EDE1A1-C3AC-471D-B583-451686D63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3520" y="3867252"/>
              <a:ext cx="662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" name="Line 35">
              <a:extLst>
                <a:ext uri="{FF2B5EF4-FFF2-40B4-BE49-F238E27FC236}">
                  <a16:creationId xmlns:a16="http://schemas.microsoft.com/office/drawing/2014/main" id="{4128D1E1-C337-4C49-8CD5-EC571DD15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5810" y="1091069"/>
              <a:ext cx="662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" name="Line 35">
              <a:extLst>
                <a:ext uri="{FF2B5EF4-FFF2-40B4-BE49-F238E27FC236}">
                  <a16:creationId xmlns:a16="http://schemas.microsoft.com/office/drawing/2014/main" id="{373712C1-4AE2-4EFC-AFB9-74F87D3F69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5810" y="3860246"/>
              <a:ext cx="662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" name="Line 35">
              <a:extLst>
                <a:ext uri="{FF2B5EF4-FFF2-40B4-BE49-F238E27FC236}">
                  <a16:creationId xmlns:a16="http://schemas.microsoft.com/office/drawing/2014/main" id="{666B95C8-75F7-4406-9584-69BF54FA9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3520" y="1100689"/>
              <a:ext cx="662289" cy="459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" name="Line 35">
              <a:extLst>
                <a:ext uri="{FF2B5EF4-FFF2-40B4-BE49-F238E27FC236}">
                  <a16:creationId xmlns:a16="http://schemas.microsoft.com/office/drawing/2014/main" id="{6D636834-0E32-451B-911B-837845F225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45809" y="1079304"/>
              <a:ext cx="634697" cy="4804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5" name="Line 35">
              <a:extLst>
                <a:ext uri="{FF2B5EF4-FFF2-40B4-BE49-F238E27FC236}">
                  <a16:creationId xmlns:a16="http://schemas.microsoft.com/office/drawing/2014/main" id="{9DFC0E20-304F-464B-A0BC-FB9350A681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1201" y="3405107"/>
              <a:ext cx="619305" cy="4405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" name="Line 35">
              <a:extLst>
                <a:ext uri="{FF2B5EF4-FFF2-40B4-BE49-F238E27FC236}">
                  <a16:creationId xmlns:a16="http://schemas.microsoft.com/office/drawing/2014/main" id="{2318DE3E-B5CD-4E28-8C8A-1A3C6CA838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63882" y="3398538"/>
              <a:ext cx="697319" cy="4803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" name="Line 35">
              <a:extLst>
                <a:ext uri="{FF2B5EF4-FFF2-40B4-BE49-F238E27FC236}">
                  <a16:creationId xmlns:a16="http://schemas.microsoft.com/office/drawing/2014/main" id="{A0EA28D1-721A-430A-9439-C681D848B8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3519" y="1093687"/>
              <a:ext cx="659640" cy="92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" name="Line 35">
              <a:extLst>
                <a:ext uri="{FF2B5EF4-FFF2-40B4-BE49-F238E27FC236}">
                  <a16:creationId xmlns:a16="http://schemas.microsoft.com/office/drawing/2014/main" id="{9109D65D-0189-4291-9938-50A89A1AA3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85373" y="2937897"/>
              <a:ext cx="667867" cy="91617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9" name="Line 35">
              <a:extLst>
                <a:ext uri="{FF2B5EF4-FFF2-40B4-BE49-F238E27FC236}">
                  <a16:creationId xmlns:a16="http://schemas.microsoft.com/office/drawing/2014/main" id="{63356DAD-9B16-4BD2-AC54-DF2906CFA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1201" y="1103459"/>
              <a:ext cx="659640" cy="92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0" name="Line 35">
              <a:extLst>
                <a:ext uri="{FF2B5EF4-FFF2-40B4-BE49-F238E27FC236}">
                  <a16:creationId xmlns:a16="http://schemas.microsoft.com/office/drawing/2014/main" id="{A3A20D61-AC8B-4254-9945-F9A638886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21840" y="2959452"/>
              <a:ext cx="667867" cy="916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1" name="Rectangle 50">
              <a:extLst>
                <a:ext uri="{FF2B5EF4-FFF2-40B4-BE49-F238E27FC236}">
                  <a16:creationId xmlns:a16="http://schemas.microsoft.com/office/drawing/2014/main" id="{CC796F8D-AC29-4669-A80C-45C4DE656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3305" y="2172158"/>
              <a:ext cx="315792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2D3984C0-36E6-43AB-B9BE-EC55D6D06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4086" y="3102367"/>
              <a:ext cx="346249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03" name="Rectangle 50">
              <a:extLst>
                <a:ext uri="{FF2B5EF4-FFF2-40B4-BE49-F238E27FC236}">
                  <a16:creationId xmlns:a16="http://schemas.microsoft.com/office/drawing/2014/main" id="{749FE2F0-84B0-4953-99C1-3E5253609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1550" y="2668584"/>
              <a:ext cx="294953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104" name="Rectangle 50">
              <a:extLst>
                <a:ext uri="{FF2B5EF4-FFF2-40B4-BE49-F238E27FC236}">
                  <a16:creationId xmlns:a16="http://schemas.microsoft.com/office/drawing/2014/main" id="{07A32454-0728-42FA-B765-365728A3B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1894" y="3555145"/>
              <a:ext cx="315792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latin typeface="Times New Roman" panose="02020603050405020304" pitchFamily="18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3255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EF2B261-30DA-4AD6-945D-E34A8C1012A5}"/>
              </a:ext>
            </a:extLst>
          </p:cNvPr>
          <p:cNvSpPr/>
          <p:nvPr/>
        </p:nvSpPr>
        <p:spPr>
          <a:xfrm>
            <a:off x="491413" y="39646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程式部分順序為：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第零期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 第 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startpoint-1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 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第</a:t>
            </a:r>
            <a:r>
              <a:rPr lang="en-US" altLang="zh-TW" sz="1600" dirty="0" err="1"/>
              <a:t>startpoint</a:t>
            </a:r>
            <a:r>
              <a:rPr lang="zh-TW" altLang="en-US" sz="1600" dirty="0"/>
              <a:t>期～期末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將第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期～期末使用內插法，求出中間的代表點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02DACF4-739A-4D56-B25B-9BD4C3381F33}"/>
              </a:ext>
            </a:extLst>
          </p:cNvPr>
          <p:cNvSpPr txBox="1"/>
          <p:nvPr/>
        </p:nvSpPr>
        <p:spPr>
          <a:xfrm>
            <a:off x="414276" y="2053105"/>
            <a:ext cx="496774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由於利率樹有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mean reversion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特性，會出現利率平接的狀況，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因此這裡會分成以下狀況討論：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最後一個點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第三個點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倒數第三個點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其餘的點</a:t>
            </a:r>
            <a:endParaRPr lang="en-US" altLang="zh-TW" sz="1600" dirty="0"/>
          </a:p>
          <a:p>
            <a:endParaRPr lang="en-US" altLang="zh-TW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A6DD8B7-9814-4DC8-A277-B4E80F6D887F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4.</a:t>
            </a:r>
            <a:r>
              <a:rPr lang="zh-TW" altLang="en-US" sz="1200" dirty="0"/>
              <a:t> 算出累積貸款金額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5.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67D29EC8-02EC-4139-96AD-8DB536E3B04E}"/>
              </a:ext>
            </a:extLst>
          </p:cNvPr>
          <p:cNvSpPr txBox="1"/>
          <p:nvPr/>
        </p:nvSpPr>
        <p:spPr>
          <a:xfrm>
            <a:off x="664267" y="4027655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其餘的點</a:t>
            </a:r>
            <a:r>
              <a:rPr lang="zh-TW" altLang="en-US" dirty="0"/>
              <a:t>，前一期利率</a:t>
            </a:r>
            <a:r>
              <a:rPr lang="en-US" altLang="zh-TW" dirty="0" err="1"/>
              <a:t>rmax</a:t>
            </a:r>
            <a:r>
              <a:rPr lang="zh-TW" altLang="en-US" dirty="0"/>
              <a:t>為左上點，</a:t>
            </a:r>
            <a:r>
              <a:rPr lang="en-US" altLang="zh-TW" dirty="0" err="1"/>
              <a:t>rmin</a:t>
            </a:r>
            <a:r>
              <a:rPr lang="zh-TW" altLang="en-US" dirty="0"/>
              <a:t>為左下點。</a:t>
            </a:r>
            <a:endParaRPr lang="en-US" altLang="zh-TW" dirty="0"/>
          </a:p>
        </p:txBody>
      </p:sp>
      <p:grpSp>
        <p:nvGrpSpPr>
          <p:cNvPr id="87" name="群組 86">
            <a:extLst>
              <a:ext uri="{FF2B5EF4-FFF2-40B4-BE49-F238E27FC236}">
                <a16:creationId xmlns:a16="http://schemas.microsoft.com/office/drawing/2014/main" id="{2F7CD562-0754-4BC0-8B4F-E88EBCD11930}"/>
              </a:ext>
            </a:extLst>
          </p:cNvPr>
          <p:cNvGrpSpPr/>
          <p:nvPr/>
        </p:nvGrpSpPr>
        <p:grpSpPr>
          <a:xfrm>
            <a:off x="5516563" y="107137"/>
            <a:ext cx="3324188" cy="3172574"/>
            <a:chOff x="5496653" y="706313"/>
            <a:chExt cx="3324188" cy="3172574"/>
          </a:xfrm>
        </p:grpSpPr>
        <p:grpSp>
          <p:nvGrpSpPr>
            <p:cNvPr id="88" name="群組 87">
              <a:extLst>
                <a:ext uri="{FF2B5EF4-FFF2-40B4-BE49-F238E27FC236}">
                  <a16:creationId xmlns:a16="http://schemas.microsoft.com/office/drawing/2014/main" id="{D887547D-D9E3-437A-BEA2-FF004D62FACA}"/>
                </a:ext>
              </a:extLst>
            </p:cNvPr>
            <p:cNvGrpSpPr/>
            <p:nvPr/>
          </p:nvGrpSpPr>
          <p:grpSpPr>
            <a:xfrm>
              <a:off x="5496653" y="706313"/>
              <a:ext cx="3311446" cy="3169965"/>
              <a:chOff x="5450000" y="-429450"/>
              <a:chExt cx="3311446" cy="3169965"/>
            </a:xfrm>
          </p:grpSpPr>
          <p:grpSp>
            <p:nvGrpSpPr>
              <p:cNvPr id="105" name="群組 104">
                <a:extLst>
                  <a:ext uri="{FF2B5EF4-FFF2-40B4-BE49-F238E27FC236}">
                    <a16:creationId xmlns:a16="http://schemas.microsoft.com/office/drawing/2014/main" id="{959D723D-9CB2-4CB0-9B22-192FB89EA06D}"/>
                  </a:ext>
                </a:extLst>
              </p:cNvPr>
              <p:cNvGrpSpPr/>
              <p:nvPr/>
            </p:nvGrpSpPr>
            <p:grpSpPr>
              <a:xfrm>
                <a:off x="5450000" y="-429450"/>
                <a:ext cx="3311446" cy="3169965"/>
                <a:chOff x="1601822" y="1382139"/>
                <a:chExt cx="9905999" cy="4708527"/>
              </a:xfrm>
            </p:grpSpPr>
            <p:grpSp>
              <p:nvGrpSpPr>
                <p:cNvPr id="107" name="Group 5">
                  <a:extLst>
                    <a:ext uri="{FF2B5EF4-FFF2-40B4-BE49-F238E27FC236}">
                      <a16:creationId xmlns:a16="http://schemas.microsoft.com/office/drawing/2014/main" id="{20829B8A-7E1D-49BF-AEAB-59F45D0B8A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01822" y="1382139"/>
                  <a:ext cx="8347076" cy="4708527"/>
                  <a:chOff x="960" y="-312"/>
                  <a:chExt cx="5258" cy="2966"/>
                </a:xfrm>
              </p:grpSpPr>
              <p:grpSp>
                <p:nvGrpSpPr>
                  <p:cNvPr id="138" name="Group 6">
                    <a:extLst>
                      <a:ext uri="{FF2B5EF4-FFF2-40B4-BE49-F238E27FC236}">
                        <a16:creationId xmlns:a16="http://schemas.microsoft.com/office/drawing/2014/main" id="{76CAA0C2-F7A1-4CD5-BCDE-2F652D614D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48"/>
                    <a:ext cx="3744" cy="2591"/>
                    <a:chOff x="960" y="48"/>
                    <a:chExt cx="3744" cy="2591"/>
                  </a:xfrm>
                </p:grpSpPr>
                <p:grpSp>
                  <p:nvGrpSpPr>
                    <p:cNvPr id="149" name="Group 7">
                      <a:extLst>
                        <a:ext uri="{FF2B5EF4-FFF2-40B4-BE49-F238E27FC236}">
                          <a16:creationId xmlns:a16="http://schemas.microsoft.com/office/drawing/2014/main" id="{860A8C3A-C801-40D2-9052-02542B95A62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912"/>
                      <a:ext cx="1248" cy="864"/>
                      <a:chOff x="960" y="912"/>
                      <a:chExt cx="1248" cy="864"/>
                    </a:xfrm>
                  </p:grpSpPr>
                  <p:sp>
                    <p:nvSpPr>
                      <p:cNvPr id="180" name="Line 8">
                        <a:extLst>
                          <a:ext uri="{FF2B5EF4-FFF2-40B4-BE49-F238E27FC236}">
                            <a16:creationId xmlns:a16="http://schemas.microsoft.com/office/drawing/2014/main" id="{4704C336-9ECB-4B84-8FA7-01361D0742E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0" y="1344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81" name="Line 9">
                        <a:extLst>
                          <a:ext uri="{FF2B5EF4-FFF2-40B4-BE49-F238E27FC236}">
                            <a16:creationId xmlns:a16="http://schemas.microsoft.com/office/drawing/2014/main" id="{12560EA7-2CA9-4DFD-BCC3-33638DF28C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60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82" name="Line 10">
                        <a:extLst>
                          <a:ext uri="{FF2B5EF4-FFF2-40B4-BE49-F238E27FC236}">
                            <a16:creationId xmlns:a16="http://schemas.microsoft.com/office/drawing/2014/main" id="{5FAC1D53-BDBD-471D-9C04-10F38F2FD76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0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dirty="0"/>
                      </a:p>
                    </p:txBody>
                  </p:sp>
                </p:grpSp>
                <p:grpSp>
                  <p:nvGrpSpPr>
                    <p:cNvPr id="150" name="Group 11">
                      <a:extLst>
                        <a:ext uri="{FF2B5EF4-FFF2-40B4-BE49-F238E27FC236}">
                          <a16:creationId xmlns:a16="http://schemas.microsoft.com/office/drawing/2014/main" id="{3602719A-DF94-4AC1-8039-A8848C9135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480"/>
                      <a:ext cx="1248" cy="864"/>
                      <a:chOff x="2208" y="480"/>
                      <a:chExt cx="1248" cy="864"/>
                    </a:xfrm>
                  </p:grpSpPr>
                  <p:sp>
                    <p:nvSpPr>
                      <p:cNvPr id="177" name="Line 12">
                        <a:extLst>
                          <a:ext uri="{FF2B5EF4-FFF2-40B4-BE49-F238E27FC236}">
                            <a16:creationId xmlns:a16="http://schemas.microsoft.com/office/drawing/2014/main" id="{12A86208-3FE4-408E-BD52-4CB51AF40A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912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8" name="Line 13">
                        <a:extLst>
                          <a:ext uri="{FF2B5EF4-FFF2-40B4-BE49-F238E27FC236}">
                            <a16:creationId xmlns:a16="http://schemas.microsoft.com/office/drawing/2014/main" id="{66329D87-5391-4D8A-A371-0C96D1BF5F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8" y="480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9" name="Line 14">
                        <a:extLst>
                          <a:ext uri="{FF2B5EF4-FFF2-40B4-BE49-F238E27FC236}">
                            <a16:creationId xmlns:a16="http://schemas.microsoft.com/office/drawing/2014/main" id="{9F6EDEBD-A775-4FF3-ACA2-DC48A781176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151" name="Group 15">
                      <a:extLst>
                        <a:ext uri="{FF2B5EF4-FFF2-40B4-BE49-F238E27FC236}">
                          <a16:creationId xmlns:a16="http://schemas.microsoft.com/office/drawing/2014/main" id="{AE05B579-E7FD-4823-A735-8DC9F569CB7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912"/>
                      <a:ext cx="1248" cy="864"/>
                      <a:chOff x="2208" y="912"/>
                      <a:chExt cx="1248" cy="864"/>
                    </a:xfrm>
                  </p:grpSpPr>
                  <p:sp>
                    <p:nvSpPr>
                      <p:cNvPr id="174" name="Line 16">
                        <a:extLst>
                          <a:ext uri="{FF2B5EF4-FFF2-40B4-BE49-F238E27FC236}">
                            <a16:creationId xmlns:a16="http://schemas.microsoft.com/office/drawing/2014/main" id="{2C34BF09-8506-4A02-9846-BB19066E45F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1344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5" name="Line 17">
                        <a:extLst>
                          <a:ext uri="{FF2B5EF4-FFF2-40B4-BE49-F238E27FC236}">
                            <a16:creationId xmlns:a16="http://schemas.microsoft.com/office/drawing/2014/main" id="{B5A9A9D4-F245-4086-8A96-43BCFA51CB7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8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6" name="Line 18">
                        <a:extLst>
                          <a:ext uri="{FF2B5EF4-FFF2-40B4-BE49-F238E27FC236}">
                            <a16:creationId xmlns:a16="http://schemas.microsoft.com/office/drawing/2014/main" id="{371EE1C5-BE67-461F-B0BB-06BF75527FA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152" name="Group 19">
                      <a:extLst>
                        <a:ext uri="{FF2B5EF4-FFF2-40B4-BE49-F238E27FC236}">
                          <a16:creationId xmlns:a16="http://schemas.microsoft.com/office/drawing/2014/main" id="{5AEF3AB3-03FD-49CF-8087-287198C677B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1344"/>
                      <a:ext cx="1248" cy="864"/>
                      <a:chOff x="2208" y="1344"/>
                      <a:chExt cx="1248" cy="864"/>
                    </a:xfrm>
                  </p:grpSpPr>
                  <p:sp>
                    <p:nvSpPr>
                      <p:cNvPr id="171" name="Line 20">
                        <a:extLst>
                          <a:ext uri="{FF2B5EF4-FFF2-40B4-BE49-F238E27FC236}">
                            <a16:creationId xmlns:a16="http://schemas.microsoft.com/office/drawing/2014/main" id="{6504C935-0B5D-4C62-B63E-66504772614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1776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2" name="Line 21">
                        <a:extLst>
                          <a:ext uri="{FF2B5EF4-FFF2-40B4-BE49-F238E27FC236}">
                            <a16:creationId xmlns:a16="http://schemas.microsoft.com/office/drawing/2014/main" id="{41D259F1-95AF-41D1-A7D6-581BEB7571A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8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3" name="Line 22">
                        <a:extLst>
                          <a:ext uri="{FF2B5EF4-FFF2-40B4-BE49-F238E27FC236}">
                            <a16:creationId xmlns:a16="http://schemas.microsoft.com/office/drawing/2014/main" id="{F87EE911-421B-44DF-B613-09658011B80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8" y="1776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153" name="Group 23">
                      <a:extLst>
                        <a:ext uri="{FF2B5EF4-FFF2-40B4-BE49-F238E27FC236}">
                          <a16:creationId xmlns:a16="http://schemas.microsoft.com/office/drawing/2014/main" id="{9DB6AC54-83B1-4D37-8936-421DCA5B281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480"/>
                      <a:ext cx="1248" cy="864"/>
                      <a:chOff x="3456" y="480"/>
                      <a:chExt cx="1248" cy="864"/>
                    </a:xfrm>
                  </p:grpSpPr>
                  <p:sp>
                    <p:nvSpPr>
                      <p:cNvPr id="168" name="Line 24">
                        <a:extLst>
                          <a:ext uri="{FF2B5EF4-FFF2-40B4-BE49-F238E27FC236}">
                            <a16:creationId xmlns:a16="http://schemas.microsoft.com/office/drawing/2014/main" id="{3DF37816-B809-411B-BAD7-7163CAE34C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912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9" name="Line 25">
                        <a:extLst>
                          <a:ext uri="{FF2B5EF4-FFF2-40B4-BE49-F238E27FC236}">
                            <a16:creationId xmlns:a16="http://schemas.microsoft.com/office/drawing/2014/main" id="{05292A94-3122-4298-A36F-53B308A20F9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56" y="480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70" name="Line 26">
                        <a:extLst>
                          <a:ext uri="{FF2B5EF4-FFF2-40B4-BE49-F238E27FC236}">
                            <a16:creationId xmlns:a16="http://schemas.microsoft.com/office/drawing/2014/main" id="{E9E21DDB-7332-47E5-8157-F85C3C3A2C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154" name="Group 27">
                      <a:extLst>
                        <a:ext uri="{FF2B5EF4-FFF2-40B4-BE49-F238E27FC236}">
                          <a16:creationId xmlns:a16="http://schemas.microsoft.com/office/drawing/2014/main" id="{984F90D2-1580-481D-8885-1FB8E68D616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912"/>
                      <a:ext cx="1248" cy="864"/>
                      <a:chOff x="3456" y="912"/>
                      <a:chExt cx="1248" cy="864"/>
                    </a:xfrm>
                  </p:grpSpPr>
                  <p:sp>
                    <p:nvSpPr>
                      <p:cNvPr id="165" name="Line 28">
                        <a:extLst>
                          <a:ext uri="{FF2B5EF4-FFF2-40B4-BE49-F238E27FC236}">
                            <a16:creationId xmlns:a16="http://schemas.microsoft.com/office/drawing/2014/main" id="{73A652A9-0AA7-477C-9B5A-24B82AC735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344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6" name="Line 29">
                        <a:extLst>
                          <a:ext uri="{FF2B5EF4-FFF2-40B4-BE49-F238E27FC236}">
                            <a16:creationId xmlns:a16="http://schemas.microsoft.com/office/drawing/2014/main" id="{01100496-A2B3-4D79-BDC8-DC1BF01B5D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56" y="912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7" name="Line 30">
                        <a:extLst>
                          <a:ext uri="{FF2B5EF4-FFF2-40B4-BE49-F238E27FC236}">
                            <a16:creationId xmlns:a16="http://schemas.microsoft.com/office/drawing/2014/main" id="{96C43C06-0D41-4EC8-A6A7-67F755E5E7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grpSp>
                  <p:nvGrpSpPr>
                    <p:cNvPr id="155" name="Group 31">
                      <a:extLst>
                        <a:ext uri="{FF2B5EF4-FFF2-40B4-BE49-F238E27FC236}">
                          <a16:creationId xmlns:a16="http://schemas.microsoft.com/office/drawing/2014/main" id="{EA41E882-CD04-4981-A1B5-1B8A13B40DE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1344"/>
                      <a:ext cx="1248" cy="864"/>
                      <a:chOff x="3456" y="1344"/>
                      <a:chExt cx="1248" cy="864"/>
                    </a:xfrm>
                  </p:grpSpPr>
                  <p:sp>
                    <p:nvSpPr>
                      <p:cNvPr id="162" name="Line 32">
                        <a:extLst>
                          <a:ext uri="{FF2B5EF4-FFF2-40B4-BE49-F238E27FC236}">
                            <a16:creationId xmlns:a16="http://schemas.microsoft.com/office/drawing/2014/main" id="{12F2A4AA-01D8-4DAA-9E8D-C0590205D3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776"/>
                        <a:ext cx="1248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  <p:sp>
                    <p:nvSpPr>
                      <p:cNvPr id="163" name="Line 33">
                        <a:extLst>
                          <a:ext uri="{FF2B5EF4-FFF2-40B4-BE49-F238E27FC236}">
                            <a16:creationId xmlns:a16="http://schemas.microsoft.com/office/drawing/2014/main" id="{6959579B-FF7E-4D15-A332-F0667AF337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456" y="1344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 dirty="0"/>
                      </a:p>
                    </p:txBody>
                  </p:sp>
                  <p:sp>
                    <p:nvSpPr>
                      <p:cNvPr id="164" name="Line 34">
                        <a:extLst>
                          <a:ext uri="{FF2B5EF4-FFF2-40B4-BE49-F238E27FC236}">
                            <a16:creationId xmlns:a16="http://schemas.microsoft.com/office/drawing/2014/main" id="{DFF390F0-362E-4BDF-8619-52ED720FC54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56" y="1776"/>
                        <a:ext cx="1248" cy="43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TW" altLang="en-US"/>
                      </a:p>
                    </p:txBody>
                  </p:sp>
                </p:grpSp>
                <p:sp>
                  <p:nvSpPr>
                    <p:cNvPr id="156" name="Line 35">
                      <a:extLst>
                        <a:ext uri="{FF2B5EF4-FFF2-40B4-BE49-F238E27FC236}">
                          <a16:creationId xmlns:a16="http://schemas.microsoft.com/office/drawing/2014/main" id="{5A3D749D-B130-4F28-AC4E-A9D3E83A20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480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57" name="Line 36">
                      <a:extLst>
                        <a:ext uri="{FF2B5EF4-FFF2-40B4-BE49-F238E27FC236}">
                          <a16:creationId xmlns:a16="http://schemas.microsoft.com/office/drawing/2014/main" id="{295DE8A1-AA34-4323-8E22-DB43F473EE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480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58" name="Line 37">
                      <a:extLst>
                        <a:ext uri="{FF2B5EF4-FFF2-40B4-BE49-F238E27FC236}">
                          <a16:creationId xmlns:a16="http://schemas.microsoft.com/office/drawing/2014/main" id="{22B8150B-5D98-4CC4-8436-80ED5B3AE3A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48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59" name="Line 38">
                      <a:extLst>
                        <a:ext uri="{FF2B5EF4-FFF2-40B4-BE49-F238E27FC236}">
                          <a16:creationId xmlns:a16="http://schemas.microsoft.com/office/drawing/2014/main" id="{8C795B22-5106-4CD2-BA76-2970577318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2208"/>
                      <a:ext cx="12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 dirty="0"/>
                    </a:p>
                  </p:txBody>
                </p:sp>
                <p:sp>
                  <p:nvSpPr>
                    <p:cNvPr id="160" name="Line 39">
                      <a:extLst>
                        <a:ext uri="{FF2B5EF4-FFF2-40B4-BE49-F238E27FC236}">
                          <a16:creationId xmlns:a16="http://schemas.microsoft.com/office/drawing/2014/main" id="{A0F3B8F2-BDA7-4110-82D4-3530057F28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56" y="1776"/>
                      <a:ext cx="1248" cy="4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61" name="Line 40">
                      <a:extLst>
                        <a:ext uri="{FF2B5EF4-FFF2-40B4-BE49-F238E27FC236}">
                          <a16:creationId xmlns:a16="http://schemas.microsoft.com/office/drawing/2014/main" id="{C405EF8D-AB0C-45D7-B0DF-9EA8F65E2E9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2208"/>
                      <a:ext cx="1248" cy="43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139" name="Rectangle 41">
                    <a:extLst>
                      <a:ext uri="{FF2B5EF4-FFF2-40B4-BE49-F238E27FC236}">
                        <a16:creationId xmlns:a16="http://schemas.microsoft.com/office/drawing/2014/main" id="{E513FD64-0F89-4C3E-8C48-1AB0731477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5" y="-312"/>
                    <a:ext cx="509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A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40" name="Group 42">
                    <a:extLst>
                      <a:ext uri="{FF2B5EF4-FFF2-40B4-BE49-F238E27FC236}">
                        <a16:creationId xmlns:a16="http://schemas.microsoft.com/office/drawing/2014/main" id="{75250867-AAA1-4AB2-818F-CFF8D14EA4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444" y="217"/>
                    <a:ext cx="595" cy="1163"/>
                    <a:chOff x="4444" y="217"/>
                    <a:chExt cx="595" cy="1163"/>
                  </a:xfrm>
                </p:grpSpPr>
                <p:sp>
                  <p:nvSpPr>
                    <p:cNvPr id="146" name="Rectangle 43">
                      <a:extLst>
                        <a:ext uri="{FF2B5EF4-FFF2-40B4-BE49-F238E27FC236}">
                          <a16:creationId xmlns:a16="http://schemas.microsoft.com/office/drawing/2014/main" id="{E1E7C2B7-7136-4F0F-8523-5C3C47E9B7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4" y="217"/>
                      <a:ext cx="493" cy="25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en-US" altLang="zh-TW" sz="1400" dirty="0">
                          <a:latin typeface="Times New Roman" panose="02020603050405020304" pitchFamily="18" charset="0"/>
                        </a:rPr>
                        <a:t>B</a:t>
                      </a:r>
                      <a:endParaRPr kumimoji="0" lang="en-US" altLang="zh-TW" sz="1800" dirty="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7" name="Rectangle 44">
                      <a:extLst>
                        <a:ext uri="{FF2B5EF4-FFF2-40B4-BE49-F238E27FC236}">
                          <a16:creationId xmlns:a16="http://schemas.microsoft.com/office/drawing/2014/main" id="{1C41DFFF-B2DB-4ACC-BB68-1278DD57A72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99" y="647"/>
                      <a:ext cx="493" cy="25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en-US" altLang="zh-TW" sz="1400" dirty="0">
                          <a:latin typeface="Times New Roman" panose="02020603050405020304" pitchFamily="18" charset="0"/>
                        </a:rPr>
                        <a:t>C</a:t>
                      </a:r>
                      <a:endParaRPr kumimoji="0" lang="en-US" altLang="zh-TW" sz="1800" dirty="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48" name="Rectangle 45">
                      <a:extLst>
                        <a:ext uri="{FF2B5EF4-FFF2-40B4-BE49-F238E27FC236}">
                          <a16:creationId xmlns:a16="http://schemas.microsoft.com/office/drawing/2014/main" id="{58900606-3FB1-44CB-B120-6AA2996D80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44" y="1091"/>
                      <a:ext cx="595" cy="2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kumimoji="0" lang="en-US" altLang="zh-TW" sz="1400" dirty="0">
                          <a:latin typeface="Times New Roman" panose="02020603050405020304" pitchFamily="18" charset="0"/>
                        </a:rPr>
                        <a:t>D</a:t>
                      </a:r>
                      <a:endParaRPr kumimoji="0" lang="en-US" altLang="zh-TW" sz="1800" dirty="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41" name="Rectangle 46">
                    <a:extLst>
                      <a:ext uri="{FF2B5EF4-FFF2-40B4-BE49-F238E27FC236}">
                        <a16:creationId xmlns:a16="http://schemas.microsoft.com/office/drawing/2014/main" id="{EAA26BC6-E804-45C7-8F7A-AB33EE2223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61" y="1522"/>
                    <a:ext cx="475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E</a:t>
                    </a:r>
                  </a:p>
                </p:txBody>
              </p:sp>
              <p:sp>
                <p:nvSpPr>
                  <p:cNvPr id="142" name="Rectangle 47">
                    <a:extLst>
                      <a:ext uri="{FF2B5EF4-FFF2-40B4-BE49-F238E27FC236}">
                        <a16:creationId xmlns:a16="http://schemas.microsoft.com/office/drawing/2014/main" id="{51F53640-BCD8-48B6-9EAC-50D5321AC3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48" y="1923"/>
                    <a:ext cx="46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F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" name="Rectangle 48">
                    <a:extLst>
                      <a:ext uri="{FF2B5EF4-FFF2-40B4-BE49-F238E27FC236}">
                        <a16:creationId xmlns:a16="http://schemas.microsoft.com/office/drawing/2014/main" id="{22AE12EF-5B4C-402C-B843-2525C17D73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88" y="2365"/>
                    <a:ext cx="595" cy="2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G</a:t>
                    </a:r>
                    <a:endParaRPr kumimoji="0" lang="en-US" altLang="zh-TW" sz="180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4" name="Rectangle 49">
                    <a:extLst>
                      <a:ext uri="{FF2B5EF4-FFF2-40B4-BE49-F238E27FC236}">
                        <a16:creationId xmlns:a16="http://schemas.microsoft.com/office/drawing/2014/main" id="{D02E13F4-EC49-41DA-AE72-8D4991E6AE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73" y="-255"/>
                    <a:ext cx="509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latin typeface="Times New Roman" panose="02020603050405020304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145" name="Rectangle 50">
                    <a:extLst>
                      <a:ext uri="{FF2B5EF4-FFF2-40B4-BE49-F238E27FC236}">
                        <a16:creationId xmlns:a16="http://schemas.microsoft.com/office/drawing/2014/main" id="{336129BA-3F92-4451-B46B-9113792A38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56" y="199"/>
                    <a:ext cx="462" cy="2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I</a:t>
                    </a:r>
                  </a:p>
                </p:txBody>
              </p:sp>
            </p:grpSp>
            <p:sp>
              <p:nvSpPr>
                <p:cNvPr id="108" name="Line 24">
                  <a:extLst>
                    <a:ext uri="{FF2B5EF4-FFF2-40B4-BE49-F238E27FC236}">
                      <a16:creationId xmlns:a16="http://schemas.microsoft.com/office/drawing/2014/main" id="{F9B7D5B2-BF93-42F7-95F1-AB3DA9D4C4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33252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" name="Line 25">
                  <a:extLst>
                    <a:ext uri="{FF2B5EF4-FFF2-40B4-BE49-F238E27FC236}">
                      <a16:creationId xmlns:a16="http://schemas.microsoft.com/office/drawing/2014/main" id="{28FFB23D-4123-4106-A0D6-3A7207C15F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1" y="26394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0" name="Line 26">
                  <a:extLst>
                    <a:ext uri="{FF2B5EF4-FFF2-40B4-BE49-F238E27FC236}">
                      <a16:creationId xmlns:a16="http://schemas.microsoft.com/office/drawing/2014/main" id="{BB201BF2-02EF-49A7-B96A-9DF98B73F5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33252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1" name="Line 28">
                  <a:extLst>
                    <a:ext uri="{FF2B5EF4-FFF2-40B4-BE49-F238E27FC236}">
                      <a16:creationId xmlns:a16="http://schemas.microsoft.com/office/drawing/2014/main" id="{02327BF3-F487-423C-9CEB-A0466ED35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40110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2" name="Line 29">
                  <a:extLst>
                    <a:ext uri="{FF2B5EF4-FFF2-40B4-BE49-F238E27FC236}">
                      <a16:creationId xmlns:a16="http://schemas.microsoft.com/office/drawing/2014/main" id="{249451E8-92B6-4FDE-93D3-87DD4FCB6C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1" y="33252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3" name="Line 30">
                  <a:extLst>
                    <a:ext uri="{FF2B5EF4-FFF2-40B4-BE49-F238E27FC236}">
                      <a16:creationId xmlns:a16="http://schemas.microsoft.com/office/drawing/2014/main" id="{D44E2BC6-4198-49A9-A119-13666C04B3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40110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4" name="Line 32">
                  <a:extLst>
                    <a:ext uri="{FF2B5EF4-FFF2-40B4-BE49-F238E27FC236}">
                      <a16:creationId xmlns:a16="http://schemas.microsoft.com/office/drawing/2014/main" id="{2D784149-D848-4C26-9F8B-717E09C1CD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46968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5" name="Line 33">
                  <a:extLst>
                    <a:ext uri="{FF2B5EF4-FFF2-40B4-BE49-F238E27FC236}">
                      <a16:creationId xmlns:a16="http://schemas.microsoft.com/office/drawing/2014/main" id="{C316F045-0CDB-4C43-9BCE-20D95E4CA9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1" y="40110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16" name="Line 34">
                  <a:extLst>
                    <a:ext uri="{FF2B5EF4-FFF2-40B4-BE49-F238E27FC236}">
                      <a16:creationId xmlns:a16="http://schemas.microsoft.com/office/drawing/2014/main" id="{CEA02554-BACF-43FD-AB44-16D4FB4ECB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46968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7" name="Line 35">
                  <a:extLst>
                    <a:ext uri="{FF2B5EF4-FFF2-40B4-BE49-F238E27FC236}">
                      <a16:creationId xmlns:a16="http://schemas.microsoft.com/office/drawing/2014/main" id="{9B19CF35-F1D7-4D66-BDDF-7DABCFDF39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26394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8" name="Line 36">
                  <a:extLst>
                    <a:ext uri="{FF2B5EF4-FFF2-40B4-BE49-F238E27FC236}">
                      <a16:creationId xmlns:a16="http://schemas.microsoft.com/office/drawing/2014/main" id="{867C3BC0-94F7-4467-8A99-36A4FFF5AF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26394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9" name="Line 37">
                  <a:extLst>
                    <a:ext uri="{FF2B5EF4-FFF2-40B4-BE49-F238E27FC236}">
                      <a16:creationId xmlns:a16="http://schemas.microsoft.com/office/drawing/2014/main" id="{534E6B48-7DF0-40AC-A427-4517FD5664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0" y="1985032"/>
                  <a:ext cx="1981199" cy="6544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0" name="Line 38">
                  <a:extLst>
                    <a:ext uri="{FF2B5EF4-FFF2-40B4-BE49-F238E27FC236}">
                      <a16:creationId xmlns:a16="http://schemas.microsoft.com/office/drawing/2014/main" id="{A911DDFB-24E6-4197-8E52-BCC6CBAB0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1" y="53826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21" name="Line 39">
                  <a:extLst>
                    <a:ext uri="{FF2B5EF4-FFF2-40B4-BE49-F238E27FC236}">
                      <a16:creationId xmlns:a16="http://schemas.microsoft.com/office/drawing/2014/main" id="{026243F2-A887-4E09-9F73-3B701AFC25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45421" y="46968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2" name="Line 40">
                  <a:extLst>
                    <a:ext uri="{FF2B5EF4-FFF2-40B4-BE49-F238E27FC236}">
                      <a16:creationId xmlns:a16="http://schemas.microsoft.com/office/drawing/2014/main" id="{E75973CE-6D61-429B-B9C1-FC5D0F7B29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45420" y="5382639"/>
                  <a:ext cx="1981199" cy="6625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3" name="Line 24">
                  <a:extLst>
                    <a:ext uri="{FF2B5EF4-FFF2-40B4-BE49-F238E27FC236}">
                      <a16:creationId xmlns:a16="http://schemas.microsoft.com/office/drawing/2014/main" id="{B7B12BA9-A456-4F3A-9AAA-D11AA8DC83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33252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4" name="Line 25">
                  <a:extLst>
                    <a:ext uri="{FF2B5EF4-FFF2-40B4-BE49-F238E27FC236}">
                      <a16:creationId xmlns:a16="http://schemas.microsoft.com/office/drawing/2014/main" id="{9F4EAF10-E14D-450B-82E0-A43399303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1" y="26394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5" name="Line 26">
                  <a:extLst>
                    <a:ext uri="{FF2B5EF4-FFF2-40B4-BE49-F238E27FC236}">
                      <a16:creationId xmlns:a16="http://schemas.microsoft.com/office/drawing/2014/main" id="{1D3914BD-5EB3-4385-95BF-D6DEC8A2B6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33252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6" name="Line 28">
                  <a:extLst>
                    <a:ext uri="{FF2B5EF4-FFF2-40B4-BE49-F238E27FC236}">
                      <a16:creationId xmlns:a16="http://schemas.microsoft.com/office/drawing/2014/main" id="{1CDA8A38-404C-4FC5-9E20-6AE84977B0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40110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7" name="Line 29">
                  <a:extLst>
                    <a:ext uri="{FF2B5EF4-FFF2-40B4-BE49-F238E27FC236}">
                      <a16:creationId xmlns:a16="http://schemas.microsoft.com/office/drawing/2014/main" id="{BE796D77-9E1C-401A-8F52-A34AE36117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1" y="33252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8" name="Line 30">
                  <a:extLst>
                    <a:ext uri="{FF2B5EF4-FFF2-40B4-BE49-F238E27FC236}">
                      <a16:creationId xmlns:a16="http://schemas.microsoft.com/office/drawing/2014/main" id="{047526A3-C87E-4B4A-9703-E51DB4D7E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40110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29" name="Line 32">
                  <a:extLst>
                    <a:ext uri="{FF2B5EF4-FFF2-40B4-BE49-F238E27FC236}">
                      <a16:creationId xmlns:a16="http://schemas.microsoft.com/office/drawing/2014/main" id="{67ED6AC2-BE8C-45EF-A95C-40EA14DB2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46968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0" name="Line 33">
                  <a:extLst>
                    <a:ext uri="{FF2B5EF4-FFF2-40B4-BE49-F238E27FC236}">
                      <a16:creationId xmlns:a16="http://schemas.microsoft.com/office/drawing/2014/main" id="{773EEC1A-ABED-4D83-828C-90A86F00F5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1" y="40110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31" name="Line 34">
                  <a:extLst>
                    <a:ext uri="{FF2B5EF4-FFF2-40B4-BE49-F238E27FC236}">
                      <a16:creationId xmlns:a16="http://schemas.microsoft.com/office/drawing/2014/main" id="{810CC2D3-FEFE-4D04-ADD7-50A93CB2AE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46968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2" name="Line 35">
                  <a:extLst>
                    <a:ext uri="{FF2B5EF4-FFF2-40B4-BE49-F238E27FC236}">
                      <a16:creationId xmlns:a16="http://schemas.microsoft.com/office/drawing/2014/main" id="{C2C7E7F9-9FB7-4B1F-B519-1A7E32FAE4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26394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3" name="Line 36">
                  <a:extLst>
                    <a:ext uri="{FF2B5EF4-FFF2-40B4-BE49-F238E27FC236}">
                      <a16:creationId xmlns:a16="http://schemas.microsoft.com/office/drawing/2014/main" id="{32978D7C-5454-4FA5-A52B-B52567EE31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26394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4" name="Line 37">
                  <a:extLst>
                    <a:ext uri="{FF2B5EF4-FFF2-40B4-BE49-F238E27FC236}">
                      <a16:creationId xmlns:a16="http://schemas.microsoft.com/office/drawing/2014/main" id="{CF5B5A40-DABE-420D-A73C-71AD279007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5" y="1978149"/>
                  <a:ext cx="1898656" cy="6612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5" name="Line 38">
                  <a:extLst>
                    <a:ext uri="{FF2B5EF4-FFF2-40B4-BE49-F238E27FC236}">
                      <a16:creationId xmlns:a16="http://schemas.microsoft.com/office/drawing/2014/main" id="{CE9A48CE-1C16-41BD-989A-8EF0B8B371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1" y="5382640"/>
                  <a:ext cx="1981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136" name="Line 39">
                  <a:extLst>
                    <a:ext uri="{FF2B5EF4-FFF2-40B4-BE49-F238E27FC236}">
                      <a16:creationId xmlns:a16="http://schemas.microsoft.com/office/drawing/2014/main" id="{393535E8-C561-4C11-B466-EFC04B3736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6621" y="4696840"/>
                  <a:ext cx="1981200" cy="685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37" name="Line 40">
                  <a:extLst>
                    <a:ext uri="{FF2B5EF4-FFF2-40B4-BE49-F238E27FC236}">
                      <a16:creationId xmlns:a16="http://schemas.microsoft.com/office/drawing/2014/main" id="{01F5663F-0511-42BE-89C3-94AD3A2D8A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6625" y="5382639"/>
                  <a:ext cx="1852618" cy="6773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6" name="Rectangle 50">
                <a:extLst>
                  <a:ext uri="{FF2B5EF4-FFF2-40B4-BE49-F238E27FC236}">
                    <a16:creationId xmlns:a16="http://schemas.microsoft.com/office/drawing/2014/main" id="{4890D108-9973-4BB0-B095-930B5D1C8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0081" y="563191"/>
                <a:ext cx="256480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J</a:t>
                </a:r>
              </a:p>
            </p:txBody>
          </p:sp>
        </p:grpSp>
        <p:sp>
          <p:nvSpPr>
            <p:cNvPr id="89" name="Line 35">
              <a:extLst>
                <a:ext uri="{FF2B5EF4-FFF2-40B4-BE49-F238E27FC236}">
                  <a16:creationId xmlns:a16="http://schemas.microsoft.com/office/drawing/2014/main" id="{5A1C3270-9783-489B-AC02-66A525114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3520" y="1091069"/>
              <a:ext cx="662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0" name="Line 35">
              <a:extLst>
                <a:ext uri="{FF2B5EF4-FFF2-40B4-BE49-F238E27FC236}">
                  <a16:creationId xmlns:a16="http://schemas.microsoft.com/office/drawing/2014/main" id="{D1D8576F-92FD-48F9-8E83-5DB08D6BE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3520" y="3867252"/>
              <a:ext cx="662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1" name="Line 35">
              <a:extLst>
                <a:ext uri="{FF2B5EF4-FFF2-40B4-BE49-F238E27FC236}">
                  <a16:creationId xmlns:a16="http://schemas.microsoft.com/office/drawing/2014/main" id="{F0EB81CE-AD7E-4D30-A083-CAAED6C14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5810" y="1091069"/>
              <a:ext cx="662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" name="Line 35">
              <a:extLst>
                <a:ext uri="{FF2B5EF4-FFF2-40B4-BE49-F238E27FC236}">
                  <a16:creationId xmlns:a16="http://schemas.microsoft.com/office/drawing/2014/main" id="{C2C92FD5-D2A2-4516-A2BC-AC528BE78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45810" y="3860246"/>
              <a:ext cx="6622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3" name="Line 35">
              <a:extLst>
                <a:ext uri="{FF2B5EF4-FFF2-40B4-BE49-F238E27FC236}">
                  <a16:creationId xmlns:a16="http://schemas.microsoft.com/office/drawing/2014/main" id="{1CDF17BB-3286-4930-B8BE-551910D64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3520" y="1100689"/>
              <a:ext cx="662289" cy="45908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4" name="Line 35">
              <a:extLst>
                <a:ext uri="{FF2B5EF4-FFF2-40B4-BE49-F238E27FC236}">
                  <a16:creationId xmlns:a16="http://schemas.microsoft.com/office/drawing/2014/main" id="{D1F6617C-2A10-488C-82ED-6B886F1B62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45809" y="1079304"/>
              <a:ext cx="634697" cy="4804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5" name="Line 35">
              <a:extLst>
                <a:ext uri="{FF2B5EF4-FFF2-40B4-BE49-F238E27FC236}">
                  <a16:creationId xmlns:a16="http://schemas.microsoft.com/office/drawing/2014/main" id="{535A1E8C-A71D-4A88-9E65-B2322B1A52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1201" y="3405107"/>
              <a:ext cx="619305" cy="4405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6" name="Line 35">
              <a:extLst>
                <a:ext uri="{FF2B5EF4-FFF2-40B4-BE49-F238E27FC236}">
                  <a16:creationId xmlns:a16="http://schemas.microsoft.com/office/drawing/2014/main" id="{CB968BE9-C7C7-48B2-9629-65722507E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63882" y="3398538"/>
              <a:ext cx="697319" cy="48034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7" name="Line 35">
              <a:extLst>
                <a:ext uri="{FF2B5EF4-FFF2-40B4-BE49-F238E27FC236}">
                  <a16:creationId xmlns:a16="http://schemas.microsoft.com/office/drawing/2014/main" id="{118E85D6-DBF2-430C-9638-2DDC51024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3519" y="1093687"/>
              <a:ext cx="659640" cy="92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8" name="Line 35">
              <a:extLst>
                <a:ext uri="{FF2B5EF4-FFF2-40B4-BE49-F238E27FC236}">
                  <a16:creationId xmlns:a16="http://schemas.microsoft.com/office/drawing/2014/main" id="{A9E8CE70-0EC1-417F-81CC-9DFABBB26B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85373" y="2937897"/>
              <a:ext cx="667867" cy="916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9" name="Line 35">
              <a:extLst>
                <a:ext uri="{FF2B5EF4-FFF2-40B4-BE49-F238E27FC236}">
                  <a16:creationId xmlns:a16="http://schemas.microsoft.com/office/drawing/2014/main" id="{45917889-4191-4076-A667-8EC47F0B2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1201" y="1103459"/>
              <a:ext cx="659640" cy="92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0" name="Line 35">
              <a:extLst>
                <a:ext uri="{FF2B5EF4-FFF2-40B4-BE49-F238E27FC236}">
                  <a16:creationId xmlns:a16="http://schemas.microsoft.com/office/drawing/2014/main" id="{121C5BF5-DF45-4540-91E8-8F5B37690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21840" y="2959452"/>
              <a:ext cx="667867" cy="916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1" name="Rectangle 50">
              <a:extLst>
                <a:ext uri="{FF2B5EF4-FFF2-40B4-BE49-F238E27FC236}">
                  <a16:creationId xmlns:a16="http://schemas.microsoft.com/office/drawing/2014/main" id="{FCABBC6C-D521-405A-8B5B-8AD390562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3305" y="2172158"/>
              <a:ext cx="315792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397BA396-CDA8-48A6-8018-5EC47513B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4086" y="3102367"/>
              <a:ext cx="346249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03" name="Rectangle 50">
              <a:extLst>
                <a:ext uri="{FF2B5EF4-FFF2-40B4-BE49-F238E27FC236}">
                  <a16:creationId xmlns:a16="http://schemas.microsoft.com/office/drawing/2014/main" id="{A4993F48-1CB4-434F-926F-17105D857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1550" y="2668584"/>
              <a:ext cx="294953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104" name="Rectangle 50">
              <a:extLst>
                <a:ext uri="{FF2B5EF4-FFF2-40B4-BE49-F238E27FC236}">
                  <a16:creationId xmlns:a16="http://schemas.microsoft.com/office/drawing/2014/main" id="{D5D775CD-9ED3-498E-93F1-8C38F75E2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1894" y="3555145"/>
              <a:ext cx="315792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latin typeface="Times New Roman" panose="02020603050405020304" pitchFamily="18" charset="0"/>
                </a:rPr>
                <a:t>N</a:t>
              </a:r>
            </a:p>
          </p:txBody>
        </p:sp>
      </p:grpSp>
      <p:pic>
        <p:nvPicPr>
          <p:cNvPr id="84" name="圖片 83">
            <a:extLst>
              <a:ext uri="{FF2B5EF4-FFF2-40B4-BE49-F238E27FC236}">
                <a16:creationId xmlns:a16="http://schemas.microsoft.com/office/drawing/2014/main" id="{5D2E98C9-0A87-4AC8-B0D9-276BA0988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83" y="4709308"/>
            <a:ext cx="9030960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30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62B781-89D2-45D6-81E2-E08FFFE2A7E8}"/>
              </a:ext>
            </a:extLst>
          </p:cNvPr>
          <p:cNvSpPr/>
          <p:nvPr/>
        </p:nvSpPr>
        <p:spPr>
          <a:xfrm>
            <a:off x="491413" y="39646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程式部分順序為：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第零期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第一期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 第 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startpoint-1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 期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第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startpoint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</a:rPr>
              <a:t>期～期末</a:t>
            </a:r>
            <a:endParaRPr lang="en-US" altLang="zh-TW" sz="1400" dirty="0">
              <a:solidFill>
                <a:schemeClr val="bg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600" dirty="0"/>
              <a:t>將第</a:t>
            </a:r>
            <a:r>
              <a:rPr lang="en-US" altLang="zh-TW" sz="1600" dirty="0"/>
              <a:t>2</a:t>
            </a:r>
            <a:r>
              <a:rPr lang="zh-TW" altLang="en-US" sz="1600" dirty="0"/>
              <a:t>期～期末使用內插法，求出中間的代表點</a:t>
            </a:r>
            <a:endParaRPr lang="en-US" altLang="zh-TW" sz="1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AC5AF5F-E3A5-4657-B7F2-7E0D5F09D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"/>
          <a:stretch/>
        </p:blipFill>
        <p:spPr>
          <a:xfrm>
            <a:off x="1156996" y="2141338"/>
            <a:ext cx="8593494" cy="43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5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0338672-AFAA-409A-8C44-CC2CF826B459}"/>
              </a:ext>
            </a:extLst>
          </p:cNvPr>
          <p:cNvSpPr/>
          <p:nvPr/>
        </p:nvSpPr>
        <p:spPr>
          <a:xfrm>
            <a:off x="780661" y="587589"/>
            <a:ext cx="8764555" cy="791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/>
              <a:t>原始機率：函數</a:t>
            </a:r>
            <a:r>
              <a:rPr lang="en-US" altLang="zh-TW" b="1" dirty="0" err="1"/>
              <a:t>cancellation_DeathRate</a:t>
            </a:r>
            <a:endParaRPr lang="en-US" altLang="zh-TW" b="1" dirty="0"/>
          </a:p>
          <a:p>
            <a:pPr>
              <a:lnSpc>
                <a:spcPct val="150000"/>
              </a:lnSpc>
            </a:pPr>
            <a:r>
              <a:rPr lang="en-US" altLang="zh-TW" sz="1400" b="1" dirty="0">
                <a:solidFill>
                  <a:schemeClr val="bg2">
                    <a:lumMod val="75000"/>
                  </a:schemeClr>
                </a:solidFill>
              </a:rPr>
              <a:t>[AC_rate,I1_rate,I2_rate,I3_rate,I4_rate]=</a:t>
            </a:r>
            <a:r>
              <a:rPr lang="en-US" altLang="zh-TW" sz="1400" b="1" dirty="0" err="1">
                <a:solidFill>
                  <a:schemeClr val="bg2">
                    <a:lumMod val="75000"/>
                  </a:schemeClr>
                </a:solidFill>
              </a:rPr>
              <a:t>cancelation_DeathRate</a:t>
            </a:r>
            <a:r>
              <a:rPr lang="en-US" altLang="zh-TW" sz="1400" b="1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altLang="zh-TW" sz="1400" b="1" dirty="0" err="1">
                <a:solidFill>
                  <a:schemeClr val="bg2">
                    <a:lumMod val="75000"/>
                  </a:schemeClr>
                </a:solidFill>
              </a:rPr>
              <a:t>age,sex,N,step_year,T</a:t>
            </a:r>
            <a:r>
              <a:rPr lang="en-US" altLang="zh-TW" sz="1400" b="1" dirty="0">
                <a:solidFill>
                  <a:schemeClr val="bg2">
                    <a:lumMod val="75000"/>
                  </a:schemeClr>
                </a:solidFill>
              </a:rPr>
              <a:t>);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DE9F352-B424-4285-9385-E858BF3E2383}"/>
              </a:ext>
            </a:extLst>
          </p:cNvPr>
          <p:cNvSpPr txBox="1"/>
          <p:nvPr/>
        </p:nvSpPr>
        <p:spPr>
          <a:xfrm>
            <a:off x="861282" y="1815826"/>
            <a:ext cx="367280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/>
              <a:t>讀取資料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sz="1600" dirty="0"/>
              <a:t>直接讀取學姊的狀態轉換機率矩陣資料</a:t>
            </a:r>
            <a:endParaRPr lang="en-US" altLang="zh-TW" sz="16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C44A5E6-17F0-4DAB-A4AC-BF4E90228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"/>
          <a:stretch/>
        </p:blipFill>
        <p:spPr>
          <a:xfrm>
            <a:off x="897171" y="3015930"/>
            <a:ext cx="10397657" cy="308653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5BF8BEA-BF2D-4BA3-ABE6-42B57D150603}"/>
              </a:ext>
            </a:extLst>
          </p:cNvPr>
          <p:cNvSpPr/>
          <p:nvPr/>
        </p:nvSpPr>
        <p:spPr>
          <a:xfrm>
            <a:off x="8796449" y="429301"/>
            <a:ext cx="31560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參數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/>
              <a:t>整理所需死亡率</a:t>
            </a:r>
            <a:endParaRPr lang="en-US" altLang="zh-TW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400" dirty="0"/>
              <a:t>有無自理能力</a:t>
            </a:r>
            <a:endParaRPr lang="en-US" altLang="zh-TW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400" dirty="0"/>
              <a:t>原始機率</a:t>
            </a:r>
            <a:endParaRPr lang="en-US" altLang="zh-TW" sz="14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建立利率樹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算出累積貸款金額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算出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以二分法求出可貸成數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232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FFB31DB6-BB5B-4143-9A48-E9AD3E327E0F}"/>
              </a:ext>
            </a:extLst>
          </p:cNvPr>
          <p:cNvSpPr txBox="1"/>
          <p:nvPr/>
        </p:nvSpPr>
        <p:spPr>
          <a:xfrm>
            <a:off x="979716" y="3436001"/>
            <a:ext cx="646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參數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14A61E4-6B2F-4F9F-9FE6-AEA9A21C4D69}"/>
              </a:ext>
            </a:extLst>
          </p:cNvPr>
          <p:cNvSpPr txBox="1"/>
          <p:nvPr/>
        </p:nvSpPr>
        <p:spPr>
          <a:xfrm>
            <a:off x="2747219" y="2124905"/>
            <a:ext cx="8771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利率樹</a:t>
            </a:r>
            <a:endParaRPr lang="en-US" altLang="zh-TW" dirty="0"/>
          </a:p>
          <a:p>
            <a:r>
              <a:rPr lang="zh-TW" altLang="en-US" dirty="0"/>
              <a:t>房價樹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9F7AE0A-E62A-4BAE-A0AA-988E2EEB5B8B}"/>
              </a:ext>
            </a:extLst>
          </p:cNvPr>
          <p:cNvSpPr txBox="1"/>
          <p:nvPr/>
        </p:nvSpPr>
        <p:spPr>
          <a:xfrm>
            <a:off x="3937519" y="3297501"/>
            <a:ext cx="15696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累積貸款金額</a:t>
            </a:r>
            <a:endParaRPr lang="en-US" altLang="zh-TW" dirty="0"/>
          </a:p>
          <a:p>
            <a:r>
              <a:rPr lang="en-US" altLang="zh-TW" dirty="0"/>
              <a:t>Loan Amount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F15C199-0FD3-4D84-8039-BE558BC95515}"/>
              </a:ext>
            </a:extLst>
          </p:cNvPr>
          <p:cNvSpPr txBox="1"/>
          <p:nvPr/>
        </p:nvSpPr>
        <p:spPr>
          <a:xfrm>
            <a:off x="6869447" y="2263405"/>
            <a:ext cx="1595309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貸款人損失</a:t>
            </a:r>
            <a:r>
              <a:rPr lang="en-US" altLang="zh-TW" dirty="0">
                <a:solidFill>
                  <a:schemeClr val="bg1"/>
                </a:solidFill>
              </a:rPr>
              <a:t>LL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05BB7C9-8CCE-4904-9B4E-38745FFC278C}"/>
              </a:ext>
            </a:extLst>
          </p:cNvPr>
          <p:cNvSpPr txBox="1"/>
          <p:nvPr/>
        </p:nvSpPr>
        <p:spPr>
          <a:xfrm>
            <a:off x="6869447" y="3436000"/>
            <a:ext cx="1749197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貸款保險金</a:t>
            </a:r>
            <a:r>
              <a:rPr lang="en-US" altLang="zh-TW" dirty="0">
                <a:solidFill>
                  <a:schemeClr val="bg1"/>
                </a:solidFill>
              </a:rPr>
              <a:t>MIP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563DF2B-3632-42F8-BCCE-60AE14D23F8D}"/>
              </a:ext>
            </a:extLst>
          </p:cNvPr>
          <p:cNvSpPr txBox="1"/>
          <p:nvPr/>
        </p:nvSpPr>
        <p:spPr>
          <a:xfrm>
            <a:off x="6869447" y="4608595"/>
            <a:ext cx="1428596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房屋殘值</a:t>
            </a:r>
            <a:r>
              <a:rPr lang="en-US" altLang="zh-TW" dirty="0">
                <a:solidFill>
                  <a:schemeClr val="bg1"/>
                </a:solidFill>
              </a:rPr>
              <a:t>NE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C9508AC-251D-40B1-A1DF-C13B789D7D74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1626047" y="2448071"/>
            <a:ext cx="1121172" cy="1172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3559FEAD-E2E5-4998-8874-F71961A0649D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1626047" y="3620667"/>
            <a:ext cx="23114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AC6E098C-6F15-4657-9CC5-A6F9C5B0BD49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3624382" y="2448071"/>
            <a:ext cx="1097967" cy="849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7B9B5A0-AC66-4D5F-A103-8365DE07C6C7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5507179" y="2448071"/>
            <a:ext cx="1362268" cy="1172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D8D7CAA1-CE77-4E77-85DA-AA2FB5BC7165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5507179" y="3620666"/>
            <a:ext cx="136226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892D242C-567B-41C6-B199-5A20293787C7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5507179" y="3620667"/>
            <a:ext cx="1362268" cy="11725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1ECC7C2-6765-4C0A-B78B-C2E6C6AC3A75}"/>
              </a:ext>
            </a:extLst>
          </p:cNvPr>
          <p:cNvSpPr txBox="1"/>
          <p:nvPr/>
        </p:nvSpPr>
        <p:spPr>
          <a:xfrm>
            <a:off x="9517225" y="2896085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公平評價公式</a:t>
            </a:r>
            <a:endParaRPr lang="en-US" altLang="zh-TW" dirty="0"/>
          </a:p>
          <a:p>
            <a:r>
              <a:rPr lang="en-US" altLang="zh-TW" dirty="0"/>
              <a:t>LL=MIP+NE</a:t>
            </a:r>
          </a:p>
          <a:p>
            <a:r>
              <a:rPr lang="zh-TW" altLang="en-US" dirty="0"/>
              <a:t>二分法求可貸成數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6A84845-2C12-4AEC-BEC6-A5EBD5502791}"/>
              </a:ext>
            </a:extLst>
          </p:cNvPr>
          <p:cNvSpPr txBox="1"/>
          <p:nvPr/>
        </p:nvSpPr>
        <p:spPr>
          <a:xfrm>
            <a:off x="727788" y="643812"/>
            <a:ext cx="10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RM+LTC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AF6BA4E-8016-44A1-893A-E595842F41C6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5.</a:t>
            </a:r>
            <a:r>
              <a:rPr lang="zh-TW" altLang="en-US" sz="1200" dirty="0"/>
              <a:t> 算出</a:t>
            </a:r>
            <a:r>
              <a:rPr lang="en-US" altLang="zh-TW" sz="1200" dirty="0"/>
              <a:t>LL</a:t>
            </a:r>
            <a:r>
              <a:rPr lang="zh-TW" altLang="en-US" sz="1200" dirty="0"/>
              <a:t>、</a:t>
            </a:r>
            <a:r>
              <a:rPr lang="en-US" altLang="zh-TW" sz="1200" dirty="0"/>
              <a:t>MIP</a:t>
            </a:r>
            <a:r>
              <a:rPr lang="zh-TW" altLang="en-US" sz="1200" dirty="0"/>
              <a:t>、</a:t>
            </a:r>
            <a:r>
              <a:rPr lang="en-US" altLang="zh-TW" sz="1200" dirty="0"/>
              <a:t>NE</a:t>
            </a:r>
            <a:r>
              <a:rPr lang="zh-TW" altLang="en-US" sz="1200" dirty="0"/>
              <a:t>以算可貸成數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592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BD0E49B-8960-49AC-AF49-C4B496803E3A}"/>
              </a:ext>
            </a:extLst>
          </p:cNvPr>
          <p:cNvSpPr txBox="1"/>
          <p:nvPr/>
        </p:nvSpPr>
        <p:spPr>
          <a:xfrm>
            <a:off x="711242" y="549779"/>
            <a:ext cx="1633781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LL</a:t>
            </a:r>
            <a:r>
              <a:rPr lang="zh-TW" altLang="en-US" dirty="0">
                <a:solidFill>
                  <a:schemeClr val="bg1"/>
                </a:solidFill>
              </a:rPr>
              <a:t>、</a:t>
            </a:r>
            <a:r>
              <a:rPr lang="en-US" altLang="zh-TW" dirty="0">
                <a:solidFill>
                  <a:schemeClr val="bg1"/>
                </a:solidFill>
              </a:rPr>
              <a:t>MIP</a:t>
            </a:r>
            <a:r>
              <a:rPr lang="zh-TW" altLang="en-US" dirty="0">
                <a:solidFill>
                  <a:schemeClr val="bg1"/>
                </a:solidFill>
              </a:rPr>
              <a:t>、</a:t>
            </a:r>
            <a:r>
              <a:rPr lang="en-US" altLang="zh-TW" dirty="0">
                <a:solidFill>
                  <a:schemeClr val="bg1"/>
                </a:solidFill>
              </a:rPr>
              <a:t>NE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D50C3A8-4EEB-4A0E-A405-1909DDAF6D2B}"/>
              </a:ext>
            </a:extLst>
          </p:cNvPr>
          <p:cNvSpPr txBox="1"/>
          <p:nvPr/>
        </p:nvSpPr>
        <p:spPr>
          <a:xfrm>
            <a:off x="711242" y="1665187"/>
            <a:ext cx="8106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/>
              <a:t>有解約選擇權狀況：設定懲罰金</a:t>
            </a:r>
            <a:r>
              <a:rPr lang="en-US" altLang="zh-TW" dirty="0"/>
              <a:t>(</a:t>
            </a:r>
            <a:r>
              <a:rPr lang="zh-TW" altLang="en-US" dirty="0"/>
              <a:t>為</a:t>
            </a:r>
            <a:r>
              <a:rPr lang="en-US" altLang="zh-TW" dirty="0"/>
              <a:t>Loan amount</a:t>
            </a:r>
            <a:r>
              <a:rPr lang="zh-TW" altLang="en-US" dirty="0"/>
              <a:t>的某比例</a:t>
            </a:r>
            <a:r>
              <a:rPr lang="en-US" altLang="zh-TW" dirty="0"/>
              <a:t>)</a:t>
            </a:r>
            <a:r>
              <a:rPr lang="zh-TW" altLang="en-US" dirty="0"/>
              <a:t>，以</a:t>
            </a:r>
            <a:r>
              <a:rPr lang="en-US" altLang="zh-TW" dirty="0"/>
              <a:t>cancellation</a:t>
            </a:r>
            <a:r>
              <a:rPr lang="zh-TW" altLang="en-US" dirty="0"/>
              <a:t>函數計算</a:t>
            </a:r>
            <a:r>
              <a:rPr lang="en-US" altLang="zh-TW" dirty="0"/>
              <a:t>LL</a:t>
            </a:r>
            <a:r>
              <a:rPr lang="zh-TW" altLang="en-US" dirty="0"/>
              <a:t>、</a:t>
            </a:r>
            <a:r>
              <a:rPr lang="en-US" altLang="zh-TW" dirty="0"/>
              <a:t>MIP</a:t>
            </a:r>
            <a:r>
              <a:rPr lang="zh-TW" altLang="en-US" dirty="0"/>
              <a:t>、</a:t>
            </a:r>
            <a:r>
              <a:rPr lang="en-US" altLang="zh-TW" dirty="0"/>
              <a:t>NE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01EDF0A-E7FB-4F12-A66D-F965E9409434}"/>
              </a:ext>
            </a:extLst>
          </p:cNvPr>
          <p:cNvSpPr/>
          <p:nvPr/>
        </p:nvSpPr>
        <p:spPr>
          <a:xfrm>
            <a:off x="9257756" y="370579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1.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整理所需死亡率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-&gt;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4.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1200" dirty="0"/>
              <a:t>5.</a:t>
            </a:r>
            <a:r>
              <a:rPr lang="zh-TW" altLang="en-US" sz="1200" dirty="0"/>
              <a:t> 算出</a:t>
            </a:r>
            <a:r>
              <a:rPr lang="en-US" altLang="zh-TW" sz="1200" dirty="0"/>
              <a:t>LL</a:t>
            </a:r>
            <a:r>
              <a:rPr lang="zh-TW" altLang="en-US" sz="1200" dirty="0"/>
              <a:t>、</a:t>
            </a:r>
            <a:r>
              <a:rPr lang="en-US" altLang="zh-TW" sz="1200" dirty="0"/>
              <a:t>MIP</a:t>
            </a:r>
            <a:r>
              <a:rPr lang="zh-TW" altLang="en-US" sz="1200" dirty="0"/>
              <a:t>、</a:t>
            </a:r>
            <a:r>
              <a:rPr lang="en-US" altLang="zh-TW" sz="1200" dirty="0"/>
              <a:t>NE</a:t>
            </a:r>
            <a:r>
              <a:rPr lang="zh-TW" altLang="en-US" sz="1200" dirty="0"/>
              <a:t>以算可貸成數</a:t>
            </a:r>
            <a:endParaRPr lang="en-US" altLang="zh-TW" sz="1200" dirty="0"/>
          </a:p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6.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 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C1BD627-BE12-4EEB-B4CA-D9FB8722E309}"/>
              </a:ext>
            </a:extLst>
          </p:cNvPr>
          <p:cNvSpPr/>
          <p:nvPr/>
        </p:nvSpPr>
        <p:spPr>
          <a:xfrm>
            <a:off x="1007705" y="2544007"/>
            <a:ext cx="1071465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00"/>
                </a:solidFill>
              </a:rPr>
              <a:t> [ </a:t>
            </a:r>
            <a:r>
              <a:rPr lang="en-US" altLang="zh-TW" sz="1400" dirty="0" err="1">
                <a:solidFill>
                  <a:srgbClr val="00B050"/>
                </a:solidFill>
              </a:rPr>
              <a:t>Lender_loss_output</a:t>
            </a:r>
            <a:r>
              <a:rPr lang="en-US" altLang="zh-TW" sz="1400" dirty="0">
                <a:solidFill>
                  <a:srgbClr val="00B050"/>
                </a:solidFill>
              </a:rPr>
              <a:t> , </a:t>
            </a:r>
            <a:r>
              <a:rPr lang="en-US" altLang="zh-TW" sz="1400" dirty="0" err="1">
                <a:solidFill>
                  <a:srgbClr val="00B050"/>
                </a:solidFill>
              </a:rPr>
              <a:t>Net_equity_output</a:t>
            </a:r>
            <a:r>
              <a:rPr lang="en-US" altLang="zh-TW" sz="1400" dirty="0">
                <a:solidFill>
                  <a:srgbClr val="00B050"/>
                </a:solidFill>
              </a:rPr>
              <a:t> , </a:t>
            </a:r>
            <a:r>
              <a:rPr lang="en-US" altLang="zh-TW" sz="1400" dirty="0" err="1">
                <a:solidFill>
                  <a:srgbClr val="00B050"/>
                </a:solidFill>
              </a:rPr>
              <a:t>MIP_output</a:t>
            </a:r>
            <a:r>
              <a:rPr lang="en-US" altLang="zh-TW" sz="1400" dirty="0">
                <a:solidFill>
                  <a:srgbClr val="00B050"/>
                </a:solidFill>
              </a:rPr>
              <a:t> , </a:t>
            </a:r>
            <a:r>
              <a:rPr lang="en-US" altLang="zh-TW" sz="1400" dirty="0" err="1">
                <a:solidFill>
                  <a:srgbClr val="00B050"/>
                </a:solidFill>
              </a:rPr>
              <a:t>is_cancel_output</a:t>
            </a:r>
            <a:r>
              <a:rPr lang="en-US" altLang="zh-TW" sz="1400" dirty="0">
                <a:solidFill>
                  <a:srgbClr val="00B050"/>
                </a:solidFill>
              </a:rPr>
              <a:t> , </a:t>
            </a:r>
            <a:r>
              <a:rPr lang="en-US" altLang="zh-TW" sz="1400" dirty="0" err="1">
                <a:solidFill>
                  <a:srgbClr val="00B050"/>
                </a:solidFill>
              </a:rPr>
              <a:t>remaining_out</a:t>
            </a:r>
            <a:r>
              <a:rPr lang="en-US" altLang="zh-TW" sz="1400" dirty="0">
                <a:solidFill>
                  <a:srgbClr val="00B050"/>
                </a:solidFill>
              </a:rPr>
              <a:t> , </a:t>
            </a:r>
            <a:r>
              <a:rPr lang="en-US" altLang="zh-TW" sz="1400" dirty="0" err="1">
                <a:solidFill>
                  <a:srgbClr val="00B050"/>
                </a:solidFill>
              </a:rPr>
              <a:t>cancel_prob_out</a:t>
            </a:r>
            <a:r>
              <a:rPr lang="en-US" altLang="zh-TW" sz="1400" dirty="0">
                <a:solidFill>
                  <a:srgbClr val="00B050"/>
                </a:solidFill>
              </a:rPr>
              <a:t> </a:t>
            </a:r>
            <a:r>
              <a:rPr lang="en-US" altLang="zh-TW" sz="1400" dirty="0">
                <a:solidFill>
                  <a:srgbClr val="000000"/>
                </a:solidFill>
              </a:rPr>
              <a:t>] </a:t>
            </a:r>
          </a:p>
          <a:p>
            <a:endParaRPr lang="en-US" altLang="zh-TW" sz="1400" dirty="0">
              <a:solidFill>
                <a:srgbClr val="000000"/>
              </a:solidFill>
            </a:endParaRPr>
          </a:p>
          <a:p>
            <a:r>
              <a:rPr lang="en-US" altLang="zh-TW" sz="1400" dirty="0">
                <a:solidFill>
                  <a:srgbClr val="000000"/>
                </a:solidFill>
              </a:rPr>
              <a:t>	=  Cancellation(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N, NON,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jmax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sigmaH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sigmaR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rho, theta,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hullwhiterate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rentalrate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a, H0, Y,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cut_num,Loan_Amount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	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DeltaT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Pi, m,prob_hullwhite,</a:t>
            </a:r>
            <a:r>
              <a:rPr lang="en-US" altLang="zh-TW" sz="1400" u="sng" dirty="0">
                <a:solidFill>
                  <a:schemeClr val="bg2">
                    <a:lumMod val="75000"/>
                  </a:schemeClr>
                </a:solidFill>
              </a:rPr>
              <a:t>AC_rate,I4_rate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HECM,Penalty,Heritor,c,compensation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V</a:t>
            </a:r>
            <a:r>
              <a:rPr lang="en-US" altLang="zh-TW" sz="1400" dirty="0">
                <a:solidFill>
                  <a:srgbClr val="000000"/>
                </a:solidFill>
              </a:rPr>
              <a:t>)</a:t>
            </a:r>
          </a:p>
          <a:p>
            <a:endParaRPr lang="zh-TW" altLang="en-US" b="0" i="0" u="none" strike="noStrike" baseline="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E88583-5663-4EF3-8F6A-A707BB6878D8}"/>
              </a:ext>
            </a:extLst>
          </p:cNvPr>
          <p:cNvSpPr/>
          <p:nvPr/>
        </p:nvSpPr>
        <p:spPr>
          <a:xfrm>
            <a:off x="1007705" y="4684981"/>
            <a:ext cx="10714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</a:rPr>
              <a:t>[ </a:t>
            </a:r>
            <a:r>
              <a:rPr lang="en-US" altLang="zh-TW" sz="1400" dirty="0" err="1">
                <a:solidFill>
                  <a:srgbClr val="00B050"/>
                </a:solidFill>
              </a:rPr>
              <a:t>Lender_Loss</a:t>
            </a:r>
            <a:r>
              <a:rPr lang="en-US" altLang="zh-TW" sz="1400" dirty="0">
                <a:solidFill>
                  <a:srgbClr val="00B050"/>
                </a:solidFill>
              </a:rPr>
              <a:t> , </a:t>
            </a:r>
            <a:r>
              <a:rPr lang="en-US" altLang="zh-TW" sz="1400" dirty="0" err="1">
                <a:solidFill>
                  <a:srgbClr val="00B050"/>
                </a:solidFill>
              </a:rPr>
              <a:t>Net_Equity</a:t>
            </a:r>
            <a:r>
              <a:rPr lang="en-US" altLang="zh-TW" sz="1400" dirty="0">
                <a:solidFill>
                  <a:srgbClr val="00B050"/>
                </a:solidFill>
              </a:rPr>
              <a:t> , MIP , remaining </a:t>
            </a:r>
            <a:r>
              <a:rPr lang="en-US" altLang="zh-TW" sz="1400" dirty="0">
                <a:solidFill>
                  <a:srgbClr val="000000"/>
                </a:solidFill>
              </a:rPr>
              <a:t>] </a:t>
            </a:r>
          </a:p>
          <a:p>
            <a:endParaRPr lang="en-US" altLang="zh-TW" sz="1400" dirty="0">
              <a:solidFill>
                <a:srgbClr val="000000"/>
              </a:solidFill>
            </a:endParaRPr>
          </a:p>
          <a:p>
            <a:r>
              <a:rPr lang="en-US" altLang="zh-TW" sz="1400" dirty="0">
                <a:solidFill>
                  <a:srgbClr val="000000"/>
                </a:solidFill>
              </a:rPr>
              <a:t>	= </a:t>
            </a:r>
            <a:r>
              <a:rPr lang="en-US" altLang="zh-TW" sz="1400" dirty="0" err="1">
                <a:solidFill>
                  <a:srgbClr val="000000"/>
                </a:solidFill>
              </a:rPr>
              <a:t>no_Cancellation</a:t>
            </a:r>
            <a:r>
              <a:rPr lang="en-US" altLang="zh-TW" sz="1400" dirty="0">
                <a:solidFill>
                  <a:srgbClr val="000000"/>
                </a:solidFill>
              </a:rPr>
              <a:t>(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N, NON,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jmax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sigmaH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sigmaR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rho, theta,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hullwhiterate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rentalrate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a, H0, Y,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cut_num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Loan_Amount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 	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DeltaT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 Pi, um,prob_hullwhite,</a:t>
            </a:r>
            <a:r>
              <a:rPr lang="en-US" altLang="zh-TW" sz="1400" u="sng" dirty="0">
                <a:solidFill>
                  <a:schemeClr val="bg2">
                    <a:lumMod val="75000"/>
                  </a:schemeClr>
                </a:solidFill>
              </a:rPr>
              <a:t>AC_rate,I1_rate,I2_rate,I3_rate,I4_rate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,HECM, c, compensation, V</a:t>
            </a:r>
            <a:r>
              <a:rPr lang="en-US" altLang="zh-TW" sz="1400" dirty="0">
                <a:solidFill>
                  <a:srgbClr val="000000"/>
                </a:solidFill>
              </a:rPr>
              <a:t>);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B88FCB-6F0A-4ADC-9DFB-ED7FAEDB8F6A}"/>
              </a:ext>
            </a:extLst>
          </p:cNvPr>
          <p:cNvSpPr/>
          <p:nvPr/>
        </p:nvSpPr>
        <p:spPr>
          <a:xfrm>
            <a:off x="711242" y="4007602"/>
            <a:ext cx="7760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2.</a:t>
            </a:r>
            <a:r>
              <a:rPr lang="zh-TW" altLang="en-US" dirty="0"/>
              <a:t>   無解約選擇權狀況：以</a:t>
            </a:r>
            <a:r>
              <a:rPr lang="en-US" altLang="zh-TW" dirty="0" err="1"/>
              <a:t>no_cancellation</a:t>
            </a:r>
            <a:r>
              <a:rPr lang="zh-TW" altLang="en-US" dirty="0"/>
              <a:t>函數計算</a:t>
            </a:r>
            <a:r>
              <a:rPr lang="en-US" altLang="zh-TW" dirty="0"/>
              <a:t>LL</a:t>
            </a:r>
            <a:r>
              <a:rPr lang="zh-TW" altLang="en-US" dirty="0"/>
              <a:t>、</a:t>
            </a:r>
            <a:r>
              <a:rPr lang="en-US" altLang="zh-TW" dirty="0"/>
              <a:t>MIP</a:t>
            </a:r>
            <a:r>
              <a:rPr lang="zh-TW" altLang="en-US" dirty="0"/>
              <a:t>、</a:t>
            </a:r>
            <a:r>
              <a:rPr lang="en-US" altLang="zh-TW" dirty="0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7781528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CFAD0CD-882B-4CB5-B1A0-282B1829B28F}"/>
              </a:ext>
            </a:extLst>
          </p:cNvPr>
          <p:cNvSpPr/>
          <p:nvPr/>
        </p:nvSpPr>
        <p:spPr>
          <a:xfrm>
            <a:off x="1117621" y="1043731"/>
            <a:ext cx="47244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Cancellation</a:t>
            </a:r>
            <a:r>
              <a:rPr lang="zh-TW" altLang="en-US" sz="1600" dirty="0"/>
              <a:t>流程：</a:t>
            </a:r>
            <a:endParaRPr lang="en-US" altLang="zh-TW" sz="1600" dirty="0"/>
          </a:p>
          <a:p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600" dirty="0"/>
              <a:t>建房價</a:t>
            </a:r>
            <a:r>
              <a:rPr lang="en-US" altLang="zh-TW" sz="1600" dirty="0"/>
              <a:t>Tree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en-US" altLang="zh-TW" sz="1600" dirty="0" err="1"/>
              <a:t>muX</a:t>
            </a:r>
            <a:endParaRPr lang="en-US" altLang="zh-TW" sz="1600" dirty="0"/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en-US" altLang="zh-TW" sz="1600" dirty="0"/>
              <a:t>X</a:t>
            </a:r>
            <a:r>
              <a:rPr lang="zh-TW" altLang="en-US" sz="1600" dirty="0"/>
              <a:t>轉成</a:t>
            </a:r>
            <a:r>
              <a:rPr lang="en-US" altLang="zh-TW" sz="1600" dirty="0"/>
              <a:t>H</a:t>
            </a:r>
            <a:r>
              <a:rPr lang="zh-TW" altLang="en-US" sz="1600" dirty="0"/>
              <a:t>函數</a:t>
            </a:r>
            <a:endParaRPr lang="en-US" altLang="zh-TW" sz="1600" dirty="0"/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/>
              <a:t>算</a:t>
            </a:r>
            <a:r>
              <a:rPr lang="en-US" altLang="zh-TW" sz="1600" dirty="0"/>
              <a:t>X</a:t>
            </a:r>
            <a:r>
              <a:rPr lang="zh-TW" altLang="en-US" sz="1600" dirty="0"/>
              <a:t>漲跌機率</a:t>
            </a:r>
            <a:endParaRPr lang="en-US" altLang="zh-TW" sz="1600" dirty="0"/>
          </a:p>
          <a:p>
            <a:pPr marL="342900" indent="-342900">
              <a:buAutoNum type="arabicPeriod"/>
            </a:pPr>
            <a:r>
              <a:rPr lang="zh-TW" altLang="en-US" sz="1600" dirty="0"/>
              <a:t>算出每個節點的</a:t>
            </a:r>
            <a:r>
              <a:rPr lang="en-US" altLang="zh-TW" sz="1600" dirty="0"/>
              <a:t>VG</a:t>
            </a:r>
            <a:r>
              <a:rPr lang="zh-TW" altLang="en-US" sz="1600" dirty="0"/>
              <a:t>、</a:t>
            </a:r>
            <a:r>
              <a:rPr lang="en-US" altLang="zh-TW" sz="1600" dirty="0"/>
              <a:t>NE</a:t>
            </a:r>
            <a:r>
              <a:rPr lang="zh-TW" altLang="en-US" sz="1600" dirty="0"/>
              <a:t>、</a:t>
            </a:r>
            <a:r>
              <a:rPr lang="en-US" altLang="zh-TW" sz="1600" dirty="0"/>
              <a:t>LL</a:t>
            </a:r>
            <a:r>
              <a:rPr lang="zh-TW" altLang="en-US" sz="1600" dirty="0"/>
              <a:t>建構出</a:t>
            </a:r>
            <a:r>
              <a:rPr lang="en-US" altLang="zh-TW" sz="1600" dirty="0"/>
              <a:t>tree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/>
              <a:t>建</a:t>
            </a:r>
            <a:r>
              <a:rPr lang="en-US" altLang="zh-TW" sz="1600" dirty="0"/>
              <a:t>VG</a:t>
            </a:r>
            <a:r>
              <a:rPr lang="zh-TW" altLang="en-US" sz="1600" dirty="0"/>
              <a:t>、</a:t>
            </a:r>
            <a:r>
              <a:rPr lang="en-US" altLang="zh-TW" sz="1600" dirty="0"/>
              <a:t>NE</a:t>
            </a:r>
            <a:r>
              <a:rPr lang="zh-TW" altLang="en-US" sz="1600" dirty="0"/>
              <a:t>、</a:t>
            </a:r>
            <a:r>
              <a:rPr lang="en-US" altLang="zh-TW" sz="1600" dirty="0"/>
              <a:t>LL</a:t>
            </a:r>
            <a:r>
              <a:rPr lang="zh-TW" altLang="en-US" sz="1600" dirty="0"/>
              <a:t>的樹</a:t>
            </a:r>
            <a:endParaRPr lang="en-US" altLang="zh-TW" sz="1600" dirty="0"/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/>
              <a:t>建</a:t>
            </a:r>
            <a:r>
              <a:rPr lang="en-US" altLang="zh-TW" sz="1600" dirty="0"/>
              <a:t>MIP</a:t>
            </a:r>
            <a:r>
              <a:rPr lang="zh-TW" altLang="en-US" sz="1600" dirty="0"/>
              <a:t>的樹</a:t>
            </a:r>
            <a:endParaRPr lang="en-US" altLang="zh-TW" sz="1600" dirty="0"/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zh-TW" altLang="en-US" sz="1600" dirty="0"/>
              <a:t>開始做</a:t>
            </a:r>
            <a:r>
              <a:rPr lang="en-US" altLang="zh-TW" sz="1600" dirty="0"/>
              <a:t>Backward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/>
              <a:t>倒數第二期～第</a:t>
            </a:r>
            <a:r>
              <a:rPr lang="en-US" altLang="zh-TW" sz="1600" dirty="0" err="1"/>
              <a:t>startpoint</a:t>
            </a:r>
            <a:r>
              <a:rPr lang="zh-TW" altLang="en-US" sz="1600" dirty="0"/>
              <a:t>期</a:t>
            </a:r>
            <a:endParaRPr lang="en-US" altLang="zh-TW" sz="16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600" dirty="0"/>
              <a:t>利率路線</a:t>
            </a:r>
            <a:endParaRPr lang="en-US" altLang="zh-TW" sz="16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600" dirty="0"/>
              <a:t>定義所有暫存點</a:t>
            </a:r>
            <a:endParaRPr lang="en-US" altLang="zh-TW" sz="16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600" dirty="0"/>
              <a:t>判斷是否解約</a:t>
            </a:r>
            <a:endParaRPr lang="en-US" altLang="zh-TW" sz="16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600" dirty="0"/>
              <a:t>解約與否的重設處理</a:t>
            </a:r>
            <a:endParaRPr lang="en-US" altLang="zh-TW" sz="1600" dirty="0"/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/>
              <a:t>第</a:t>
            </a:r>
            <a:r>
              <a:rPr lang="en-US" altLang="zh-TW" sz="1600" dirty="0"/>
              <a:t>startpoint-1</a:t>
            </a:r>
            <a:r>
              <a:rPr lang="zh-TW" altLang="en-US" sz="1600" dirty="0"/>
              <a:t>期～第一期</a:t>
            </a:r>
            <a:endParaRPr lang="en-US" altLang="zh-TW" sz="16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600" dirty="0"/>
              <a:t>定義所有暫存點</a:t>
            </a:r>
            <a:endParaRPr lang="en-US" altLang="zh-TW" sz="16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600" dirty="0"/>
              <a:t>第零期以外的解約與否</a:t>
            </a:r>
            <a:endParaRPr lang="en-US" altLang="zh-TW" sz="16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600" dirty="0"/>
              <a:t>解約與否的重設處理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2864266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61189D2-A2AD-496E-8E8A-BEA2AFFF52C9}"/>
              </a:ext>
            </a:extLst>
          </p:cNvPr>
          <p:cNvSpPr/>
          <p:nvPr/>
        </p:nvSpPr>
        <p:spPr>
          <a:xfrm>
            <a:off x="584718" y="476330"/>
            <a:ext cx="3893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1600" dirty="0"/>
              <a:t>建房價</a:t>
            </a:r>
            <a:r>
              <a:rPr lang="en-US" altLang="zh-TW" sz="1600" dirty="0"/>
              <a:t>Tree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/>
              <a:t>算出每個點的</a:t>
            </a:r>
            <a:r>
              <a:rPr lang="en-US" altLang="zh-TW" sz="1600" dirty="0" err="1"/>
              <a:t>muX</a:t>
            </a:r>
            <a:r>
              <a:rPr lang="zh-TW" altLang="en-US" sz="1600" dirty="0"/>
              <a:t>值</a:t>
            </a:r>
            <a:endParaRPr lang="en-US" altLang="zh-TW" sz="1600" dirty="0"/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/>
              <a:t>把</a:t>
            </a:r>
            <a:r>
              <a:rPr lang="en-US" altLang="zh-TW" sz="1600" dirty="0"/>
              <a:t>X</a:t>
            </a:r>
            <a:r>
              <a:rPr lang="zh-TW" altLang="en-US" sz="1600" dirty="0"/>
              <a:t>函數轉成</a:t>
            </a:r>
            <a:r>
              <a:rPr lang="en-US" altLang="zh-TW" sz="1600" dirty="0"/>
              <a:t>H</a:t>
            </a:r>
            <a:r>
              <a:rPr lang="zh-TW" altLang="en-US" sz="1600" dirty="0"/>
              <a:t>函數</a:t>
            </a:r>
            <a:endParaRPr lang="en-US" altLang="zh-TW" sz="1600" dirty="0"/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/>
              <a:t>算</a:t>
            </a:r>
            <a:r>
              <a:rPr lang="en-US" altLang="zh-TW" sz="1600" dirty="0"/>
              <a:t>H</a:t>
            </a:r>
            <a:r>
              <a:rPr lang="zh-TW" altLang="en-US" sz="1600" dirty="0"/>
              <a:t>漲跌機率</a:t>
            </a:r>
            <a:endParaRPr lang="en-US" altLang="zh-TW" sz="1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549104-2A35-487C-A21D-03997B87903B}"/>
              </a:ext>
            </a:extLst>
          </p:cNvPr>
          <p:cNvSpPr/>
          <p:nvPr/>
        </p:nvSpPr>
        <p:spPr>
          <a:xfrm>
            <a:off x="8767664" y="281359"/>
            <a:ext cx="3222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Cancellation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流程：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/>
              <a:t>建房價</a:t>
            </a:r>
            <a:r>
              <a:rPr lang="en-US" altLang="zh-TW" sz="1400" dirty="0"/>
              <a:t>Tree</a:t>
            </a: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算出每個節點的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VG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LL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72A69C1-F9D2-4EDC-A676-B37EF3B0BE02}"/>
              </a:ext>
            </a:extLst>
          </p:cNvPr>
          <p:cNvSpPr txBox="1"/>
          <p:nvPr/>
        </p:nvSpPr>
        <p:spPr>
          <a:xfrm>
            <a:off x="783771" y="2638029"/>
            <a:ext cx="432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X</a:t>
            </a:r>
            <a:r>
              <a:rPr lang="zh-TW" altLang="en-US" dirty="0"/>
              <a:t>：包含在房價裡，但與利率無關的部分</a:t>
            </a:r>
            <a:endParaRPr lang="en-US" altLang="zh-TW" dirty="0"/>
          </a:p>
          <a:p>
            <a:r>
              <a:rPr lang="en-US" altLang="zh-TW" dirty="0"/>
              <a:t>Y</a:t>
            </a:r>
            <a:r>
              <a:rPr lang="zh-TW" altLang="en-US" dirty="0"/>
              <a:t>：包含在利率裡，但與房價無關的部分</a:t>
            </a:r>
            <a:endParaRPr lang="en-US" altLang="zh-TW" dirty="0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031777BB-39C6-4666-9073-DABDDACB4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261131"/>
              </p:ext>
            </p:extLst>
          </p:nvPr>
        </p:nvGraphicFramePr>
        <p:xfrm>
          <a:off x="984199" y="3735025"/>
          <a:ext cx="3257162" cy="810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3" imgW="2400300" imgH="482600" progId="Equation.DSMT4">
                  <p:embed/>
                </p:oleObj>
              </mc:Choice>
              <mc:Fallback>
                <p:oleObj name="Equation" r:id="rId3" imgW="2400300" imgH="482600" progId="Equation.DSMT4">
                  <p:embed/>
                  <p:pic>
                    <p:nvPicPr>
                      <p:cNvPr id="69636" name="Object 2">
                        <a:extLst>
                          <a:ext uri="{FF2B5EF4-FFF2-40B4-BE49-F238E27FC236}">
                            <a16:creationId xmlns:a16="http://schemas.microsoft.com/office/drawing/2014/main" id="{32B8DC85-859D-475F-90ED-D2AAAAC0E6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199" y="3735025"/>
                        <a:ext cx="3257162" cy="810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06894034-73EE-4537-859C-B23154200B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317390"/>
              </p:ext>
            </p:extLst>
          </p:nvPr>
        </p:nvGraphicFramePr>
        <p:xfrm>
          <a:off x="984198" y="4690624"/>
          <a:ext cx="3830397" cy="10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5" imgW="2438400" imgH="660400" progId="Equation.DSMT4">
                  <p:embed/>
                </p:oleObj>
              </mc:Choice>
              <mc:Fallback>
                <p:oleObj name="Equation" r:id="rId5" imgW="2438400" imgH="660400" progId="Equation.DSMT4">
                  <p:embed/>
                  <p:pic>
                    <p:nvPicPr>
                      <p:cNvPr id="69638" name="Object 3">
                        <a:extLst>
                          <a:ext uri="{FF2B5EF4-FFF2-40B4-BE49-F238E27FC236}">
                            <a16:creationId xmlns:a16="http://schemas.microsoft.com/office/drawing/2014/main" id="{B0417A32-57DF-4522-B7F8-54963257EE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198" y="4690624"/>
                        <a:ext cx="3830397" cy="10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912BB09C-B11B-4B86-BD56-9DADD7B74D59}"/>
              </a:ext>
            </a:extLst>
          </p:cNvPr>
          <p:cNvSpPr txBox="1"/>
          <p:nvPr/>
        </p:nvSpPr>
        <p:spPr>
          <a:xfrm>
            <a:off x="783771" y="1968759"/>
            <a:ext cx="6417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因為房價和利率有相關性，所以先正交化來簡化樹的複雜度。</a:t>
            </a:r>
            <a:endParaRPr lang="en-US" altLang="zh-TW" dirty="0"/>
          </a:p>
          <a:p>
            <a:r>
              <a:rPr lang="en-US" altLang="zh-TW" dirty="0"/>
              <a:t>=&gt;</a:t>
            </a:r>
            <a:r>
              <a:rPr lang="zh-TW" altLang="en-US" dirty="0"/>
              <a:t>用</a:t>
            </a:r>
            <a:r>
              <a:rPr lang="en-US" altLang="zh-TW" dirty="0"/>
              <a:t>X.Y</a:t>
            </a:r>
            <a:r>
              <a:rPr lang="zh-TW" altLang="en-US" dirty="0"/>
              <a:t>代替房價利率造樹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49CB122-2674-4EEA-9A5F-4AD0909BE0F2}"/>
              </a:ext>
            </a:extLst>
          </p:cNvPr>
          <p:cNvSpPr txBox="1"/>
          <p:nvPr/>
        </p:nvSpPr>
        <p:spPr>
          <a:xfrm>
            <a:off x="4814595" y="3836688"/>
            <a:ext cx="383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-&gt;</a:t>
            </a:r>
            <a:r>
              <a:rPr lang="zh-TW" altLang="en-US" dirty="0"/>
              <a:t> 使用</a:t>
            </a:r>
            <a:r>
              <a:rPr lang="en-US" altLang="zh-TW" dirty="0"/>
              <a:t>X.Y</a:t>
            </a:r>
            <a:r>
              <a:rPr lang="zh-TW" altLang="en-US" dirty="0"/>
              <a:t>建樹可以不受相關性影響</a:t>
            </a:r>
            <a:endParaRPr lang="en-US" altLang="zh-TW" dirty="0"/>
          </a:p>
          <a:p>
            <a:r>
              <a:rPr lang="en-US" altLang="zh-TW" dirty="0"/>
              <a:t>-&gt;</a:t>
            </a:r>
            <a:r>
              <a:rPr lang="zh-TW" altLang="en-US" dirty="0"/>
              <a:t> </a:t>
            </a:r>
            <a:r>
              <a:rPr lang="en-US" altLang="zh-TW" dirty="0"/>
              <a:t>X.Y</a:t>
            </a:r>
            <a:r>
              <a:rPr lang="zh-TW" altLang="en-US" dirty="0"/>
              <a:t>可以轉換回</a:t>
            </a:r>
            <a:r>
              <a:rPr lang="en-US" altLang="zh-TW" dirty="0"/>
              <a:t>H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3C96296-8771-4B86-9C17-B1277045D86F}"/>
              </a:ext>
            </a:extLst>
          </p:cNvPr>
          <p:cNvSpPr txBox="1"/>
          <p:nvPr/>
        </p:nvSpPr>
        <p:spPr>
          <a:xfrm>
            <a:off x="5134485" y="5109328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-&gt;</a:t>
            </a:r>
            <a:r>
              <a:rPr lang="zh-TW" altLang="en-US" dirty="0"/>
              <a:t> 可以算</a:t>
            </a:r>
            <a:r>
              <a:rPr lang="en-US" altLang="zh-TW" dirty="0"/>
              <a:t>H</a:t>
            </a:r>
            <a:r>
              <a:rPr lang="zh-TW" altLang="en-US" dirty="0"/>
              <a:t>漲跌機率</a:t>
            </a:r>
          </a:p>
        </p:txBody>
      </p:sp>
    </p:spTree>
    <p:extLst>
      <p:ext uri="{BB962C8B-B14F-4D97-AF65-F5344CB8AC3E}">
        <p14:creationId xmlns:p14="http://schemas.microsoft.com/office/powerpoint/2010/main" val="12287819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61189D2-A2AD-496E-8E8A-BEA2AFFF52C9}"/>
              </a:ext>
            </a:extLst>
          </p:cNvPr>
          <p:cNvSpPr/>
          <p:nvPr/>
        </p:nvSpPr>
        <p:spPr>
          <a:xfrm>
            <a:off x="584718" y="476330"/>
            <a:ext cx="3893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建房價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Tree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/>
              <a:t>算出每個點的</a:t>
            </a:r>
            <a:r>
              <a:rPr lang="en-US" altLang="zh-TW" sz="1600" dirty="0" err="1"/>
              <a:t>muX</a:t>
            </a:r>
            <a:r>
              <a:rPr lang="zh-TW" altLang="en-US" sz="1600" dirty="0"/>
              <a:t>值</a:t>
            </a:r>
            <a:endParaRPr lang="en-US" altLang="zh-TW" sz="1600" dirty="0"/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把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函數轉成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函數</a:t>
            </a:r>
            <a:endParaRPr lang="en-US" altLang="zh-TW" sz="1600" dirty="0">
              <a:solidFill>
                <a:schemeClr val="bg1">
                  <a:lumMod val="6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算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漲跌機率</a:t>
            </a:r>
            <a:endParaRPr lang="en-US" altLang="zh-TW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549104-2A35-487C-A21D-03997B87903B}"/>
              </a:ext>
            </a:extLst>
          </p:cNvPr>
          <p:cNvSpPr/>
          <p:nvPr/>
        </p:nvSpPr>
        <p:spPr>
          <a:xfrm>
            <a:off x="8767664" y="281359"/>
            <a:ext cx="3222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Cancellation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流程：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/>
              <a:t>建房價</a:t>
            </a:r>
            <a:r>
              <a:rPr lang="en-US" altLang="zh-TW" sz="1400" dirty="0"/>
              <a:t>Tree</a:t>
            </a: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算出每個節點的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VG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LL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02E2B54-CCBE-48AD-973C-1C5206B30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"/>
          <a:stretch/>
        </p:blipFill>
        <p:spPr>
          <a:xfrm>
            <a:off x="950487" y="1954643"/>
            <a:ext cx="10291025" cy="2017527"/>
          </a:xfrm>
          <a:prstGeom prst="rect">
            <a:avLst/>
          </a:prstGeom>
        </p:spPr>
      </p:pic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8E8A3C84-6760-4C49-BF12-1BA6635070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142408"/>
              </p:ext>
            </p:extLst>
          </p:nvPr>
        </p:nvGraphicFramePr>
        <p:xfrm>
          <a:off x="1033754" y="4261415"/>
          <a:ext cx="3603560" cy="10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4" imgW="2438400" imgH="660400" progId="Equation.DSMT4">
                  <p:embed/>
                </p:oleObj>
              </mc:Choice>
              <mc:Fallback>
                <p:oleObj name="Equation" r:id="rId4" imgW="2438400" imgH="66040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06894034-73EE-4537-859C-B23154200B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754" y="4261415"/>
                        <a:ext cx="3603560" cy="10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F57593C9-8FC5-4ABE-A92D-CF7891C7254D}"/>
              </a:ext>
            </a:extLst>
          </p:cNvPr>
          <p:cNvSpPr/>
          <p:nvPr/>
        </p:nvSpPr>
        <p:spPr>
          <a:xfrm>
            <a:off x="1651518" y="4139623"/>
            <a:ext cx="1455576" cy="12436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5B78C03E-4171-4EB0-AE2E-055950992A6D}"/>
              </a:ext>
            </a:extLst>
          </p:cNvPr>
          <p:cNvCxnSpPr/>
          <p:nvPr/>
        </p:nvCxnSpPr>
        <p:spPr>
          <a:xfrm>
            <a:off x="1651518" y="2939143"/>
            <a:ext cx="75671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AD5E7C30-3F1C-4E42-AADE-F8FD2B1F69A5}"/>
              </a:ext>
            </a:extLst>
          </p:cNvPr>
          <p:cNvSpPr/>
          <p:nvPr/>
        </p:nvSpPr>
        <p:spPr>
          <a:xfrm>
            <a:off x="3219060" y="4139623"/>
            <a:ext cx="1455576" cy="124364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0A0A7FD3-3525-4D1F-87F1-8DB050BAD7B4}"/>
              </a:ext>
            </a:extLst>
          </p:cNvPr>
          <p:cNvCxnSpPr>
            <a:cxnSpLocks/>
          </p:cNvCxnSpPr>
          <p:nvPr/>
        </p:nvCxnSpPr>
        <p:spPr>
          <a:xfrm>
            <a:off x="1651517" y="3203510"/>
            <a:ext cx="7116147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A4077C81-91A4-4234-B181-D0D5BE41BAB0}"/>
              </a:ext>
            </a:extLst>
          </p:cNvPr>
          <p:cNvCxnSpPr/>
          <p:nvPr/>
        </p:nvCxnSpPr>
        <p:spPr>
          <a:xfrm>
            <a:off x="2531706" y="2939143"/>
            <a:ext cx="0" cy="1200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39357855-E55A-4DA2-BDDD-6CE4CE9AE99E}"/>
              </a:ext>
            </a:extLst>
          </p:cNvPr>
          <p:cNvCxnSpPr/>
          <p:nvPr/>
        </p:nvCxnSpPr>
        <p:spPr>
          <a:xfrm>
            <a:off x="4030824" y="3203510"/>
            <a:ext cx="0" cy="936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3734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61189D2-A2AD-496E-8E8A-BEA2AFFF52C9}"/>
              </a:ext>
            </a:extLst>
          </p:cNvPr>
          <p:cNvSpPr/>
          <p:nvPr/>
        </p:nvSpPr>
        <p:spPr>
          <a:xfrm>
            <a:off x="584718" y="476330"/>
            <a:ext cx="3893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建房價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Tree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算出每個點的</a:t>
            </a:r>
            <a:r>
              <a:rPr lang="en-US" altLang="zh-TW" sz="1600" dirty="0" err="1">
                <a:solidFill>
                  <a:schemeClr val="bg1">
                    <a:lumMod val="65000"/>
                  </a:schemeClr>
                </a:solidFill>
              </a:rPr>
              <a:t>muX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值</a:t>
            </a:r>
            <a:endParaRPr lang="en-US" altLang="zh-TW" sz="1600" dirty="0">
              <a:solidFill>
                <a:schemeClr val="bg1">
                  <a:lumMod val="6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/>
              <a:t>把</a:t>
            </a:r>
            <a:r>
              <a:rPr lang="en-US" altLang="zh-TW" sz="1600" dirty="0"/>
              <a:t>X</a:t>
            </a:r>
            <a:r>
              <a:rPr lang="zh-TW" altLang="en-US" sz="1600" dirty="0"/>
              <a:t>函數轉成</a:t>
            </a:r>
            <a:r>
              <a:rPr lang="en-US" altLang="zh-TW" sz="1600" dirty="0"/>
              <a:t>H</a:t>
            </a:r>
            <a:r>
              <a:rPr lang="zh-TW" altLang="en-US" sz="1600" dirty="0"/>
              <a:t>函數</a:t>
            </a:r>
            <a:endParaRPr lang="en-US" altLang="zh-TW" sz="1600" dirty="0"/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算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漲跌機率</a:t>
            </a:r>
            <a:endParaRPr lang="en-US" altLang="zh-TW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549104-2A35-487C-A21D-03997B87903B}"/>
              </a:ext>
            </a:extLst>
          </p:cNvPr>
          <p:cNvSpPr/>
          <p:nvPr/>
        </p:nvSpPr>
        <p:spPr>
          <a:xfrm>
            <a:off x="8767664" y="281359"/>
            <a:ext cx="3222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Cancellation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流程：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/>
              <a:t>建房價</a:t>
            </a:r>
            <a:r>
              <a:rPr lang="en-US" altLang="zh-TW" sz="1400" dirty="0"/>
              <a:t>Tree</a:t>
            </a: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算出每個節點的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VG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LL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60F21EC-F27A-429C-9B08-9F93E81F5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"/>
          <a:stretch/>
        </p:blipFill>
        <p:spPr>
          <a:xfrm>
            <a:off x="787346" y="1991701"/>
            <a:ext cx="10617308" cy="392390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348E133-D624-45F9-956E-3695AAA8BA29}"/>
              </a:ext>
            </a:extLst>
          </p:cNvPr>
          <p:cNvSpPr txBox="1"/>
          <p:nvPr/>
        </p:nvSpPr>
        <p:spPr>
          <a:xfrm>
            <a:off x="7670020" y="573094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得到房價</a:t>
            </a:r>
            <a:r>
              <a:rPr lang="en-US" altLang="zh-TW" dirty="0"/>
              <a:t>tree</a:t>
            </a:r>
            <a:endParaRPr lang="zh-TW" altLang="en-US" dirty="0"/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F4502D33-83E7-4EAF-ADF9-19C4FA7405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061544"/>
              </p:ext>
            </p:extLst>
          </p:nvPr>
        </p:nvGraphicFramePr>
        <p:xfrm>
          <a:off x="2529559" y="5598903"/>
          <a:ext cx="4903788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4" imgW="2946400" imgH="381000" progId="Equation.DSMT4">
                  <p:embed/>
                </p:oleObj>
              </mc:Choice>
              <mc:Fallback>
                <p:oleObj name="Equation" r:id="rId4" imgW="2946400" imgH="381000" progId="Equation.DSMT4">
                  <p:embed/>
                  <p:pic>
                    <p:nvPicPr>
                      <p:cNvPr id="75784" name="Object 3">
                        <a:extLst>
                          <a:ext uri="{FF2B5EF4-FFF2-40B4-BE49-F238E27FC236}">
                            <a16:creationId xmlns:a16="http://schemas.microsoft.com/office/drawing/2014/main" id="{8A26CC31-C051-4F71-AABF-243E725ECA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559" y="5598903"/>
                        <a:ext cx="4903788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48202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61189D2-A2AD-496E-8E8A-BEA2AFFF52C9}"/>
              </a:ext>
            </a:extLst>
          </p:cNvPr>
          <p:cNvSpPr/>
          <p:nvPr/>
        </p:nvSpPr>
        <p:spPr>
          <a:xfrm>
            <a:off x="584718" y="476330"/>
            <a:ext cx="3893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建房價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Tree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算出每個點的</a:t>
            </a:r>
            <a:r>
              <a:rPr lang="en-US" altLang="zh-TW" sz="1600" dirty="0" err="1">
                <a:solidFill>
                  <a:schemeClr val="bg1">
                    <a:lumMod val="65000"/>
                  </a:schemeClr>
                </a:solidFill>
              </a:rPr>
              <a:t>muX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值</a:t>
            </a:r>
            <a:endParaRPr lang="en-US" altLang="zh-TW" sz="1600" dirty="0">
              <a:solidFill>
                <a:schemeClr val="bg1">
                  <a:lumMod val="6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把得到的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函數轉成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函數</a:t>
            </a:r>
            <a:endParaRPr lang="en-US" altLang="zh-TW" sz="1600" dirty="0">
              <a:solidFill>
                <a:schemeClr val="bg1">
                  <a:lumMod val="6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/>
              <a:t>算</a:t>
            </a:r>
            <a:r>
              <a:rPr lang="en-US" altLang="zh-TW" sz="1600" dirty="0"/>
              <a:t>H</a:t>
            </a:r>
            <a:r>
              <a:rPr lang="zh-TW" altLang="en-US" sz="1600" dirty="0"/>
              <a:t>漲跌機率</a:t>
            </a:r>
            <a:endParaRPr lang="en-US" altLang="zh-TW" sz="1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549104-2A35-487C-A21D-03997B87903B}"/>
              </a:ext>
            </a:extLst>
          </p:cNvPr>
          <p:cNvSpPr/>
          <p:nvPr/>
        </p:nvSpPr>
        <p:spPr>
          <a:xfrm>
            <a:off x="8767664" y="281359"/>
            <a:ext cx="3222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Cancellation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流程：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/>
              <a:t>建房價</a:t>
            </a:r>
            <a:r>
              <a:rPr lang="en-US" altLang="zh-TW" sz="1400" dirty="0"/>
              <a:t>Tree</a:t>
            </a: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算出每個節點的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VG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LL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4B6643C-8FFD-40F3-AE7B-A10F21207533}"/>
              </a:ext>
            </a:extLst>
          </p:cNvPr>
          <p:cNvSpPr txBox="1"/>
          <p:nvPr/>
        </p:nvSpPr>
        <p:spPr>
          <a:xfrm>
            <a:off x="584718" y="1758820"/>
            <a:ext cx="673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因為</a:t>
            </a:r>
            <a:r>
              <a:rPr lang="en-US" altLang="zh-TW" b="1" dirty="0"/>
              <a:t>X</a:t>
            </a:r>
            <a:r>
              <a:rPr lang="zh-TW" altLang="en-US" b="1" dirty="0"/>
              <a:t>和</a:t>
            </a:r>
            <a:r>
              <a:rPr lang="en-US" altLang="zh-TW" b="1" dirty="0"/>
              <a:t>H</a:t>
            </a:r>
            <a:r>
              <a:rPr lang="zh-TW" altLang="en-US" b="1" dirty="0"/>
              <a:t>為一對一轉換，所以計算</a:t>
            </a:r>
            <a:r>
              <a:rPr lang="en-US" altLang="zh-TW" b="1" dirty="0"/>
              <a:t>X</a:t>
            </a:r>
            <a:r>
              <a:rPr lang="zh-TW" altLang="en-US" b="1" dirty="0"/>
              <a:t>漲跌機率</a:t>
            </a:r>
            <a:r>
              <a:rPr lang="en-US" altLang="zh-TW" b="1" dirty="0"/>
              <a:t>=</a:t>
            </a:r>
            <a:r>
              <a:rPr lang="zh-TW" altLang="en-US" b="1" dirty="0"/>
              <a:t>計算</a:t>
            </a:r>
            <a:r>
              <a:rPr lang="en-US" altLang="zh-TW" b="1" dirty="0"/>
              <a:t>H</a:t>
            </a:r>
            <a:r>
              <a:rPr lang="zh-TW" altLang="en-US" b="1" dirty="0"/>
              <a:t>漲跌機率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7AE0E89-26B7-4A58-AE6A-BDF4C5D11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" r="46729"/>
          <a:stretch/>
        </p:blipFill>
        <p:spPr>
          <a:xfrm>
            <a:off x="734048" y="2369726"/>
            <a:ext cx="7196971" cy="20160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60CFB56-BE93-4C47-95FB-0E1C1CA60A7C}"/>
                  </a:ext>
                </a:extLst>
              </p:cNvPr>
              <p:cNvSpPr txBox="1"/>
              <p:nvPr/>
            </p:nvSpPr>
            <p:spPr>
              <a:xfrm>
                <a:off x="727849" y="4627377"/>
                <a:ext cx="4762522" cy="20195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zh-TW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zh-TW" dirty="0">
                  <a:ea typeface="Cambria Math" panose="02040503050406030204" pitchFamily="18" charset="0"/>
                </a:endParaRPr>
              </a:p>
              <a:p>
                <a:endParaRPr lang="en-US" altLang="zh-TW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TW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TW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TW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b="0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altLang="zh-TW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 dirty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num>
                        <m:den>
                          <m:r>
                            <a:rPr lang="en-US" altLang="zh-TW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zh-TW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altLang="zh-TW" b="0" dirty="0">
                  <a:ea typeface="Cambria Math" panose="02040503050406030204" pitchFamily="18" charset="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60CFB56-BE93-4C47-95FB-0E1C1CA60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9" y="4627377"/>
                <a:ext cx="4762522" cy="2019592"/>
              </a:xfrm>
              <a:prstGeom prst="rect">
                <a:avLst/>
              </a:prstGeom>
              <a:blipFill>
                <a:blip r:embed="rId3"/>
                <a:stretch>
                  <a:fillRect l="-1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6F8E13F-9EF1-441D-BDC5-396638B8717F}"/>
                  </a:ext>
                </a:extLst>
              </p:cNvPr>
              <p:cNvSpPr/>
              <p:nvPr/>
            </p:nvSpPr>
            <p:spPr>
              <a:xfrm>
                <a:off x="6098855" y="4627377"/>
                <a:ext cx="12171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16F8E13F-9EF1-441D-BDC5-396638B87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5" y="4627377"/>
                <a:ext cx="1217193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群組 22">
            <a:extLst>
              <a:ext uri="{FF2B5EF4-FFF2-40B4-BE49-F238E27FC236}">
                <a16:creationId xmlns:a16="http://schemas.microsoft.com/office/drawing/2014/main" id="{DEDBD033-30F6-4E58-9B3D-CBBFD6647F77}"/>
              </a:ext>
            </a:extLst>
          </p:cNvPr>
          <p:cNvGrpSpPr/>
          <p:nvPr/>
        </p:nvGrpSpPr>
        <p:grpSpPr>
          <a:xfrm>
            <a:off x="8915123" y="4518129"/>
            <a:ext cx="699796" cy="1304174"/>
            <a:chOff x="9283959" y="4135573"/>
            <a:chExt cx="1026368" cy="1343608"/>
          </a:xfrm>
        </p:grpSpPr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3FD3D1DC-3D60-41DE-ADD7-9468503936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83959" y="4135573"/>
              <a:ext cx="1026368" cy="6438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FB69A04E-71CE-4746-983B-ABBEFCE19A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83960" y="4779385"/>
              <a:ext cx="1026367" cy="699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CEA518A-55ED-4462-BA46-D0BE07B19C4A}"/>
                  </a:ext>
                </a:extLst>
              </p:cNvPr>
              <p:cNvSpPr/>
              <p:nvPr/>
            </p:nvSpPr>
            <p:spPr>
              <a:xfrm>
                <a:off x="7819053" y="4977275"/>
                <a:ext cx="1096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CEA518A-55ED-4462-BA46-D0BE07B19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053" y="4977275"/>
                <a:ext cx="10960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8B92964-7E78-4D78-A586-B89A20FEF9A2}"/>
                  </a:ext>
                </a:extLst>
              </p:cNvPr>
              <p:cNvSpPr/>
              <p:nvPr/>
            </p:nvSpPr>
            <p:spPr>
              <a:xfrm>
                <a:off x="9614919" y="4294029"/>
                <a:ext cx="79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8B92964-7E78-4D78-A586-B89A20FEF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919" y="4294029"/>
                <a:ext cx="7977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A7F9F99-50DF-49B6-8B73-FBB1D13E7133}"/>
                  </a:ext>
                </a:extLst>
              </p:cNvPr>
              <p:cNvSpPr/>
              <p:nvPr/>
            </p:nvSpPr>
            <p:spPr>
              <a:xfrm>
                <a:off x="9614919" y="5637637"/>
                <a:ext cx="7986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A7F9F99-50DF-49B6-8B73-FBB1D13E7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919" y="5637637"/>
                <a:ext cx="798616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EAE5E139-005B-4DD1-96D5-5AD59BFD74E4}"/>
              </a:ext>
            </a:extLst>
          </p:cNvPr>
          <p:cNvCxnSpPr>
            <a:cxnSpLocks/>
          </p:cNvCxnSpPr>
          <p:nvPr/>
        </p:nvCxnSpPr>
        <p:spPr>
          <a:xfrm>
            <a:off x="10753254" y="4394719"/>
            <a:ext cx="0" cy="161225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A0F19BE-B7E8-4BD4-BA4B-40A1E5527B09}"/>
                  </a:ext>
                </a:extLst>
              </p:cNvPr>
              <p:cNvSpPr/>
              <p:nvPr/>
            </p:nvSpPr>
            <p:spPr>
              <a:xfrm>
                <a:off x="10753254" y="4944637"/>
                <a:ext cx="763479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A0F19BE-B7E8-4BD4-BA4B-40A1E5527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254" y="4944637"/>
                <a:ext cx="763479" cy="4019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EBA941CD-2766-4E52-94BD-4FAAE3EABD5C}"/>
              </a:ext>
            </a:extLst>
          </p:cNvPr>
          <p:cNvSpPr txBox="1"/>
          <p:nvPr/>
        </p:nvSpPr>
        <p:spPr>
          <a:xfrm>
            <a:off x="6091145" y="6231069"/>
            <a:ext cx="542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有漲跌機率就可以算出考慮房價漲跌後的</a:t>
            </a:r>
            <a:r>
              <a:rPr lang="en-US" altLang="zh-TW" dirty="0"/>
              <a:t>LL.MIP.NE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7162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3CE47D1-9AA4-4DCF-95A2-45DB99DE448E}"/>
              </a:ext>
            </a:extLst>
          </p:cNvPr>
          <p:cNvSpPr/>
          <p:nvPr/>
        </p:nvSpPr>
        <p:spPr>
          <a:xfrm>
            <a:off x="1383482" y="17609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2.</a:t>
            </a:r>
            <a:r>
              <a:rPr lang="zh-TW" altLang="en-US" dirty="0"/>
              <a:t> 算出每個節點的</a:t>
            </a:r>
            <a:r>
              <a:rPr lang="en-US" altLang="zh-TW" dirty="0"/>
              <a:t>VG</a:t>
            </a:r>
            <a:r>
              <a:rPr lang="zh-TW" altLang="en-US" dirty="0"/>
              <a:t>、</a:t>
            </a:r>
            <a:r>
              <a:rPr lang="en-US" altLang="zh-TW" dirty="0"/>
              <a:t>NE</a:t>
            </a:r>
            <a:r>
              <a:rPr lang="zh-TW" altLang="en-US" dirty="0"/>
              <a:t>、</a:t>
            </a:r>
            <a:r>
              <a:rPr lang="en-US" altLang="zh-TW" dirty="0"/>
              <a:t>LL</a:t>
            </a:r>
            <a:r>
              <a:rPr lang="zh-TW" altLang="en-US" dirty="0"/>
              <a:t>、</a:t>
            </a:r>
            <a:r>
              <a:rPr lang="en-US" altLang="zh-TW" dirty="0"/>
              <a:t>MIP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dirty="0"/>
              <a:t>建</a:t>
            </a:r>
            <a:r>
              <a:rPr lang="en-US" altLang="zh-TW" dirty="0"/>
              <a:t>VG</a:t>
            </a:r>
            <a:r>
              <a:rPr lang="zh-TW" altLang="en-US" dirty="0"/>
              <a:t>、</a:t>
            </a:r>
            <a:r>
              <a:rPr lang="en-US" altLang="zh-TW" dirty="0"/>
              <a:t>NE</a:t>
            </a:r>
            <a:r>
              <a:rPr lang="zh-TW" altLang="en-US" dirty="0"/>
              <a:t>、</a:t>
            </a:r>
            <a:r>
              <a:rPr lang="en-US" altLang="zh-TW" dirty="0"/>
              <a:t>LL</a:t>
            </a:r>
            <a:r>
              <a:rPr lang="zh-TW" altLang="en-US" dirty="0"/>
              <a:t>的樹</a:t>
            </a:r>
            <a:endParaRPr lang="en-US" altLang="zh-TW" dirty="0"/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dirty="0"/>
              <a:t>建</a:t>
            </a:r>
            <a:r>
              <a:rPr lang="en-US" altLang="zh-TW" dirty="0"/>
              <a:t>MIP</a:t>
            </a:r>
            <a:r>
              <a:rPr lang="zh-TW" altLang="en-US" dirty="0"/>
              <a:t>的樹</a:t>
            </a:r>
            <a:endParaRPr lang="en-US" altLang="zh-TW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D1B1EB1-B5E1-46C5-A2D7-6F503A983AB8}"/>
              </a:ext>
            </a:extLst>
          </p:cNvPr>
          <p:cNvSpPr/>
          <p:nvPr/>
        </p:nvSpPr>
        <p:spPr>
          <a:xfrm>
            <a:off x="8767664" y="281359"/>
            <a:ext cx="3222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Cancellation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流程：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建房價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Tree</a:t>
            </a:r>
          </a:p>
          <a:p>
            <a:pPr marL="342900" indent="-342900">
              <a:buAutoNum type="arabicPeriod"/>
            </a:pPr>
            <a:r>
              <a:rPr lang="zh-TW" altLang="en-US" sz="1400" dirty="0"/>
              <a:t>算出每個節點的</a:t>
            </a:r>
            <a:r>
              <a:rPr lang="en-US" altLang="zh-TW" sz="1400" dirty="0"/>
              <a:t>VG</a:t>
            </a:r>
            <a:r>
              <a:rPr lang="zh-TW" altLang="en-US" sz="1400" dirty="0"/>
              <a:t>、</a:t>
            </a:r>
            <a:r>
              <a:rPr lang="en-US" altLang="zh-TW" sz="1400" dirty="0"/>
              <a:t>NE</a:t>
            </a:r>
            <a:r>
              <a:rPr lang="zh-TW" altLang="en-US" sz="1400" dirty="0"/>
              <a:t>、</a:t>
            </a:r>
            <a:r>
              <a:rPr lang="en-US" altLang="zh-TW" sz="1400" dirty="0"/>
              <a:t>LL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7E7D198-EA8C-4B60-B0FB-C414EBA0EAC6}"/>
              </a:ext>
            </a:extLst>
          </p:cNvPr>
          <p:cNvSpPr txBox="1"/>
          <p:nvPr/>
        </p:nvSpPr>
        <p:spPr>
          <a:xfrm>
            <a:off x="1451128" y="3059668"/>
            <a:ext cx="624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因為建構</a:t>
            </a:r>
            <a:r>
              <a:rPr lang="en-US" altLang="zh-TW" dirty="0"/>
              <a:t>MIP</a:t>
            </a:r>
            <a:r>
              <a:rPr lang="zh-TW" altLang="en-US" dirty="0"/>
              <a:t>需考慮期初有無</a:t>
            </a:r>
            <a:r>
              <a:rPr lang="en-US" altLang="zh-TW" dirty="0"/>
              <a:t>HECM</a:t>
            </a:r>
            <a:r>
              <a:rPr lang="zh-TW" altLang="en-US" dirty="0"/>
              <a:t>，所以與其他樹分開建</a:t>
            </a:r>
          </a:p>
        </p:txBody>
      </p:sp>
    </p:spTree>
    <p:extLst>
      <p:ext uri="{BB962C8B-B14F-4D97-AF65-F5344CB8AC3E}">
        <p14:creationId xmlns:p14="http://schemas.microsoft.com/office/powerpoint/2010/main" val="19462224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3CE47D1-9AA4-4DCF-95A2-45DB99DE448E}"/>
              </a:ext>
            </a:extLst>
          </p:cNvPr>
          <p:cNvSpPr/>
          <p:nvPr/>
        </p:nvSpPr>
        <p:spPr>
          <a:xfrm>
            <a:off x="584718" y="450635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 算出每個節點的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VG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 、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MIP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/>
              <a:t>建</a:t>
            </a:r>
            <a:r>
              <a:rPr lang="en-US" altLang="zh-TW" sz="1600" dirty="0"/>
              <a:t>VG</a:t>
            </a:r>
            <a:r>
              <a:rPr lang="zh-TW" altLang="en-US" sz="1600" dirty="0"/>
              <a:t>、</a:t>
            </a:r>
            <a:r>
              <a:rPr lang="en-US" altLang="zh-TW" sz="1600" dirty="0"/>
              <a:t>NE</a:t>
            </a:r>
            <a:r>
              <a:rPr lang="zh-TW" altLang="en-US" sz="1600" dirty="0"/>
              <a:t>、</a:t>
            </a:r>
            <a:r>
              <a:rPr lang="en-US" altLang="zh-TW" sz="1600" dirty="0"/>
              <a:t>LL</a:t>
            </a:r>
            <a:r>
              <a:rPr lang="zh-TW" altLang="en-US" sz="1600" dirty="0"/>
              <a:t>的樹</a:t>
            </a:r>
            <a:endParaRPr lang="en-US" altLang="zh-TW" sz="1600" dirty="0"/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建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的樹</a:t>
            </a:r>
            <a:endParaRPr lang="en-US" altLang="zh-TW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D1B1EB1-B5E1-46C5-A2D7-6F503A983AB8}"/>
              </a:ext>
            </a:extLst>
          </p:cNvPr>
          <p:cNvSpPr/>
          <p:nvPr/>
        </p:nvSpPr>
        <p:spPr>
          <a:xfrm>
            <a:off x="8767664" y="281359"/>
            <a:ext cx="3222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Cancellation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流程：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建房價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Tree</a:t>
            </a:r>
          </a:p>
          <a:p>
            <a:pPr marL="342900" indent="-342900">
              <a:buAutoNum type="arabicPeriod"/>
            </a:pPr>
            <a:r>
              <a:rPr lang="zh-TW" altLang="en-US" sz="1400" dirty="0"/>
              <a:t>算出每個節點的</a:t>
            </a:r>
            <a:r>
              <a:rPr lang="en-US" altLang="zh-TW" sz="1400" dirty="0"/>
              <a:t>VG</a:t>
            </a:r>
            <a:r>
              <a:rPr lang="zh-TW" altLang="en-US" sz="1400" dirty="0"/>
              <a:t>、</a:t>
            </a:r>
            <a:r>
              <a:rPr lang="en-US" altLang="zh-TW" sz="1400" dirty="0"/>
              <a:t>NE</a:t>
            </a:r>
            <a:r>
              <a:rPr lang="zh-TW" altLang="en-US" sz="1400" dirty="0"/>
              <a:t>、</a:t>
            </a:r>
            <a:r>
              <a:rPr lang="en-US" altLang="zh-TW" sz="1400" dirty="0"/>
              <a:t>LL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942A6D4-B1A5-4C7A-877B-DC9BEFEFF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07" y="1669227"/>
            <a:ext cx="9556313" cy="473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944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E453D4F-6FCB-40EE-9626-1262065A5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06" t="23106" r="-200" b="21757"/>
          <a:stretch/>
        </p:blipFill>
        <p:spPr>
          <a:xfrm>
            <a:off x="914398" y="1129005"/>
            <a:ext cx="9307395" cy="287849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671FF00-B4C0-486D-BCE2-5FE8245D9526}"/>
              </a:ext>
            </a:extLst>
          </p:cNvPr>
          <p:cNvSpPr txBox="1"/>
          <p:nvPr/>
        </p:nvSpPr>
        <p:spPr>
          <a:xfrm>
            <a:off x="587829" y="485191"/>
            <a:ext cx="661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因為期末為死亡，</a:t>
            </a:r>
            <a:r>
              <a:rPr lang="en-US" altLang="zh-TW" b="1" dirty="0"/>
              <a:t>Value Gain=0</a:t>
            </a:r>
            <a:r>
              <a:rPr lang="zh-TW" altLang="en-US" b="1" dirty="0"/>
              <a:t>，所以拆開成期末和</a:t>
            </a:r>
            <a:r>
              <a:rPr lang="en-US" altLang="zh-TW" b="1" dirty="0"/>
              <a:t>else</a:t>
            </a:r>
            <a:r>
              <a:rPr lang="zh-TW" altLang="en-US" b="1" dirty="0"/>
              <a:t>去寫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CE1FBE5-3CBB-495C-8313-758C85CE5782}"/>
              </a:ext>
            </a:extLst>
          </p:cNvPr>
          <p:cNvSpPr txBox="1"/>
          <p:nvPr/>
        </p:nvSpPr>
        <p:spPr>
          <a:xfrm>
            <a:off x="2183363" y="1052968"/>
            <a:ext cx="6705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參數標號</a:t>
            </a:r>
            <a:r>
              <a:rPr lang="en-US" altLang="zh-TW" sz="1600" dirty="0">
                <a:solidFill>
                  <a:srgbClr val="FF0000"/>
                </a:solidFill>
              </a:rPr>
              <a:t>1</a:t>
            </a:r>
            <a:r>
              <a:rPr lang="zh-TW" altLang="en-US" sz="1600" dirty="0">
                <a:solidFill>
                  <a:srgbClr val="FF0000"/>
                </a:solidFill>
              </a:rPr>
              <a:t>為有自理能力狀況，</a:t>
            </a:r>
            <a:r>
              <a:rPr lang="en-US" altLang="zh-TW" sz="1600" dirty="0">
                <a:solidFill>
                  <a:srgbClr val="FF0000"/>
                </a:solidFill>
              </a:rPr>
              <a:t>2</a:t>
            </a:r>
            <a:r>
              <a:rPr lang="zh-TW" altLang="en-US" sz="1600" dirty="0">
                <a:solidFill>
                  <a:srgbClr val="FF0000"/>
                </a:solidFill>
              </a:rPr>
              <a:t>為進入極重度殘障</a:t>
            </a:r>
            <a:r>
              <a:rPr lang="en-US" altLang="zh-TW" sz="1600" dirty="0">
                <a:solidFill>
                  <a:srgbClr val="FF0000"/>
                </a:solidFill>
              </a:rPr>
              <a:t>(</a:t>
            </a:r>
            <a:r>
              <a:rPr lang="zh-TW" altLang="en-US" sz="1600" dirty="0">
                <a:solidFill>
                  <a:srgbClr val="FF0000"/>
                </a:solidFill>
              </a:rPr>
              <a:t>需加入長照躉繳額</a:t>
            </a:r>
            <a:r>
              <a:rPr lang="en-US" altLang="zh-TW" sz="1600" dirty="0">
                <a:solidFill>
                  <a:srgbClr val="FF0000"/>
                </a:solidFill>
              </a:rPr>
              <a:t>)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1DEDC0E-A2EC-4FD4-804E-2E226943FCB2}"/>
              </a:ext>
            </a:extLst>
          </p:cNvPr>
          <p:cNvSpPr/>
          <p:nvPr/>
        </p:nvSpPr>
        <p:spPr>
          <a:xfrm>
            <a:off x="2108718" y="1366869"/>
            <a:ext cx="149290" cy="172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65C6336-66B6-4EE2-A39F-688F870A30E6}"/>
              </a:ext>
            </a:extLst>
          </p:cNvPr>
          <p:cNvSpPr txBox="1"/>
          <p:nvPr/>
        </p:nvSpPr>
        <p:spPr>
          <a:xfrm>
            <a:off x="1199109" y="4421767"/>
            <a:ext cx="24833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Bahnschrift Light" panose="020B0502040204020203" pitchFamily="34" charset="0"/>
              </a:rPr>
              <a:t>Value gain</a:t>
            </a:r>
          </a:p>
          <a:p>
            <a:endParaRPr lang="en-US" altLang="zh-TW" sz="1600" dirty="0">
              <a:latin typeface="Bahnschrift Light" panose="020B0502040204020203" pitchFamily="34" charset="0"/>
            </a:endParaRPr>
          </a:p>
          <a:p>
            <a:r>
              <a:rPr lang="en-US" altLang="zh-TW" sz="1600" dirty="0" err="1">
                <a:latin typeface="Bahnschrift Light" panose="020B0502040204020203" pitchFamily="34" charset="0"/>
              </a:rPr>
              <a:t>Lendor</a:t>
            </a:r>
            <a:r>
              <a:rPr lang="en-US" altLang="zh-TW" sz="1600" dirty="0">
                <a:latin typeface="Bahnschrift Light" panose="020B0502040204020203" pitchFamily="34" charset="0"/>
              </a:rPr>
              <a:t> loss 1 = (L-H)+</a:t>
            </a:r>
          </a:p>
          <a:p>
            <a:r>
              <a:rPr lang="en-US" altLang="zh-TW" sz="1600" dirty="0" err="1">
                <a:latin typeface="Bahnschrift Light" panose="020B0502040204020203" pitchFamily="34" charset="0"/>
              </a:rPr>
              <a:t>Lendor</a:t>
            </a:r>
            <a:r>
              <a:rPr lang="en-US" altLang="zh-TW" sz="1600" dirty="0">
                <a:latin typeface="Bahnschrift Light" panose="020B0502040204020203" pitchFamily="34" charset="0"/>
              </a:rPr>
              <a:t> loss 2 = (L-H</a:t>
            </a:r>
            <a:r>
              <a:rPr lang="en-US" altLang="zh-TW" sz="1600" dirty="0">
                <a:solidFill>
                  <a:srgbClr val="FF0000"/>
                </a:solidFill>
                <a:latin typeface="Bahnschrift Light" panose="020B0502040204020203" pitchFamily="34" charset="0"/>
              </a:rPr>
              <a:t>+A</a:t>
            </a:r>
            <a:r>
              <a:rPr lang="en-US" altLang="zh-TW" sz="1600" dirty="0">
                <a:latin typeface="Bahnschrift Light" panose="020B0502040204020203" pitchFamily="34" charset="0"/>
              </a:rPr>
              <a:t>)+</a:t>
            </a:r>
          </a:p>
          <a:p>
            <a:endParaRPr lang="en-US" altLang="zh-TW" sz="1600" dirty="0">
              <a:latin typeface="Bahnschrift Light" panose="020B0502040204020203" pitchFamily="34" charset="0"/>
            </a:endParaRPr>
          </a:p>
          <a:p>
            <a:r>
              <a:rPr lang="en-US" altLang="zh-TW" sz="1600" dirty="0">
                <a:latin typeface="Bahnschrift Light" panose="020B0502040204020203" pitchFamily="34" charset="0"/>
              </a:rPr>
              <a:t>Net equity 1 = (H-L)+</a:t>
            </a:r>
          </a:p>
          <a:p>
            <a:r>
              <a:rPr lang="en-US" altLang="zh-TW" sz="1600" dirty="0">
                <a:latin typeface="Bahnschrift Light" panose="020B0502040204020203" pitchFamily="34" charset="0"/>
              </a:rPr>
              <a:t>Net equity 2 = (H-L</a:t>
            </a:r>
            <a:r>
              <a:rPr lang="en-US" altLang="zh-TW" sz="1600" dirty="0">
                <a:solidFill>
                  <a:srgbClr val="FF0000"/>
                </a:solidFill>
                <a:latin typeface="Bahnschrift Light" panose="020B0502040204020203" pitchFamily="34" charset="0"/>
              </a:rPr>
              <a:t>-A</a:t>
            </a:r>
            <a:r>
              <a:rPr lang="en-US" altLang="zh-TW" sz="1600" dirty="0">
                <a:latin typeface="Bahnschrift Light" panose="020B0502040204020203" pitchFamily="34" charset="0"/>
              </a:rPr>
              <a:t>)+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42DABEB-D51B-40DE-A438-C687BE899D9E}"/>
              </a:ext>
            </a:extLst>
          </p:cNvPr>
          <p:cNvGrpSpPr/>
          <p:nvPr/>
        </p:nvGrpSpPr>
        <p:grpSpPr>
          <a:xfrm>
            <a:off x="2360645" y="4421767"/>
            <a:ext cx="305306" cy="333934"/>
            <a:chOff x="2258008" y="4394718"/>
            <a:chExt cx="233265" cy="391648"/>
          </a:xfrm>
        </p:grpSpPr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83BE47DA-EE63-4E90-B6B0-70914C0D3592}"/>
                </a:ext>
              </a:extLst>
            </p:cNvPr>
            <p:cNvCxnSpPr/>
            <p:nvPr/>
          </p:nvCxnSpPr>
          <p:spPr>
            <a:xfrm flipV="1">
              <a:off x="2258008" y="4394718"/>
              <a:ext cx="233265" cy="2052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70761C2F-68FB-4CBC-BE3F-074F2CEE39BF}"/>
                </a:ext>
              </a:extLst>
            </p:cNvPr>
            <p:cNvCxnSpPr>
              <a:cxnSpLocks/>
            </p:cNvCxnSpPr>
            <p:nvPr/>
          </p:nvCxnSpPr>
          <p:spPr>
            <a:xfrm>
              <a:off x="2258008" y="4611956"/>
              <a:ext cx="233265" cy="1744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1889EE9-8B09-46FD-A5C3-8C7425BBB484}"/>
              </a:ext>
            </a:extLst>
          </p:cNvPr>
          <p:cNvSpPr txBox="1"/>
          <p:nvPr/>
        </p:nvSpPr>
        <p:spPr>
          <a:xfrm>
            <a:off x="2665951" y="4281981"/>
            <a:ext cx="944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期末 </a:t>
            </a:r>
            <a:r>
              <a:rPr lang="en-US" altLang="zh-TW" sz="1600" dirty="0"/>
              <a:t>=</a:t>
            </a:r>
            <a:r>
              <a:rPr lang="zh-TW" altLang="en-US" sz="1600" dirty="0"/>
              <a:t> </a:t>
            </a:r>
            <a:r>
              <a:rPr lang="en-US" altLang="zh-TW" sz="1600" dirty="0"/>
              <a:t>0</a:t>
            </a:r>
            <a:endParaRPr lang="zh-TW" altLang="en-US" sz="16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1A26C1D0-ACE7-4290-B205-4E8570704EFD}"/>
              </a:ext>
            </a:extLst>
          </p:cNvPr>
          <p:cNvSpPr txBox="1"/>
          <p:nvPr/>
        </p:nvSpPr>
        <p:spPr>
          <a:xfrm>
            <a:off x="2665951" y="4556933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Bahnschrift Light" panose="020B0502040204020203" pitchFamily="34" charset="0"/>
              </a:rPr>
              <a:t>else</a:t>
            </a:r>
            <a:r>
              <a:rPr lang="zh-TW" altLang="en-US" sz="1600" dirty="0">
                <a:latin typeface="Bahnschrift Light" panose="020B0502040204020203" pitchFamily="34" charset="0"/>
              </a:rPr>
              <a:t> </a:t>
            </a:r>
            <a:r>
              <a:rPr lang="en-US" altLang="zh-TW" sz="1600" dirty="0">
                <a:latin typeface="Bahnschrift Light" panose="020B0502040204020203" pitchFamily="34" charset="0"/>
              </a:rPr>
              <a:t>=</a:t>
            </a:r>
            <a:r>
              <a:rPr lang="zh-TW" altLang="en-US" sz="1600" dirty="0">
                <a:latin typeface="Bahnschrift Light" panose="020B0502040204020203" pitchFamily="34" charset="0"/>
              </a:rPr>
              <a:t> </a:t>
            </a:r>
            <a:r>
              <a:rPr lang="en-US" altLang="zh-TW" sz="1600" dirty="0">
                <a:latin typeface="Bahnschrift Light" panose="020B0502040204020203" pitchFamily="34" charset="0"/>
              </a:rPr>
              <a:t>(L-H)+</a:t>
            </a:r>
            <a:endParaRPr lang="zh-TW" altLang="en-US" sz="16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6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0338672-AFAA-409A-8C44-CC2CF826B459}"/>
              </a:ext>
            </a:extLst>
          </p:cNvPr>
          <p:cNvSpPr/>
          <p:nvPr/>
        </p:nvSpPr>
        <p:spPr>
          <a:xfrm>
            <a:off x="780661" y="587589"/>
            <a:ext cx="8764555" cy="791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原始機率：函數</a:t>
            </a:r>
            <a:r>
              <a:rPr lang="en-US" altLang="zh-TW" dirty="0" err="1"/>
              <a:t>cancellation_DeathRate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[AC_rate,I1_rate,I2_rate,I3_rate,I4_rate]=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cancelation_DeathRate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altLang="zh-TW" sz="1400" dirty="0" err="1">
                <a:solidFill>
                  <a:schemeClr val="bg2">
                    <a:lumMod val="75000"/>
                  </a:schemeClr>
                </a:solidFill>
              </a:rPr>
              <a:t>age,sex,N,step_year,T</a:t>
            </a:r>
            <a:r>
              <a:rPr lang="en-US" altLang="zh-TW" sz="1400" dirty="0">
                <a:solidFill>
                  <a:schemeClr val="bg2">
                    <a:lumMod val="75000"/>
                  </a:schemeClr>
                </a:solidFill>
              </a:rPr>
              <a:t>);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DE9F352-B424-4285-9385-E858BF3E2383}"/>
              </a:ext>
            </a:extLst>
          </p:cNvPr>
          <p:cNvSpPr txBox="1"/>
          <p:nvPr/>
        </p:nvSpPr>
        <p:spPr>
          <a:xfrm>
            <a:off x="861282" y="1815826"/>
            <a:ext cx="205376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/>
              <a:t>讀取資料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sz="1600" dirty="0"/>
              <a:t>讀取的資料稱為</a:t>
            </a:r>
            <a:r>
              <a:rPr lang="en-US" altLang="zh-TW" sz="1600" dirty="0"/>
              <a:t>Rate</a:t>
            </a:r>
          </a:p>
        </p:txBody>
      </p:sp>
      <p:sp>
        <p:nvSpPr>
          <p:cNvPr id="6" name="左右中括弧 5">
            <a:extLst>
              <a:ext uri="{FF2B5EF4-FFF2-40B4-BE49-F238E27FC236}">
                <a16:creationId xmlns:a16="http://schemas.microsoft.com/office/drawing/2014/main" id="{1E1809FC-AD9A-4287-AE8E-D628662EAF1C}"/>
              </a:ext>
            </a:extLst>
          </p:cNvPr>
          <p:cNvSpPr/>
          <p:nvPr/>
        </p:nvSpPr>
        <p:spPr>
          <a:xfrm>
            <a:off x="3592284" y="2846076"/>
            <a:ext cx="3015569" cy="3015197"/>
          </a:xfrm>
          <a:prstGeom prst="bracketPair">
            <a:avLst>
              <a:gd name="adj" fmla="val 46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8FD95E3-DEF7-4821-AF6B-A8D41165363D}"/>
              </a:ext>
            </a:extLst>
          </p:cNvPr>
          <p:cNvSpPr txBox="1"/>
          <p:nvPr/>
        </p:nvSpPr>
        <p:spPr>
          <a:xfrm>
            <a:off x="1921251" y="3964957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Rate(:,:,</a:t>
            </a:r>
            <a:r>
              <a:rPr lang="en-US" altLang="zh-TW" dirty="0" err="1">
                <a:solidFill>
                  <a:srgbClr val="FF0000"/>
                </a:solidFill>
              </a:rPr>
              <a:t>i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97767CF-1530-4AF1-9DE8-F1342E61072B}"/>
              </a:ext>
            </a:extLst>
          </p:cNvPr>
          <p:cNvSpPr txBox="1"/>
          <p:nvPr/>
        </p:nvSpPr>
        <p:spPr>
          <a:xfrm>
            <a:off x="2217422" y="447869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第</a:t>
            </a:r>
            <a:r>
              <a:rPr lang="en-US" altLang="zh-TW" dirty="0" err="1">
                <a:solidFill>
                  <a:srgbClr val="FF0000"/>
                </a:solidFill>
              </a:rPr>
              <a:t>i</a:t>
            </a:r>
            <a:r>
              <a:rPr lang="zh-TW" altLang="en-US" dirty="0"/>
              <a:t>期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D6A95EA-5208-4112-9E96-BC734ECE3389}"/>
              </a:ext>
            </a:extLst>
          </p:cNvPr>
          <p:cNvSpPr txBox="1"/>
          <p:nvPr/>
        </p:nvSpPr>
        <p:spPr>
          <a:xfrm>
            <a:off x="3592284" y="2537927"/>
            <a:ext cx="3015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健康  輕度  中度  重度  極重度  死亡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DF7D187-51B0-477C-80B2-F81A7B97B882}"/>
              </a:ext>
            </a:extLst>
          </p:cNvPr>
          <p:cNvSpPr txBox="1"/>
          <p:nvPr/>
        </p:nvSpPr>
        <p:spPr>
          <a:xfrm rot="16200000">
            <a:off x="1868408" y="4122706"/>
            <a:ext cx="3015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死亡  極重度  重度  中度  輕度  健康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FD130A72-AC2F-4D59-9F32-122ED7B4D6AB}"/>
              </a:ext>
            </a:extLst>
          </p:cNvPr>
          <p:cNvSpPr/>
          <p:nvPr/>
        </p:nvSpPr>
        <p:spPr>
          <a:xfrm>
            <a:off x="3614059" y="2845704"/>
            <a:ext cx="503853" cy="480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A05D6515-228F-4D5E-9F65-59088A723554}"/>
              </a:ext>
            </a:extLst>
          </p:cNvPr>
          <p:cNvCxnSpPr>
            <a:cxnSpLocks/>
            <a:stCxn id="11" idx="6"/>
            <a:endCxn id="16" idx="1"/>
          </p:cNvCxnSpPr>
          <p:nvPr/>
        </p:nvCxnSpPr>
        <p:spPr>
          <a:xfrm flipV="1">
            <a:off x="4117912" y="3085967"/>
            <a:ext cx="404093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DFB612C-CAF6-4745-ACAB-EC86FFBAB23C}"/>
              </a:ext>
            </a:extLst>
          </p:cNvPr>
          <p:cNvSpPr txBox="1"/>
          <p:nvPr/>
        </p:nvSpPr>
        <p:spPr>
          <a:xfrm>
            <a:off x="4522005" y="2901301"/>
            <a:ext cx="426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給定第 </a:t>
            </a:r>
            <a:r>
              <a:rPr lang="en-US" altLang="zh-TW" dirty="0" err="1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zh-TW" altLang="en-US" dirty="0">
                <a:solidFill>
                  <a:srgbClr val="FF0000"/>
                </a:solidFill>
              </a:rPr>
              <a:t>期健康，第 </a:t>
            </a:r>
            <a:r>
              <a:rPr lang="en-US" altLang="zh-TW" dirty="0">
                <a:solidFill>
                  <a:srgbClr val="FF0000"/>
                </a:solidFill>
              </a:rPr>
              <a:t>i+1 </a:t>
            </a:r>
            <a:r>
              <a:rPr lang="zh-TW" altLang="en-US" dirty="0">
                <a:solidFill>
                  <a:srgbClr val="FF0000"/>
                </a:solidFill>
              </a:rPr>
              <a:t>期仍健康的機率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870AAE0-940E-46FE-AD04-3B47C27FA27F}"/>
              </a:ext>
            </a:extLst>
          </p:cNvPr>
          <p:cNvSpPr/>
          <p:nvPr/>
        </p:nvSpPr>
        <p:spPr>
          <a:xfrm>
            <a:off x="8796449" y="429301"/>
            <a:ext cx="31560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參數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/>
              <a:t>整理所需死亡率</a:t>
            </a:r>
            <a:endParaRPr lang="en-US" altLang="zh-TW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400" dirty="0"/>
              <a:t>有無自理能力</a:t>
            </a:r>
            <a:endParaRPr lang="en-US" altLang="zh-TW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400" dirty="0"/>
              <a:t>原始機率</a:t>
            </a:r>
            <a:endParaRPr lang="en-US" altLang="zh-TW" sz="1400" dirty="0"/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建立利率樹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算出累積貸款金額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算出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以二分法求出可貸成數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303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3CE47D1-9AA4-4DCF-95A2-45DB99DE448E}"/>
              </a:ext>
            </a:extLst>
          </p:cNvPr>
          <p:cNvSpPr/>
          <p:nvPr/>
        </p:nvSpPr>
        <p:spPr>
          <a:xfrm>
            <a:off x="584718" y="45063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2.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 算出每個節點的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VG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 、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MIP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建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VG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</a:rPr>
              <a:t>的樹</a:t>
            </a:r>
            <a:endParaRPr lang="en-US" altLang="zh-TW" sz="1600" dirty="0">
              <a:solidFill>
                <a:schemeClr val="bg1">
                  <a:lumMod val="6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600" dirty="0"/>
              <a:t>建</a:t>
            </a:r>
            <a:r>
              <a:rPr lang="en-US" altLang="zh-TW" sz="1600" dirty="0"/>
              <a:t>MIP</a:t>
            </a:r>
            <a:r>
              <a:rPr lang="zh-TW" altLang="en-US" sz="1600" dirty="0"/>
              <a:t>的樹</a:t>
            </a:r>
            <a:endParaRPr lang="en-US" altLang="zh-TW" sz="16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D1B1EB1-B5E1-46C5-A2D7-6F503A983AB8}"/>
              </a:ext>
            </a:extLst>
          </p:cNvPr>
          <p:cNvSpPr/>
          <p:nvPr/>
        </p:nvSpPr>
        <p:spPr>
          <a:xfrm>
            <a:off x="8767664" y="281359"/>
            <a:ext cx="3222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Cancellation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流程：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建房價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Tree</a:t>
            </a:r>
          </a:p>
          <a:p>
            <a:pPr marL="342900" indent="-342900">
              <a:buAutoNum type="arabicPeriod"/>
            </a:pPr>
            <a:r>
              <a:rPr lang="zh-TW" altLang="en-US" sz="1400" dirty="0"/>
              <a:t>算出每個節點的</a:t>
            </a:r>
            <a:r>
              <a:rPr lang="en-US" altLang="zh-TW" sz="1400" dirty="0"/>
              <a:t>VG</a:t>
            </a:r>
            <a:r>
              <a:rPr lang="zh-TW" altLang="en-US" sz="1400" dirty="0"/>
              <a:t>、</a:t>
            </a:r>
            <a:r>
              <a:rPr lang="en-US" altLang="zh-TW" sz="1400" dirty="0"/>
              <a:t>NE</a:t>
            </a:r>
            <a:r>
              <a:rPr lang="zh-TW" altLang="en-US" sz="1400" dirty="0"/>
              <a:t>、</a:t>
            </a:r>
            <a:r>
              <a:rPr lang="en-US" altLang="zh-TW" sz="1400" dirty="0"/>
              <a:t>LL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A6D1BE3-A068-4805-8528-C85A1F286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77" y="2160476"/>
            <a:ext cx="9297473" cy="34187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939F4202-0C96-4C1A-A640-D976EEC8F5C7}"/>
                  </a:ext>
                </a:extLst>
              </p:cNvPr>
              <p:cNvSpPr txBox="1"/>
              <p:nvPr/>
            </p:nvSpPr>
            <p:spPr>
              <a:xfrm>
                <a:off x="3350459" y="5113425"/>
                <a:ext cx="3405674" cy="1185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dirty="0"/>
                  <a:t>期初 </a:t>
                </a:r>
                <a:r>
                  <a:rPr lang="en-US" altLang="zh-TW" sz="20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dirty="0">
                        <a:latin typeface="Cambria Math" panose="02040503050406030204" pitchFamily="18" charset="0"/>
                      </a:rPr>
                      <m:t>MIP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𝐻𝐸𝐶𝑀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TW" sz="2000" dirty="0"/>
              </a:p>
              <a:p>
                <a:endParaRPr lang="en-US" altLang="zh-TW" sz="2000" dirty="0"/>
              </a:p>
              <a:p>
                <a:r>
                  <a:rPr lang="en-US" altLang="zh-TW" sz="2000" dirty="0"/>
                  <a:t>else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 b="0" i="0" dirty="0" smtClean="0">
                        <a:latin typeface="Cambria Math" panose="02040503050406030204" pitchFamily="18" charset="0"/>
                      </a:rPr>
                      <m:t>MIP</m:t>
                    </m:r>
                    <m:r>
                      <a:rPr lang="en-US" altLang="zh-TW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altLang="zh-TW" sz="20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TW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TW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m:rPr>
                                <m:sty m:val="p"/>
                              </m:rP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939F4202-0C96-4C1A-A640-D976EEC8F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459" y="5113425"/>
                <a:ext cx="3405674" cy="1185324"/>
              </a:xfrm>
              <a:prstGeom prst="rect">
                <a:avLst/>
              </a:prstGeom>
              <a:blipFill>
                <a:blip r:embed="rId3"/>
                <a:stretch>
                  <a:fillRect l="-1971" t="-30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67FB66E0-FF6E-49E3-A03E-87EAEA8B9533}"/>
              </a:ext>
            </a:extLst>
          </p:cNvPr>
          <p:cNvSpPr txBox="1"/>
          <p:nvPr/>
        </p:nvSpPr>
        <p:spPr>
          <a:xfrm>
            <a:off x="989814" y="1493692"/>
            <a:ext cx="3204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/>
              <a:t>MIP</a:t>
            </a:r>
            <a:r>
              <a:rPr lang="zh-TW" altLang="en-US" sz="1600" b="1" dirty="0"/>
              <a:t>會受到期初有無</a:t>
            </a:r>
            <a:r>
              <a:rPr lang="en-US" altLang="zh-TW" sz="1600" b="1" dirty="0"/>
              <a:t>HECM</a:t>
            </a:r>
            <a:r>
              <a:rPr lang="zh-TW" altLang="en-US" sz="1600" b="1" dirty="0"/>
              <a:t>的影響</a:t>
            </a:r>
          </a:p>
        </p:txBody>
      </p:sp>
    </p:spTree>
    <p:extLst>
      <p:ext uri="{BB962C8B-B14F-4D97-AF65-F5344CB8AC3E}">
        <p14:creationId xmlns:p14="http://schemas.microsoft.com/office/powerpoint/2010/main" val="18727764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AF650EB-712F-4EE7-B7F6-2765709A652E}"/>
              </a:ext>
            </a:extLst>
          </p:cNvPr>
          <p:cNvSpPr/>
          <p:nvPr/>
        </p:nvSpPr>
        <p:spPr>
          <a:xfrm>
            <a:off x="407435" y="428447"/>
            <a:ext cx="5620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3.</a:t>
            </a:r>
            <a:r>
              <a:rPr lang="zh-TW" altLang="en-US" sz="1600" dirty="0"/>
              <a:t> 開始做</a:t>
            </a:r>
            <a:r>
              <a:rPr lang="en-US" altLang="zh-TW" sz="1600" dirty="0"/>
              <a:t>Backward</a:t>
            </a:r>
          </a:p>
          <a:p>
            <a:pPr marL="914400" lvl="1" indent="-457200">
              <a:buFont typeface="+mj-lt"/>
              <a:buAutoNum type="alphaLcPeriod"/>
            </a:pPr>
            <a:r>
              <a:rPr lang="zh-TW" altLang="en-US" sz="1600" dirty="0"/>
              <a:t>倒數第二期～第</a:t>
            </a:r>
            <a:r>
              <a:rPr lang="en-US" altLang="zh-TW" sz="1600" dirty="0" err="1"/>
              <a:t>startpoint</a:t>
            </a:r>
            <a:r>
              <a:rPr lang="zh-TW" altLang="en-US" sz="1600" dirty="0"/>
              <a:t>期</a:t>
            </a:r>
            <a:endParaRPr lang="en-US" altLang="zh-TW" sz="16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600" dirty="0"/>
              <a:t>利率路線</a:t>
            </a:r>
            <a:endParaRPr lang="en-US" altLang="zh-TW" sz="16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600" dirty="0"/>
              <a:t>定義所有暫存點</a:t>
            </a:r>
            <a:endParaRPr lang="en-US" altLang="zh-TW" sz="16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600" dirty="0"/>
              <a:t>判斷是否解約</a:t>
            </a:r>
            <a:endParaRPr lang="en-US" altLang="zh-TW" sz="16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600" dirty="0"/>
              <a:t>解約與否的重設處理</a:t>
            </a:r>
            <a:endParaRPr lang="en-US" altLang="zh-TW" sz="16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D0D1B81-1566-494B-9804-AFA5296817DC}"/>
              </a:ext>
            </a:extLst>
          </p:cNvPr>
          <p:cNvSpPr/>
          <p:nvPr/>
        </p:nvSpPr>
        <p:spPr>
          <a:xfrm>
            <a:off x="8767664" y="281359"/>
            <a:ext cx="3222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Cancellation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流程：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建房價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Tree</a:t>
            </a: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算出每個節點的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VG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LL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zh-TW" altLang="en-US" sz="1400" dirty="0"/>
              <a:t>開始做</a:t>
            </a:r>
            <a:r>
              <a:rPr lang="en-US" altLang="zh-TW" sz="1400" dirty="0"/>
              <a:t>Backward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A6222A7-9195-424F-8685-B208E3450646}"/>
              </a:ext>
            </a:extLst>
          </p:cNvPr>
          <p:cNvSpPr txBox="1"/>
          <p:nvPr/>
        </p:nvSpPr>
        <p:spPr>
          <a:xfrm>
            <a:off x="547397" y="2188277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u="sng" dirty="0"/>
              <a:t>因為矩形會有利率平拉部分，三角形部分沒有，情況不同，所以會分開討論</a:t>
            </a:r>
            <a:endParaRPr lang="en-US" altLang="zh-TW" b="1" u="sng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6EE8C41-4B84-4BCB-B35B-31CFD9C7538D}"/>
              </a:ext>
            </a:extLst>
          </p:cNvPr>
          <p:cNvSpPr/>
          <p:nvPr/>
        </p:nvSpPr>
        <p:spPr>
          <a:xfrm>
            <a:off x="3948403" y="71031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zh-TW" sz="1600" dirty="0"/>
              <a:t>b.  </a:t>
            </a:r>
            <a:r>
              <a:rPr lang="zh-TW" altLang="en-US" sz="1600" dirty="0"/>
              <a:t>第</a:t>
            </a:r>
            <a:r>
              <a:rPr lang="en-US" altLang="zh-TW" sz="1600" dirty="0"/>
              <a:t>startpoint-1</a:t>
            </a:r>
            <a:r>
              <a:rPr lang="zh-TW" altLang="en-US" sz="1600" dirty="0"/>
              <a:t>期～第一期</a:t>
            </a:r>
            <a:endParaRPr lang="en-US" altLang="zh-TW" sz="16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600" dirty="0"/>
              <a:t>定義所有暫存點</a:t>
            </a:r>
            <a:endParaRPr lang="en-US" altLang="zh-TW" sz="16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600" dirty="0"/>
              <a:t>第零期以外的解約與否</a:t>
            </a:r>
            <a:endParaRPr lang="en-US" altLang="zh-TW" sz="16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600" dirty="0"/>
              <a:t>解約與否的重設處理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4AF5947-7A06-49A1-B7A3-221B1A3CDD7B}"/>
              </a:ext>
            </a:extLst>
          </p:cNvPr>
          <p:cNvSpPr/>
          <p:nvPr/>
        </p:nvSpPr>
        <p:spPr>
          <a:xfrm>
            <a:off x="640701" y="2767012"/>
            <a:ext cx="4500465" cy="36625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600" b="1" dirty="0"/>
              <a:t>a.</a:t>
            </a:r>
            <a:r>
              <a:rPr lang="zh-TW" altLang="en-US" sz="1600" b="1" dirty="0"/>
              <a:t>矩形部分程式：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需討論不同分支情況</a:t>
            </a:r>
            <a:r>
              <a:rPr lang="en-US" altLang="zh-TW" sz="1600" b="1" dirty="0"/>
              <a:t>)</a:t>
            </a:r>
          </a:p>
          <a:p>
            <a:endParaRPr lang="en-US" altLang="zh-TW" sz="1600" dirty="0"/>
          </a:p>
          <a:p>
            <a:r>
              <a:rPr lang="en-US" altLang="zh-TW" sz="1600" dirty="0"/>
              <a:t>If </a:t>
            </a:r>
            <a:r>
              <a:rPr lang="zh-TW" altLang="en-US" sz="1600" dirty="0"/>
              <a:t>利率最高點</a:t>
            </a:r>
            <a:endParaRPr lang="en-US" altLang="zh-TW" sz="1600" dirty="0"/>
          </a:p>
          <a:p>
            <a:r>
              <a:rPr lang="en-US" altLang="zh-TW" sz="1600" dirty="0"/>
              <a:t>	</a:t>
            </a:r>
            <a:r>
              <a:rPr lang="zh-TW" altLang="en-US" sz="1600" dirty="0"/>
              <a:t>定義暫存點</a:t>
            </a:r>
            <a:endParaRPr lang="en-US" altLang="zh-TW" sz="1600" dirty="0"/>
          </a:p>
          <a:p>
            <a:r>
              <a:rPr lang="en-US" altLang="zh-TW" sz="1600" dirty="0"/>
              <a:t>	</a:t>
            </a:r>
            <a:r>
              <a:rPr lang="zh-TW" altLang="en-US" sz="1600" dirty="0"/>
              <a:t>判斷解約與否</a:t>
            </a:r>
            <a:endParaRPr lang="en-US" altLang="zh-TW" sz="1600" dirty="0"/>
          </a:p>
          <a:p>
            <a:r>
              <a:rPr lang="en-US" altLang="zh-TW" sz="1600" dirty="0"/>
              <a:t>	</a:t>
            </a:r>
            <a:r>
              <a:rPr lang="zh-TW" altLang="en-US" sz="1600" dirty="0"/>
              <a:t>處理重設與否後之</a:t>
            </a:r>
            <a:r>
              <a:rPr lang="en-US" altLang="zh-TW" sz="1600" dirty="0"/>
              <a:t>LL.MIP.NE</a:t>
            </a:r>
          </a:p>
          <a:p>
            <a:r>
              <a:rPr lang="en-US" altLang="zh-TW" sz="1600" dirty="0"/>
              <a:t>elseif</a:t>
            </a:r>
            <a:r>
              <a:rPr lang="zh-TW" altLang="en-US" sz="1600" dirty="0"/>
              <a:t> 利率最低點</a:t>
            </a:r>
            <a:endParaRPr lang="en-US" altLang="zh-TW" sz="1600" dirty="0"/>
          </a:p>
          <a:p>
            <a:r>
              <a:rPr lang="en-US" altLang="zh-TW" sz="1600" dirty="0"/>
              <a:t>	</a:t>
            </a:r>
            <a:r>
              <a:rPr lang="zh-TW" altLang="en-US" sz="1600" dirty="0"/>
              <a:t>定義暫存點</a:t>
            </a:r>
            <a:endParaRPr lang="en-US" altLang="zh-TW" sz="1600" dirty="0"/>
          </a:p>
          <a:p>
            <a:r>
              <a:rPr lang="en-US" altLang="zh-TW" sz="1600" dirty="0"/>
              <a:t>	</a:t>
            </a:r>
            <a:r>
              <a:rPr lang="zh-TW" altLang="en-US" sz="1600" dirty="0"/>
              <a:t>判斷解約與否</a:t>
            </a:r>
            <a:endParaRPr lang="en-US" altLang="zh-TW" sz="1600" dirty="0"/>
          </a:p>
          <a:p>
            <a:r>
              <a:rPr lang="en-US" altLang="zh-TW" sz="1600" dirty="0"/>
              <a:t>	</a:t>
            </a:r>
            <a:r>
              <a:rPr lang="zh-TW" altLang="en-US" sz="1600" dirty="0"/>
              <a:t>處理重設與否後之</a:t>
            </a:r>
            <a:r>
              <a:rPr lang="en-US" altLang="zh-TW" sz="1600" dirty="0"/>
              <a:t>LL.MIP.NE</a:t>
            </a:r>
          </a:p>
          <a:p>
            <a:r>
              <a:rPr lang="en-US" altLang="zh-TW" sz="1600" dirty="0"/>
              <a:t>else</a:t>
            </a:r>
          </a:p>
          <a:p>
            <a:r>
              <a:rPr lang="en-US" altLang="zh-TW" sz="1600" dirty="0"/>
              <a:t>	</a:t>
            </a:r>
            <a:r>
              <a:rPr lang="zh-TW" altLang="en-US" sz="1600" dirty="0"/>
              <a:t>定義暫存點</a:t>
            </a:r>
            <a:endParaRPr lang="en-US" altLang="zh-TW" sz="1600" dirty="0"/>
          </a:p>
          <a:p>
            <a:r>
              <a:rPr lang="en-US" altLang="zh-TW" sz="1600" dirty="0"/>
              <a:t>	</a:t>
            </a:r>
            <a:r>
              <a:rPr lang="zh-TW" altLang="en-US" sz="1600" dirty="0"/>
              <a:t>判斷解約與否</a:t>
            </a:r>
            <a:endParaRPr lang="en-US" altLang="zh-TW" sz="1600" dirty="0"/>
          </a:p>
          <a:p>
            <a:r>
              <a:rPr lang="en-US" altLang="zh-TW" sz="1600" dirty="0"/>
              <a:t>	</a:t>
            </a:r>
            <a:r>
              <a:rPr lang="zh-TW" altLang="en-US" sz="1600" dirty="0"/>
              <a:t>處理重設與否後之</a:t>
            </a:r>
            <a:r>
              <a:rPr lang="en-US" altLang="zh-TW" sz="1600" dirty="0"/>
              <a:t>LL.MIP.NE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EBCBD42-B87E-4105-8E89-2B13C2AD1AB0}"/>
              </a:ext>
            </a:extLst>
          </p:cNvPr>
          <p:cNvSpPr/>
          <p:nvPr/>
        </p:nvSpPr>
        <p:spPr>
          <a:xfrm>
            <a:off x="5505062" y="2772163"/>
            <a:ext cx="4646643" cy="206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600" b="1" dirty="0"/>
              <a:t>b.</a:t>
            </a:r>
            <a:r>
              <a:rPr lang="zh-TW" altLang="en-US" sz="1600" b="1" dirty="0"/>
              <a:t>三角形部分程式</a:t>
            </a:r>
            <a:r>
              <a:rPr lang="zh-TW" altLang="en-US" sz="1600" b="1" dirty="0">
                <a:sym typeface="Wingdings" panose="05000000000000000000" pitchFamily="2" charset="2"/>
              </a:rPr>
              <a:t>：</a:t>
            </a:r>
            <a:r>
              <a:rPr lang="en-US" altLang="zh-TW" sz="1600" b="1" dirty="0">
                <a:sym typeface="Wingdings" panose="05000000000000000000" pitchFamily="2" charset="2"/>
              </a:rPr>
              <a:t>(</a:t>
            </a:r>
            <a:r>
              <a:rPr lang="zh-TW" altLang="en-US" sz="1600" b="1" dirty="0">
                <a:sym typeface="Wingdings" panose="05000000000000000000" pitchFamily="2" charset="2"/>
              </a:rPr>
              <a:t>需考慮第</a:t>
            </a:r>
            <a:r>
              <a:rPr lang="en-US" altLang="zh-TW" sz="1600" b="1" dirty="0">
                <a:sym typeface="Wingdings" panose="05000000000000000000" pitchFamily="2" charset="2"/>
              </a:rPr>
              <a:t>0</a:t>
            </a:r>
            <a:r>
              <a:rPr lang="zh-TW" altLang="en-US" sz="1600" b="1" dirty="0">
                <a:sym typeface="Wingdings" panose="05000000000000000000" pitchFamily="2" charset="2"/>
              </a:rPr>
              <a:t>期無法解約情況</a:t>
            </a:r>
            <a:r>
              <a:rPr lang="en-US" altLang="zh-TW" sz="1600" b="1" dirty="0">
                <a:sym typeface="Wingdings" panose="05000000000000000000" pitchFamily="2" charset="2"/>
              </a:rPr>
              <a:t>)</a:t>
            </a:r>
            <a:endParaRPr lang="en-US" altLang="zh-TW" sz="1600" b="1" dirty="0"/>
          </a:p>
          <a:p>
            <a:endParaRPr lang="en-US" altLang="zh-TW" sz="1600" dirty="0"/>
          </a:p>
          <a:p>
            <a:r>
              <a:rPr lang="zh-TW" altLang="en-US" sz="1600" dirty="0"/>
              <a:t>定義暫存點</a:t>
            </a:r>
            <a:endParaRPr lang="en-US" altLang="zh-TW" sz="1600" dirty="0"/>
          </a:p>
          <a:p>
            <a:r>
              <a:rPr lang="en-US" altLang="zh-TW" sz="1600" dirty="0"/>
              <a:t>If</a:t>
            </a:r>
            <a:r>
              <a:rPr lang="zh-TW" altLang="en-US" sz="1600" dirty="0"/>
              <a:t>第零期</a:t>
            </a:r>
            <a:r>
              <a:rPr lang="en-US" altLang="zh-TW" sz="1600" dirty="0"/>
              <a:t>(</a:t>
            </a:r>
            <a:r>
              <a:rPr lang="zh-TW" altLang="en-US" sz="1600" dirty="0"/>
              <a:t>無法解約</a:t>
            </a:r>
            <a:r>
              <a:rPr lang="en-US" altLang="zh-TW" sz="1600" dirty="0"/>
              <a:t>)</a:t>
            </a:r>
          </a:p>
          <a:p>
            <a:r>
              <a:rPr lang="en-US" altLang="zh-TW" sz="1600" dirty="0"/>
              <a:t>	LL MIP NE</a:t>
            </a:r>
          </a:p>
          <a:p>
            <a:r>
              <a:rPr lang="en-US" altLang="zh-TW" sz="1600" dirty="0"/>
              <a:t>else</a:t>
            </a:r>
            <a:r>
              <a:rPr lang="zh-TW" altLang="en-US" sz="1600" dirty="0"/>
              <a:t> </a:t>
            </a:r>
            <a:r>
              <a:rPr lang="en-US" altLang="zh-TW" sz="1600" dirty="0"/>
              <a:t>(</a:t>
            </a:r>
            <a:r>
              <a:rPr lang="zh-TW" altLang="en-US" sz="1600" dirty="0"/>
              <a:t>可以解約</a:t>
            </a:r>
            <a:r>
              <a:rPr lang="en-US" altLang="zh-TW" sz="1600" dirty="0"/>
              <a:t>)</a:t>
            </a:r>
          </a:p>
          <a:p>
            <a:r>
              <a:rPr lang="en-US" altLang="zh-TW" sz="1600" dirty="0"/>
              <a:t>	</a:t>
            </a:r>
            <a:r>
              <a:rPr lang="zh-TW" altLang="en-US" sz="1600" dirty="0"/>
              <a:t>判斷解約與否</a:t>
            </a:r>
            <a:endParaRPr lang="en-US" altLang="zh-TW" sz="1600" dirty="0"/>
          </a:p>
          <a:p>
            <a:r>
              <a:rPr lang="en-US" altLang="zh-TW" sz="1600" dirty="0"/>
              <a:t>	</a:t>
            </a:r>
            <a:r>
              <a:rPr lang="zh-TW" altLang="en-US" sz="1600" dirty="0"/>
              <a:t>處理重設與否後之</a:t>
            </a:r>
            <a:r>
              <a:rPr lang="en-US" altLang="zh-TW" sz="1600" dirty="0"/>
              <a:t>LL.MIP.NE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D0946BD-13D9-4D5E-9281-62DBAE5E2E0B}"/>
              </a:ext>
            </a:extLst>
          </p:cNvPr>
          <p:cNvSpPr txBox="1"/>
          <p:nvPr/>
        </p:nvSpPr>
        <p:spPr>
          <a:xfrm>
            <a:off x="6027575" y="5542435"/>
            <a:ext cx="5242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最終得到所有節點之</a:t>
            </a:r>
            <a:r>
              <a:rPr lang="en-US" altLang="zh-TW" sz="2000" dirty="0"/>
              <a:t>LL.MIP.NE</a:t>
            </a:r>
            <a:r>
              <a:rPr lang="zh-TW" altLang="en-US" sz="2000" dirty="0"/>
              <a:t>，建構出</a:t>
            </a:r>
            <a:r>
              <a:rPr lang="en-US" altLang="zh-TW" sz="2000" dirty="0"/>
              <a:t>Tree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774066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34F0C070-D769-4735-AA66-FE0CEA86030E}"/>
              </a:ext>
            </a:extLst>
          </p:cNvPr>
          <p:cNvGrpSpPr/>
          <p:nvPr/>
        </p:nvGrpSpPr>
        <p:grpSpPr>
          <a:xfrm>
            <a:off x="1946427" y="542584"/>
            <a:ext cx="4633482" cy="2786101"/>
            <a:chOff x="1127159" y="2247327"/>
            <a:chExt cx="10380662" cy="3154363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5CE9A09F-1906-420B-93AC-FA505044E7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159" y="2247327"/>
              <a:ext cx="6418263" cy="3154363"/>
              <a:chOff x="661" y="233"/>
              <a:chExt cx="4043" cy="1987"/>
            </a:xfrm>
          </p:grpSpPr>
          <p:grpSp>
            <p:nvGrpSpPr>
              <p:cNvPr id="34" name="Group 6">
                <a:extLst>
                  <a:ext uri="{FF2B5EF4-FFF2-40B4-BE49-F238E27FC236}">
                    <a16:creationId xmlns:a16="http://schemas.microsoft.com/office/drawing/2014/main" id="{5B29452A-B18F-44F9-A9E9-9C719AE75B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480"/>
                <a:ext cx="3744" cy="1728"/>
                <a:chOff x="960" y="480"/>
                <a:chExt cx="3744" cy="1728"/>
              </a:xfrm>
            </p:grpSpPr>
            <p:grpSp>
              <p:nvGrpSpPr>
                <p:cNvPr id="45" name="Group 7">
                  <a:extLst>
                    <a:ext uri="{FF2B5EF4-FFF2-40B4-BE49-F238E27FC236}">
                      <a16:creationId xmlns:a16="http://schemas.microsoft.com/office/drawing/2014/main" id="{D958DB9E-F2BF-4892-98AA-A2F6759F0E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912"/>
                  <a:ext cx="1248" cy="864"/>
                  <a:chOff x="960" y="912"/>
                  <a:chExt cx="1248" cy="864"/>
                </a:xfrm>
              </p:grpSpPr>
              <p:sp>
                <p:nvSpPr>
                  <p:cNvPr id="76" name="Line 8">
                    <a:extLst>
                      <a:ext uri="{FF2B5EF4-FFF2-40B4-BE49-F238E27FC236}">
                        <a16:creationId xmlns:a16="http://schemas.microsoft.com/office/drawing/2014/main" id="{C3C7DC87-41F4-4A67-9560-E5ADE47520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7" name="Line 9">
                    <a:extLst>
                      <a:ext uri="{FF2B5EF4-FFF2-40B4-BE49-F238E27FC236}">
                        <a16:creationId xmlns:a16="http://schemas.microsoft.com/office/drawing/2014/main" id="{7AEE812B-49D8-422B-92C4-77CC459EBC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8" name="Line 10">
                    <a:extLst>
                      <a:ext uri="{FF2B5EF4-FFF2-40B4-BE49-F238E27FC236}">
                        <a16:creationId xmlns:a16="http://schemas.microsoft.com/office/drawing/2014/main" id="{D6E72D3B-5885-4307-BD04-2E6D747F1F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0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</p:grpSp>
            <p:grpSp>
              <p:nvGrpSpPr>
                <p:cNvPr id="46" name="Group 11">
                  <a:extLst>
                    <a:ext uri="{FF2B5EF4-FFF2-40B4-BE49-F238E27FC236}">
                      <a16:creationId xmlns:a16="http://schemas.microsoft.com/office/drawing/2014/main" id="{87188E59-5F1F-4082-A7D8-1CEFB98491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480"/>
                  <a:ext cx="1248" cy="864"/>
                  <a:chOff x="2208" y="480"/>
                  <a:chExt cx="1248" cy="864"/>
                </a:xfrm>
              </p:grpSpPr>
              <p:sp>
                <p:nvSpPr>
                  <p:cNvPr id="73" name="Line 12">
                    <a:extLst>
                      <a:ext uri="{FF2B5EF4-FFF2-40B4-BE49-F238E27FC236}">
                        <a16:creationId xmlns:a16="http://schemas.microsoft.com/office/drawing/2014/main" id="{20A1C0A3-0BE7-49C0-9935-D8E4C42D92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912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4" name="Line 13">
                    <a:extLst>
                      <a:ext uri="{FF2B5EF4-FFF2-40B4-BE49-F238E27FC236}">
                        <a16:creationId xmlns:a16="http://schemas.microsoft.com/office/drawing/2014/main" id="{994546EE-A0A3-4B00-8849-36BF6C6774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" name="Line 14">
                    <a:extLst>
                      <a:ext uri="{FF2B5EF4-FFF2-40B4-BE49-F238E27FC236}">
                        <a16:creationId xmlns:a16="http://schemas.microsoft.com/office/drawing/2014/main" id="{E7FD6D6F-FCD6-416F-9977-CFEAF6E8EF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47" name="Group 15">
                  <a:extLst>
                    <a:ext uri="{FF2B5EF4-FFF2-40B4-BE49-F238E27FC236}">
                      <a16:creationId xmlns:a16="http://schemas.microsoft.com/office/drawing/2014/main" id="{E6ED9037-5E51-4C0F-81D4-E9493F008C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912"/>
                  <a:ext cx="1248" cy="864"/>
                  <a:chOff x="2208" y="912"/>
                  <a:chExt cx="1248" cy="864"/>
                </a:xfrm>
              </p:grpSpPr>
              <p:sp>
                <p:nvSpPr>
                  <p:cNvPr id="70" name="Line 16">
                    <a:extLst>
                      <a:ext uri="{FF2B5EF4-FFF2-40B4-BE49-F238E27FC236}">
                        <a16:creationId xmlns:a16="http://schemas.microsoft.com/office/drawing/2014/main" id="{430D5CFB-5B22-4B6F-B64A-5A9050E075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1" name="Line 17">
                    <a:extLst>
                      <a:ext uri="{FF2B5EF4-FFF2-40B4-BE49-F238E27FC236}">
                        <a16:creationId xmlns:a16="http://schemas.microsoft.com/office/drawing/2014/main" id="{85396EBD-6858-4C77-B4E3-CCE7C7C5F7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72" name="Line 18">
                    <a:extLst>
                      <a:ext uri="{FF2B5EF4-FFF2-40B4-BE49-F238E27FC236}">
                        <a16:creationId xmlns:a16="http://schemas.microsoft.com/office/drawing/2014/main" id="{6666B2B7-1FE9-4663-B0C4-9F4DE1B747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48" name="Group 19">
                  <a:extLst>
                    <a:ext uri="{FF2B5EF4-FFF2-40B4-BE49-F238E27FC236}">
                      <a16:creationId xmlns:a16="http://schemas.microsoft.com/office/drawing/2014/main" id="{728D0AB8-421F-42D2-B767-4B533CA58F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08" y="1344"/>
                  <a:ext cx="1248" cy="864"/>
                  <a:chOff x="2208" y="1344"/>
                  <a:chExt cx="1248" cy="864"/>
                </a:xfrm>
              </p:grpSpPr>
              <p:sp>
                <p:nvSpPr>
                  <p:cNvPr id="67" name="Line 20">
                    <a:extLst>
                      <a:ext uri="{FF2B5EF4-FFF2-40B4-BE49-F238E27FC236}">
                        <a16:creationId xmlns:a16="http://schemas.microsoft.com/office/drawing/2014/main" id="{FC6B71A1-291E-4C92-926E-B818966CDF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776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8" name="Line 21">
                    <a:extLst>
                      <a:ext uri="{FF2B5EF4-FFF2-40B4-BE49-F238E27FC236}">
                        <a16:creationId xmlns:a16="http://schemas.microsoft.com/office/drawing/2014/main" id="{F86F9B90-99D1-43AA-A233-674C130D00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8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9" name="Line 22">
                    <a:extLst>
                      <a:ext uri="{FF2B5EF4-FFF2-40B4-BE49-F238E27FC236}">
                        <a16:creationId xmlns:a16="http://schemas.microsoft.com/office/drawing/2014/main" id="{E536D68B-0A12-4C49-8E3C-62ADAF920D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49" name="Group 23">
                  <a:extLst>
                    <a:ext uri="{FF2B5EF4-FFF2-40B4-BE49-F238E27FC236}">
                      <a16:creationId xmlns:a16="http://schemas.microsoft.com/office/drawing/2014/main" id="{93135B8E-0532-4A6D-BC55-BC09A8BC8B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480"/>
                  <a:ext cx="1248" cy="864"/>
                  <a:chOff x="3456" y="480"/>
                  <a:chExt cx="1248" cy="864"/>
                </a:xfrm>
              </p:grpSpPr>
              <p:sp>
                <p:nvSpPr>
                  <p:cNvPr id="64" name="Line 24">
                    <a:extLst>
                      <a:ext uri="{FF2B5EF4-FFF2-40B4-BE49-F238E27FC236}">
                        <a16:creationId xmlns:a16="http://schemas.microsoft.com/office/drawing/2014/main" id="{3D557B2B-A5A1-4B5C-A13F-2D79F492BC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5" name="Line 25">
                    <a:extLst>
                      <a:ext uri="{FF2B5EF4-FFF2-40B4-BE49-F238E27FC236}">
                        <a16:creationId xmlns:a16="http://schemas.microsoft.com/office/drawing/2014/main" id="{92169DA4-D362-4955-BA1B-9E2271E349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480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6" name="Line 26">
                    <a:extLst>
                      <a:ext uri="{FF2B5EF4-FFF2-40B4-BE49-F238E27FC236}">
                        <a16:creationId xmlns:a16="http://schemas.microsoft.com/office/drawing/2014/main" id="{31E9CD3F-34C2-46EE-9A7E-D540185E70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0" name="Group 27">
                  <a:extLst>
                    <a:ext uri="{FF2B5EF4-FFF2-40B4-BE49-F238E27FC236}">
                      <a16:creationId xmlns:a16="http://schemas.microsoft.com/office/drawing/2014/main" id="{97B24E46-F2E4-4957-86D9-F736FCAF7E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912"/>
                  <a:ext cx="1248" cy="864"/>
                  <a:chOff x="3456" y="912"/>
                  <a:chExt cx="1248" cy="864"/>
                </a:xfrm>
              </p:grpSpPr>
              <p:sp>
                <p:nvSpPr>
                  <p:cNvPr id="61" name="Line 28">
                    <a:extLst>
                      <a:ext uri="{FF2B5EF4-FFF2-40B4-BE49-F238E27FC236}">
                        <a16:creationId xmlns:a16="http://schemas.microsoft.com/office/drawing/2014/main" id="{6A50D8E0-9FA9-49F4-A5B2-07F29D2364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344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2" name="Line 29">
                    <a:extLst>
                      <a:ext uri="{FF2B5EF4-FFF2-40B4-BE49-F238E27FC236}">
                        <a16:creationId xmlns:a16="http://schemas.microsoft.com/office/drawing/2014/main" id="{2AC140B8-D57B-42C6-B0FA-2238A23315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912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63" name="Line 30">
                    <a:extLst>
                      <a:ext uri="{FF2B5EF4-FFF2-40B4-BE49-F238E27FC236}">
                        <a16:creationId xmlns:a16="http://schemas.microsoft.com/office/drawing/2014/main" id="{8ADDF457-B44C-4465-8859-82158CF346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51" name="Group 31">
                  <a:extLst>
                    <a:ext uri="{FF2B5EF4-FFF2-40B4-BE49-F238E27FC236}">
                      <a16:creationId xmlns:a16="http://schemas.microsoft.com/office/drawing/2014/main" id="{C0166524-2FAF-4015-9398-23D78D9777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6" y="1344"/>
                  <a:ext cx="1248" cy="864"/>
                  <a:chOff x="3456" y="1344"/>
                  <a:chExt cx="1248" cy="864"/>
                </a:xfrm>
              </p:grpSpPr>
              <p:sp>
                <p:nvSpPr>
                  <p:cNvPr id="58" name="Line 32">
                    <a:extLst>
                      <a:ext uri="{FF2B5EF4-FFF2-40B4-BE49-F238E27FC236}">
                        <a16:creationId xmlns:a16="http://schemas.microsoft.com/office/drawing/2014/main" id="{26A9C806-E6FA-4766-84B1-3CDD411283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776"/>
                    <a:ext cx="124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59" name="Line 33">
                    <a:extLst>
                      <a:ext uri="{FF2B5EF4-FFF2-40B4-BE49-F238E27FC236}">
                        <a16:creationId xmlns:a16="http://schemas.microsoft.com/office/drawing/2014/main" id="{D11A3262-4CAD-440B-A62D-3BB4671C57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1344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 dirty="0"/>
                  </a:p>
                </p:txBody>
              </p:sp>
              <p:sp>
                <p:nvSpPr>
                  <p:cNvPr id="60" name="Line 34">
                    <a:extLst>
                      <a:ext uri="{FF2B5EF4-FFF2-40B4-BE49-F238E27FC236}">
                        <a16:creationId xmlns:a16="http://schemas.microsoft.com/office/drawing/2014/main" id="{496E6F59-B357-4AD2-B741-ABC8C5366C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56" y="1776"/>
                    <a:ext cx="1248" cy="4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52" name="Line 35">
                  <a:extLst>
                    <a:ext uri="{FF2B5EF4-FFF2-40B4-BE49-F238E27FC236}">
                      <a16:creationId xmlns:a16="http://schemas.microsoft.com/office/drawing/2014/main" id="{D0A318D4-0B10-4974-85BF-ABDEBC034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3" name="Line 36">
                  <a:extLst>
                    <a:ext uri="{FF2B5EF4-FFF2-40B4-BE49-F238E27FC236}">
                      <a16:creationId xmlns:a16="http://schemas.microsoft.com/office/drawing/2014/main" id="{8BFD22B8-5621-477B-A155-B55213360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4" name="Line 37">
                  <a:extLst>
                    <a:ext uri="{FF2B5EF4-FFF2-40B4-BE49-F238E27FC236}">
                      <a16:creationId xmlns:a16="http://schemas.microsoft.com/office/drawing/2014/main" id="{7C11D6C0-9ED8-411B-AADB-B864695050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480"/>
                  <a:ext cx="1248" cy="8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5" name="Line 38">
                  <a:extLst>
                    <a:ext uri="{FF2B5EF4-FFF2-40B4-BE49-F238E27FC236}">
                      <a16:creationId xmlns:a16="http://schemas.microsoft.com/office/drawing/2014/main" id="{9E258C67-AA9F-4199-82DD-71ADC428D9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2208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 dirty="0"/>
                </a:p>
              </p:txBody>
            </p:sp>
            <p:sp>
              <p:nvSpPr>
                <p:cNvPr id="56" name="Line 39">
                  <a:extLst>
                    <a:ext uri="{FF2B5EF4-FFF2-40B4-BE49-F238E27FC236}">
                      <a16:creationId xmlns:a16="http://schemas.microsoft.com/office/drawing/2014/main" id="{4423C1A6-5A1B-4F7A-AB55-D8BB81A64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776"/>
                  <a:ext cx="1248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7" name="Line 40">
                  <a:extLst>
                    <a:ext uri="{FF2B5EF4-FFF2-40B4-BE49-F238E27FC236}">
                      <a16:creationId xmlns:a16="http://schemas.microsoft.com/office/drawing/2014/main" id="{E3A7155E-F4FF-4E07-83FF-F9C35EE88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56" y="1344"/>
                  <a:ext cx="1248" cy="8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2F0EB2CC-D7AD-4123-8C5A-06C87A846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" y="1076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A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6" name="Group 42">
                <a:extLst>
                  <a:ext uri="{FF2B5EF4-FFF2-40B4-BE49-F238E27FC236}">
                    <a16:creationId xmlns:a16="http://schemas.microsoft.com/office/drawing/2014/main" id="{F38FCE6A-F014-419E-9B37-0AAE906370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0" y="628"/>
                <a:ext cx="509" cy="1148"/>
                <a:chOff x="2010" y="628"/>
                <a:chExt cx="509" cy="1148"/>
              </a:xfrm>
            </p:grpSpPr>
            <p:sp>
              <p:nvSpPr>
                <p:cNvPr id="42" name="Rectangle 43">
                  <a:extLst>
                    <a:ext uri="{FF2B5EF4-FFF2-40B4-BE49-F238E27FC236}">
                      <a16:creationId xmlns:a16="http://schemas.microsoft.com/office/drawing/2014/main" id="{AAE558D2-5730-4DE3-9D81-BEE6604AC0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628"/>
                  <a:ext cx="49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B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Rectangle 44">
                  <a:extLst>
                    <a:ext uri="{FF2B5EF4-FFF2-40B4-BE49-F238E27FC236}">
                      <a16:creationId xmlns:a16="http://schemas.microsoft.com/office/drawing/2014/main" id="{D5F9BF47-7E37-4243-81D2-CF18ED0538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8" y="1074"/>
                  <a:ext cx="493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C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5">
                  <a:extLst>
                    <a:ext uri="{FF2B5EF4-FFF2-40B4-BE49-F238E27FC236}">
                      <a16:creationId xmlns:a16="http://schemas.microsoft.com/office/drawing/2014/main" id="{C7A6DDBA-FDA1-404A-9138-3E0FE404D6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0" y="1518"/>
                  <a:ext cx="509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1400" dirty="0">
                      <a:latin typeface="Times New Roman" panose="02020603050405020304" pitchFamily="18" charset="0"/>
                    </a:rPr>
                    <a:t>D</a:t>
                  </a:r>
                  <a:endParaRPr kumimoji="0" lang="en-US" altLang="zh-TW" sz="1800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7" name="Rectangle 46">
                <a:extLst>
                  <a:ext uri="{FF2B5EF4-FFF2-40B4-BE49-F238E27FC236}">
                    <a16:creationId xmlns:a16="http://schemas.microsoft.com/office/drawing/2014/main" id="{1417B772-7988-402D-9BA5-1523F821E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233"/>
                <a:ext cx="47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38" name="Rectangle 47">
                <a:extLst>
                  <a:ext uri="{FF2B5EF4-FFF2-40B4-BE49-F238E27FC236}">
                    <a16:creationId xmlns:a16="http://schemas.microsoft.com/office/drawing/2014/main" id="{B1E47690-2908-47BD-BFCA-8C35E68B0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7" y="714"/>
                <a:ext cx="460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F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" name="Rectangle 48">
                <a:extLst>
                  <a:ext uri="{FF2B5EF4-FFF2-40B4-BE49-F238E27FC236}">
                    <a16:creationId xmlns:a16="http://schemas.microsoft.com/office/drawing/2014/main" id="{96E5B112-2228-431D-B485-9DFB5275C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1098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G</a:t>
                </a:r>
                <a:endParaRPr kumimoji="0" lang="en-US" altLang="zh-TW" sz="1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Rectangle 49">
                <a:extLst>
                  <a:ext uri="{FF2B5EF4-FFF2-40B4-BE49-F238E27FC236}">
                    <a16:creationId xmlns:a16="http://schemas.microsoft.com/office/drawing/2014/main" id="{ABB45F10-FF9C-4A99-A0DB-D495E0AFF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8" y="1530"/>
                <a:ext cx="50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41" name="Rectangle 50">
                <a:extLst>
                  <a:ext uri="{FF2B5EF4-FFF2-40B4-BE49-F238E27FC236}">
                    <a16:creationId xmlns:a16="http://schemas.microsoft.com/office/drawing/2014/main" id="{0602AA45-C725-4D4C-9F41-6A2D4ABF7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962"/>
                <a:ext cx="395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zh-TW" sz="1400" dirty="0">
                    <a:latin typeface="Times New Roman" panose="02020603050405020304" pitchFamily="18" charset="0"/>
                  </a:rPr>
                  <a:t>I</a:t>
                </a:r>
              </a:p>
            </p:txBody>
          </p:sp>
        </p:grpSp>
        <p:sp>
          <p:nvSpPr>
            <p:cNvPr id="4" name="Line 24">
              <a:extLst>
                <a:ext uri="{FF2B5EF4-FFF2-40B4-BE49-F238E27FC236}">
                  <a16:creationId xmlns:a16="http://schemas.microsoft.com/office/drawing/2014/main" id="{50C90241-14A1-4E48-AE13-ABAB1EE1E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33252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" name="Line 25">
              <a:extLst>
                <a:ext uri="{FF2B5EF4-FFF2-40B4-BE49-F238E27FC236}">
                  <a16:creationId xmlns:a16="http://schemas.microsoft.com/office/drawing/2014/main" id="{80E615F5-10DC-47FA-B732-0CA24D59B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" name="Line 26">
              <a:extLst>
                <a:ext uri="{FF2B5EF4-FFF2-40B4-BE49-F238E27FC236}">
                  <a16:creationId xmlns:a16="http://schemas.microsoft.com/office/drawing/2014/main" id="{A3F2F4BA-2B60-44B5-AAA6-E62ED1D7B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Line 28">
              <a:extLst>
                <a:ext uri="{FF2B5EF4-FFF2-40B4-BE49-F238E27FC236}">
                  <a16:creationId xmlns:a16="http://schemas.microsoft.com/office/drawing/2014/main" id="{19AF991E-7BEF-4DF4-A00B-BFB184514A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0110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Line 29">
              <a:extLst>
                <a:ext uri="{FF2B5EF4-FFF2-40B4-BE49-F238E27FC236}">
                  <a16:creationId xmlns:a16="http://schemas.microsoft.com/office/drawing/2014/main" id="{9B4A2483-9A99-4EF6-95D0-B631CF0C8D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Line 30">
              <a:extLst>
                <a:ext uri="{FF2B5EF4-FFF2-40B4-BE49-F238E27FC236}">
                  <a16:creationId xmlns:a16="http://schemas.microsoft.com/office/drawing/2014/main" id="{65A11AEE-177F-45CC-9B07-8FA2BCB6CA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Line 32">
              <a:extLst>
                <a:ext uri="{FF2B5EF4-FFF2-40B4-BE49-F238E27FC236}">
                  <a16:creationId xmlns:a16="http://schemas.microsoft.com/office/drawing/2014/main" id="{3DD93F79-AB60-433C-BD22-D8A1B6E9B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6968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Line 33">
              <a:extLst>
                <a:ext uri="{FF2B5EF4-FFF2-40B4-BE49-F238E27FC236}">
                  <a16:creationId xmlns:a16="http://schemas.microsoft.com/office/drawing/2014/main" id="{B4CAD754-82C2-4504-AD5B-8D7106AE6E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12" name="Line 34">
              <a:extLst>
                <a:ext uri="{FF2B5EF4-FFF2-40B4-BE49-F238E27FC236}">
                  <a16:creationId xmlns:a16="http://schemas.microsoft.com/office/drawing/2014/main" id="{FF8736B5-C9E7-4E43-992B-C089D2797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Line 35">
              <a:extLst>
                <a:ext uri="{FF2B5EF4-FFF2-40B4-BE49-F238E27FC236}">
                  <a16:creationId xmlns:a16="http://schemas.microsoft.com/office/drawing/2014/main" id="{26AD51EB-B918-47CC-B254-AA8F8C45E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36">
              <a:extLst>
                <a:ext uri="{FF2B5EF4-FFF2-40B4-BE49-F238E27FC236}">
                  <a16:creationId xmlns:a16="http://schemas.microsoft.com/office/drawing/2014/main" id="{5D47C313-C1CF-4B73-A413-2E011A965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37">
              <a:extLst>
                <a:ext uri="{FF2B5EF4-FFF2-40B4-BE49-F238E27FC236}">
                  <a16:creationId xmlns:a16="http://schemas.microsoft.com/office/drawing/2014/main" id="{B92C0452-DEDA-4BCA-931F-0DF50F3DC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26394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Line 38">
              <a:extLst>
                <a:ext uri="{FF2B5EF4-FFF2-40B4-BE49-F238E27FC236}">
                  <a16:creationId xmlns:a16="http://schemas.microsoft.com/office/drawing/2014/main" id="{2D1F9959-7783-41D9-B113-F730FAB11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421" y="53826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17" name="Line 39">
              <a:extLst>
                <a:ext uri="{FF2B5EF4-FFF2-40B4-BE49-F238E27FC236}">
                  <a16:creationId xmlns:a16="http://schemas.microsoft.com/office/drawing/2014/main" id="{BABA8E22-5C96-46FB-8C28-2CCD275096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Line 40">
              <a:extLst>
                <a:ext uri="{FF2B5EF4-FFF2-40B4-BE49-F238E27FC236}">
                  <a16:creationId xmlns:a16="http://schemas.microsoft.com/office/drawing/2014/main" id="{CD9712AF-73A6-4839-923E-FBE3D7D4D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5421" y="40110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Line 24">
              <a:extLst>
                <a:ext uri="{FF2B5EF4-FFF2-40B4-BE49-F238E27FC236}">
                  <a16:creationId xmlns:a16="http://schemas.microsoft.com/office/drawing/2014/main" id="{3943BB57-6CE3-4D28-8224-A3BEC5A9E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33252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Line 25">
              <a:extLst>
                <a:ext uri="{FF2B5EF4-FFF2-40B4-BE49-F238E27FC236}">
                  <a16:creationId xmlns:a16="http://schemas.microsoft.com/office/drawing/2014/main" id="{F6CEB072-19C1-4BF7-B265-B9FEC208D4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Line 26">
              <a:extLst>
                <a:ext uri="{FF2B5EF4-FFF2-40B4-BE49-F238E27FC236}">
                  <a16:creationId xmlns:a16="http://schemas.microsoft.com/office/drawing/2014/main" id="{90051294-9D61-4DCA-9071-B580C3003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B388963C-3798-4304-8305-CB0DF8826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0110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9EE131B6-6164-43F1-AEE6-0AD47C168A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33252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797E239A-E883-4C60-9E30-CF7AD3831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" name="Line 32">
              <a:extLst>
                <a:ext uri="{FF2B5EF4-FFF2-40B4-BE49-F238E27FC236}">
                  <a16:creationId xmlns:a16="http://schemas.microsoft.com/office/drawing/2014/main" id="{60C2816B-8A39-4D2D-9FF9-11B6AF11BF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6968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" name="Line 33">
              <a:extLst>
                <a:ext uri="{FF2B5EF4-FFF2-40B4-BE49-F238E27FC236}">
                  <a16:creationId xmlns:a16="http://schemas.microsoft.com/office/drawing/2014/main" id="{EB357325-4E4E-4B2D-BBAA-55F5E0D73F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0110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27" name="Line 34">
              <a:extLst>
                <a:ext uri="{FF2B5EF4-FFF2-40B4-BE49-F238E27FC236}">
                  <a16:creationId xmlns:a16="http://schemas.microsoft.com/office/drawing/2014/main" id="{7DB86D40-0639-46D3-B360-64EF6139D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" name="Line 35">
              <a:extLst>
                <a:ext uri="{FF2B5EF4-FFF2-40B4-BE49-F238E27FC236}">
                  <a16:creationId xmlns:a16="http://schemas.microsoft.com/office/drawing/2014/main" id="{E7F28355-C74F-4DE9-BE91-4871FCE64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82A2703C-C22E-438B-AFE7-5069924BE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C1BC7672-5321-485D-8581-7B4808318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26394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Line 38">
              <a:extLst>
                <a:ext uri="{FF2B5EF4-FFF2-40B4-BE49-F238E27FC236}">
                  <a16:creationId xmlns:a16="http://schemas.microsoft.com/office/drawing/2014/main" id="{AA6840E6-C7B1-4E5B-97AB-CC05CFA31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621" y="538264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/>
            </a:p>
          </p:txBody>
        </p:sp>
        <p:sp>
          <p:nvSpPr>
            <p:cNvPr id="32" name="Line 39">
              <a:extLst>
                <a:ext uri="{FF2B5EF4-FFF2-40B4-BE49-F238E27FC236}">
                  <a16:creationId xmlns:a16="http://schemas.microsoft.com/office/drawing/2014/main" id="{F819865E-F87D-48E8-93A0-1AF456E28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696840"/>
              <a:ext cx="19812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" name="Line 40">
              <a:extLst>
                <a:ext uri="{FF2B5EF4-FFF2-40B4-BE49-F238E27FC236}">
                  <a16:creationId xmlns:a16="http://schemas.microsoft.com/office/drawing/2014/main" id="{788A32CB-0756-4317-8E2E-ECA3B74F61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6621" y="4011040"/>
              <a:ext cx="198120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E475D25F-A90C-49DD-A66C-FE2E42ABFC78}"/>
              </a:ext>
            </a:extLst>
          </p:cNvPr>
          <p:cNvSpPr txBox="1"/>
          <p:nvPr/>
        </p:nvSpPr>
        <p:spPr>
          <a:xfrm>
            <a:off x="815210" y="3874629"/>
            <a:ext cx="111379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舉例來說，要走到</a:t>
            </a:r>
            <a:r>
              <a:rPr lang="en-US" altLang="zh-TW" dirty="0"/>
              <a:t>G</a:t>
            </a:r>
            <a:r>
              <a:rPr lang="zh-TW" altLang="en-US" dirty="0"/>
              <a:t>點，可能的路徑為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不同路徑下會有不同的利率算法，</a:t>
            </a:r>
            <a:endParaRPr lang="en-US" altLang="zh-TW" dirty="0"/>
          </a:p>
          <a:p>
            <a:r>
              <a:rPr lang="zh-TW" altLang="en-US" dirty="0"/>
              <a:t>當期數越來越多，路徑也會越來越多，每個點的算法複雜度會太高，</a:t>
            </a:r>
            <a:endParaRPr lang="en-US" altLang="zh-TW" dirty="0"/>
          </a:p>
          <a:p>
            <a:r>
              <a:rPr lang="zh-TW" altLang="en-US" dirty="0"/>
              <a:t>因此我們這邊設代表點，將每個最後走到</a:t>
            </a:r>
            <a:r>
              <a:rPr lang="en-US" altLang="zh-TW" dirty="0"/>
              <a:t>G</a:t>
            </a:r>
            <a:r>
              <a:rPr lang="zh-TW" altLang="en-US" dirty="0"/>
              <a:t>的點都設為代表點</a:t>
            </a:r>
            <a:r>
              <a:rPr lang="en-US" altLang="zh-TW" dirty="0"/>
              <a:t>G</a:t>
            </a:r>
            <a:r>
              <a:rPr lang="zh-TW" altLang="en-US" dirty="0"/>
              <a:t>，</a:t>
            </a:r>
            <a:endParaRPr lang="en-US" altLang="zh-TW" dirty="0"/>
          </a:p>
          <a:p>
            <a:r>
              <a:rPr lang="zh-TW" altLang="en-US" dirty="0"/>
              <a:t>以利率最高走法算出的</a:t>
            </a:r>
            <a:r>
              <a:rPr lang="en-US" altLang="zh-TW" dirty="0"/>
              <a:t>G</a:t>
            </a:r>
            <a:r>
              <a:rPr lang="zh-TW" altLang="en-US" dirty="0"/>
              <a:t>當作</a:t>
            </a:r>
            <a:r>
              <a:rPr lang="en-US" altLang="zh-TW" dirty="0"/>
              <a:t>G</a:t>
            </a:r>
            <a:r>
              <a:rPr lang="zh-TW" altLang="en-US" dirty="0"/>
              <a:t>這個點的</a:t>
            </a:r>
            <a:r>
              <a:rPr lang="en-US" altLang="zh-TW" dirty="0"/>
              <a:t>Loan amount</a:t>
            </a:r>
            <a:r>
              <a:rPr lang="zh-TW" altLang="en-US" dirty="0"/>
              <a:t>上界 </a:t>
            </a:r>
            <a:r>
              <a:rPr lang="en-US" altLang="zh-TW" dirty="0"/>
              <a:t>(</a:t>
            </a:r>
            <a:r>
              <a:rPr lang="zh-TW" altLang="en-US" dirty="0"/>
              <a:t>這個例子為</a:t>
            </a:r>
            <a:r>
              <a:rPr lang="en-US" altLang="zh-TW" dirty="0"/>
              <a:t>A-B-G)</a:t>
            </a:r>
          </a:p>
          <a:p>
            <a:r>
              <a:rPr lang="zh-TW" altLang="en-US" dirty="0"/>
              <a:t>以利率最低走法算出的</a:t>
            </a:r>
            <a:r>
              <a:rPr lang="en-US" altLang="zh-TW" dirty="0"/>
              <a:t>G</a:t>
            </a:r>
            <a:r>
              <a:rPr lang="zh-TW" altLang="en-US" dirty="0"/>
              <a:t>當作</a:t>
            </a:r>
            <a:r>
              <a:rPr lang="en-US" altLang="zh-TW" dirty="0"/>
              <a:t>G</a:t>
            </a:r>
            <a:r>
              <a:rPr lang="zh-TW" altLang="en-US" dirty="0"/>
              <a:t>這個點的</a:t>
            </a:r>
            <a:r>
              <a:rPr lang="en-US" altLang="zh-TW" dirty="0"/>
              <a:t>Loan amount</a:t>
            </a:r>
            <a:r>
              <a:rPr lang="zh-TW" altLang="en-US" dirty="0"/>
              <a:t>下界</a:t>
            </a:r>
            <a:r>
              <a:rPr lang="en-US" altLang="zh-TW" dirty="0"/>
              <a:t>(</a:t>
            </a:r>
            <a:r>
              <a:rPr lang="zh-TW" altLang="en-US" dirty="0"/>
              <a:t>這個例子為</a:t>
            </a:r>
            <a:r>
              <a:rPr lang="en-US" altLang="zh-TW" dirty="0"/>
              <a:t>A-D-G)</a:t>
            </a:r>
          </a:p>
          <a:p>
            <a:r>
              <a:rPr lang="en-US" altLang="zh-TW" dirty="0"/>
              <a:t>G</a:t>
            </a:r>
            <a:r>
              <a:rPr lang="zh-TW" altLang="en-US" dirty="0"/>
              <a:t>這個點的</a:t>
            </a:r>
            <a:r>
              <a:rPr lang="en-US" altLang="zh-TW" dirty="0"/>
              <a:t>Loan amount</a:t>
            </a:r>
            <a:r>
              <a:rPr lang="zh-TW" altLang="en-US" dirty="0"/>
              <a:t>其餘的值以上下界去內插得出</a:t>
            </a:r>
            <a:endParaRPr lang="en-US" altLang="zh-TW" dirty="0"/>
          </a:p>
          <a:p>
            <a:r>
              <a:rPr lang="zh-TW" altLang="en-US" dirty="0"/>
              <a:t>那後面會去判斷</a:t>
            </a:r>
            <a:r>
              <a:rPr lang="en-US" altLang="zh-TW" dirty="0"/>
              <a:t>new loan amount(</a:t>
            </a:r>
            <a:r>
              <a:rPr lang="zh-TW" altLang="en-US" dirty="0"/>
              <a:t>也就是未來</a:t>
            </a:r>
            <a:r>
              <a:rPr lang="en-US" altLang="zh-TW" dirty="0"/>
              <a:t>Loam amount</a:t>
            </a:r>
            <a:r>
              <a:rPr lang="zh-TW" altLang="en-US" dirty="0"/>
              <a:t>值</a:t>
            </a:r>
            <a:r>
              <a:rPr lang="en-US" altLang="zh-TW" dirty="0"/>
              <a:t>)</a:t>
            </a:r>
            <a:r>
              <a:rPr lang="zh-TW" altLang="en-US" dirty="0"/>
              <a:t>會插在</a:t>
            </a:r>
            <a:r>
              <a:rPr lang="en-US" altLang="zh-TW" dirty="0"/>
              <a:t>Loan amount</a:t>
            </a:r>
            <a:r>
              <a:rPr lang="zh-TW" altLang="en-US" dirty="0"/>
              <a:t>上下界中的哪個代表點</a:t>
            </a: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4CDD265A-5F00-43A4-B79B-698F5CB51467}"/>
              </a:ext>
            </a:extLst>
          </p:cNvPr>
          <p:cNvSpPr txBox="1"/>
          <p:nvPr/>
        </p:nvSpPr>
        <p:spPr>
          <a:xfrm>
            <a:off x="4822456" y="3597629"/>
            <a:ext cx="838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A-B-G</a:t>
            </a:r>
          </a:p>
          <a:p>
            <a:r>
              <a:rPr lang="en-US" altLang="zh-TW" dirty="0"/>
              <a:t>A-C-G</a:t>
            </a:r>
          </a:p>
          <a:p>
            <a:r>
              <a:rPr lang="en-US" altLang="zh-TW" dirty="0"/>
              <a:t>A-D-G</a:t>
            </a:r>
            <a:endParaRPr lang="zh-TW" altLang="en-US" dirty="0"/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39322046-30A0-44F1-8C67-FAC4C4216216}"/>
              </a:ext>
            </a:extLst>
          </p:cNvPr>
          <p:cNvSpPr txBox="1"/>
          <p:nvPr/>
        </p:nvSpPr>
        <p:spPr>
          <a:xfrm>
            <a:off x="461913" y="38649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求代表點原因</a:t>
            </a:r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C2B8DC95-D0BC-4EE9-BAE6-142521617B8F}"/>
              </a:ext>
            </a:extLst>
          </p:cNvPr>
          <p:cNvSpPr txBox="1"/>
          <p:nvPr/>
        </p:nvSpPr>
        <p:spPr>
          <a:xfrm>
            <a:off x="528805" y="11769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Loan amount tree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67705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108ECD9-77DA-4EDD-85AA-4805C98429E9}"/>
              </a:ext>
            </a:extLst>
          </p:cNvPr>
          <p:cNvSpPr/>
          <p:nvPr/>
        </p:nvSpPr>
        <p:spPr>
          <a:xfrm>
            <a:off x="202163" y="294718"/>
            <a:ext cx="33328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 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倒數第二期～第</a:t>
            </a:r>
            <a:r>
              <a:rPr lang="en-US" altLang="zh-TW" sz="1400" dirty="0" err="1">
                <a:solidFill>
                  <a:schemeClr val="bg1">
                    <a:lumMod val="65000"/>
                  </a:schemeClr>
                </a:solidFill>
              </a:rPr>
              <a:t>startpoint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期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/>
              <a:t>利率路線</a:t>
            </a:r>
            <a:endParaRPr lang="en-US" altLang="zh-TW" sz="14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/>
              <a:t>定義所有暫存點</a:t>
            </a:r>
            <a:endParaRPr lang="en-US" altLang="zh-TW" sz="14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判斷是否解約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解約與否的重設處理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02CC933-658F-4D55-A8FD-69D59CD6F729}"/>
              </a:ext>
            </a:extLst>
          </p:cNvPr>
          <p:cNvSpPr txBox="1"/>
          <p:nvPr/>
        </p:nvSpPr>
        <p:spPr>
          <a:xfrm>
            <a:off x="4308050" y="595126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要定義暫存點需先定義：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en-US" altLang="zh-TW" dirty="0"/>
              <a:t>height</a:t>
            </a:r>
          </a:p>
          <a:p>
            <a:pPr marL="342900" indent="-342900">
              <a:buAutoNum type="arabicPeriod"/>
            </a:pP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new_loan_amount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C317E01-822E-4E83-B4E1-5C876C6B4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"/>
          <a:stretch/>
        </p:blipFill>
        <p:spPr>
          <a:xfrm>
            <a:off x="631595" y="2490705"/>
            <a:ext cx="8890641" cy="1514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494265D-90E8-4F23-B196-8415D6F2D759}"/>
                  </a:ext>
                </a:extLst>
              </p:cNvPr>
              <p:cNvSpPr txBox="1"/>
              <p:nvPr/>
            </p:nvSpPr>
            <p:spPr>
              <a:xfrm>
                <a:off x="707010" y="4166648"/>
                <a:ext cx="8238088" cy="649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eight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𝐿𝑜𝑎𝑛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𝐴𝑚𝑜𝑢𝑛𝑡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第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𝑐𝑢𝑡𝑛𝑢𝑚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代表點的值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𝐿𝑜𝑎𝑛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𝐴𝑚𝑜𝑢𝑛𝑡</m:t>
                          </m:r>
                          <m:r>
                            <a:rPr lang="zh-TW" altLang="en-US" i="1" dirty="0">
                              <a:latin typeface="Cambria Math" panose="02040503050406030204" pitchFamily="18" charset="0"/>
                            </a:rPr>
                            <m:t>第一個代表點</m:t>
                          </m:r>
                          <m:r>
                            <a:rPr lang="zh-TW" altLang="en-US" i="1" dirty="0" smtClean="0">
                              <a:latin typeface="Cambria Math" panose="02040503050406030204" pitchFamily="18" charset="0"/>
                            </a:rPr>
                            <m:t>的值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𝑐𝑢𝑡𝑛𝑢𝑚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494265D-90E8-4F23-B196-8415D6F2D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10" y="4166648"/>
                <a:ext cx="8238088" cy="6491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CB26DB34-287C-43AE-8F4F-D4491C070CDD}"/>
              </a:ext>
            </a:extLst>
          </p:cNvPr>
          <p:cNvSpPr txBox="1"/>
          <p:nvPr/>
        </p:nvSpPr>
        <p:spPr>
          <a:xfrm>
            <a:off x="727963" y="5337360"/>
            <a:ext cx="582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也就是</a:t>
            </a:r>
            <a:r>
              <a:rPr lang="en-US" altLang="zh-TW" b="1" dirty="0"/>
              <a:t>height</a:t>
            </a:r>
            <a:r>
              <a:rPr lang="zh-TW" altLang="en-US" b="1" dirty="0"/>
              <a:t>定義為</a:t>
            </a:r>
            <a:r>
              <a:rPr lang="en-US" altLang="zh-TW" b="1" dirty="0"/>
              <a:t>Loan Amount</a:t>
            </a:r>
            <a:r>
              <a:rPr lang="zh-TW" altLang="en-US" b="1" dirty="0"/>
              <a:t>每個代表點之間的差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B3D6CDD-C53C-49EB-BFA2-1E64377DE5F9}"/>
              </a:ext>
            </a:extLst>
          </p:cNvPr>
          <p:cNvSpPr/>
          <p:nvPr/>
        </p:nvSpPr>
        <p:spPr>
          <a:xfrm>
            <a:off x="443059" y="181991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/>
              <a:t>定義</a:t>
            </a:r>
            <a:r>
              <a:rPr lang="en-US" altLang="zh-TW" b="1" dirty="0"/>
              <a:t>height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2F2587E-CA6C-4346-89BF-FE39BDFE01D6}"/>
              </a:ext>
            </a:extLst>
          </p:cNvPr>
          <p:cNvSpPr/>
          <p:nvPr/>
        </p:nvSpPr>
        <p:spPr>
          <a:xfrm>
            <a:off x="8767664" y="281359"/>
            <a:ext cx="3222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Cancellation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流程：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建房價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Tree</a:t>
            </a: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算出每個節點的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VG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LL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zh-TW" altLang="en-US" sz="1400" dirty="0"/>
              <a:t>開始做</a:t>
            </a:r>
            <a:r>
              <a:rPr lang="en-US" altLang="zh-TW" sz="1400" dirty="0"/>
              <a:t>Backward</a:t>
            </a:r>
          </a:p>
        </p:txBody>
      </p:sp>
    </p:spTree>
    <p:extLst>
      <p:ext uri="{BB962C8B-B14F-4D97-AF65-F5344CB8AC3E}">
        <p14:creationId xmlns:p14="http://schemas.microsoft.com/office/powerpoint/2010/main" val="16024239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89AA84-B306-484A-BE00-F9A7DA7831A3}"/>
              </a:ext>
            </a:extLst>
          </p:cNvPr>
          <p:cNvSpPr/>
          <p:nvPr/>
        </p:nvSpPr>
        <p:spPr>
          <a:xfrm>
            <a:off x="202163" y="294718"/>
            <a:ext cx="33328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 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倒數第二期～第</a:t>
            </a:r>
            <a:r>
              <a:rPr lang="en-US" altLang="zh-TW" sz="1400" dirty="0" err="1">
                <a:solidFill>
                  <a:schemeClr val="bg1">
                    <a:lumMod val="65000"/>
                  </a:schemeClr>
                </a:solidFill>
              </a:rPr>
              <a:t>startpoint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期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/>
              <a:t>利率路線</a:t>
            </a:r>
            <a:endParaRPr lang="en-US" altLang="zh-TW" sz="14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/>
              <a:t>定義所有暫存點</a:t>
            </a:r>
            <a:endParaRPr lang="en-US" altLang="zh-TW" sz="14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判斷是否解約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解約與否的重設處理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6002334-C6C8-492E-8550-4F553BAFB023}"/>
              </a:ext>
            </a:extLst>
          </p:cNvPr>
          <p:cNvSpPr txBox="1"/>
          <p:nvPr/>
        </p:nvSpPr>
        <p:spPr>
          <a:xfrm>
            <a:off x="424206" y="181190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定義</a:t>
            </a:r>
            <a:r>
              <a:rPr lang="en-US" altLang="zh-TW" b="1" dirty="0" err="1"/>
              <a:t>new_loan_amount</a:t>
            </a:r>
            <a:endParaRPr lang="en-US" altLang="zh-TW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B13A8AC-0794-4299-8788-F318FD1DF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726" y="1810813"/>
            <a:ext cx="7729793" cy="3583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B256720-6C00-455F-A952-85D57B9DCA07}"/>
                  </a:ext>
                </a:extLst>
              </p:cNvPr>
              <p:cNvSpPr txBox="1"/>
              <p:nvPr/>
            </p:nvSpPr>
            <p:spPr>
              <a:xfrm>
                <a:off x="424206" y="5496549"/>
                <a:ext cx="7109639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/>
                  <a:t>分成兩個迴圈是把矩形部分及三角形部分分開計算，但定義一樣為：</a:t>
                </a:r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𝑛𝑒𝑤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B256720-6C00-455F-A952-85D57B9DC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06" y="5496549"/>
                <a:ext cx="7109639" cy="669992"/>
              </a:xfrm>
              <a:prstGeom prst="rect">
                <a:avLst/>
              </a:prstGeom>
              <a:blipFill>
                <a:blip r:embed="rId3"/>
                <a:stretch>
                  <a:fillRect l="-772" t="-54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8F33B2F7-54CD-4800-A766-0A8968B398BC}"/>
              </a:ext>
            </a:extLst>
          </p:cNvPr>
          <p:cNvSpPr txBox="1"/>
          <p:nvPr/>
        </p:nvSpPr>
        <p:spPr>
          <a:xfrm>
            <a:off x="424206" y="6268824"/>
            <a:ext cx="8597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也就是</a:t>
            </a:r>
            <a:r>
              <a:rPr lang="en-US" altLang="zh-TW" b="1" dirty="0"/>
              <a:t>new loan amount</a:t>
            </a:r>
            <a:r>
              <a:rPr lang="zh-TW" altLang="en-US" b="1" dirty="0"/>
              <a:t>被定義為原本</a:t>
            </a:r>
            <a:r>
              <a:rPr lang="en-US" altLang="zh-TW" b="1" dirty="0"/>
              <a:t>Loan amount</a:t>
            </a:r>
            <a:r>
              <a:rPr lang="zh-TW" altLang="en-US" b="1" dirty="0"/>
              <a:t>帶入公式去計算的下一期的值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275CF8C-A6F8-494D-9EEB-C8927D718731}"/>
              </a:ext>
            </a:extLst>
          </p:cNvPr>
          <p:cNvSpPr/>
          <p:nvPr/>
        </p:nvSpPr>
        <p:spPr>
          <a:xfrm>
            <a:off x="8767664" y="281359"/>
            <a:ext cx="3222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Cancellation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流程：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建房價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Tree</a:t>
            </a: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算出每個節點的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VG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LL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zh-TW" altLang="en-US" sz="1400" dirty="0"/>
              <a:t>開始做</a:t>
            </a:r>
            <a:r>
              <a:rPr lang="en-US" altLang="zh-TW" sz="1400" dirty="0"/>
              <a:t>Backward</a:t>
            </a:r>
          </a:p>
        </p:txBody>
      </p:sp>
    </p:spTree>
    <p:extLst>
      <p:ext uri="{BB962C8B-B14F-4D97-AF65-F5344CB8AC3E}">
        <p14:creationId xmlns:p14="http://schemas.microsoft.com/office/powerpoint/2010/main" val="10590130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DEF857A-C124-48D7-8C2A-FDACB867D960}"/>
              </a:ext>
            </a:extLst>
          </p:cNvPr>
          <p:cNvSpPr/>
          <p:nvPr/>
        </p:nvSpPr>
        <p:spPr>
          <a:xfrm>
            <a:off x="8767664" y="281359"/>
            <a:ext cx="3222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Cancellation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流程：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建房價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Tree</a:t>
            </a: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算出每個節點的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VG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LL</a:t>
            </a:r>
          </a:p>
          <a:p>
            <a:pPr marL="342900" indent="-342900">
              <a:buFont typeface="Wingdings" panose="05000000000000000000" pitchFamily="2" charset="2"/>
              <a:buAutoNum type="arabicPeriod"/>
            </a:pPr>
            <a:r>
              <a:rPr lang="zh-TW" altLang="en-US" sz="1400" dirty="0"/>
              <a:t>開始做</a:t>
            </a:r>
            <a:r>
              <a:rPr lang="en-US" altLang="zh-TW" sz="1400" dirty="0"/>
              <a:t>Backward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798E678-C5A9-49F7-9726-F519FEE30A50}"/>
              </a:ext>
            </a:extLst>
          </p:cNvPr>
          <p:cNvSpPr/>
          <p:nvPr/>
        </p:nvSpPr>
        <p:spPr>
          <a:xfrm>
            <a:off x="377394" y="2596390"/>
            <a:ext cx="6955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/>
              <a:t>因為矩形部分會有利率的平拉狀況，會造成不同分支種類，</a:t>
            </a:r>
            <a:endParaRPr lang="en-US" altLang="zh-TW" sz="1600" b="1" dirty="0"/>
          </a:p>
          <a:p>
            <a:r>
              <a:rPr lang="zh-TW" altLang="en-US" sz="1600" b="1" dirty="0"/>
              <a:t>所以要先依利率分支種類分成三種，最高、最低、其他，再去定義暫存點。</a:t>
            </a:r>
            <a:endParaRPr lang="en-US" altLang="zh-TW" sz="16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73A2270-9F5C-403F-B049-4B9C6C5630A1}"/>
              </a:ext>
            </a:extLst>
          </p:cNvPr>
          <p:cNvSpPr/>
          <p:nvPr/>
        </p:nvSpPr>
        <p:spPr>
          <a:xfrm>
            <a:off x="202163" y="294718"/>
            <a:ext cx="33328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 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倒數第二期～第</a:t>
            </a:r>
            <a:r>
              <a:rPr lang="en-US" altLang="zh-TW" sz="1400" dirty="0" err="1">
                <a:solidFill>
                  <a:schemeClr val="bg1">
                    <a:lumMod val="65000"/>
                  </a:schemeClr>
                </a:solidFill>
              </a:rPr>
              <a:t>startpoint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期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/>
              <a:t>利率路線</a:t>
            </a:r>
            <a:endParaRPr lang="en-US" altLang="zh-TW" sz="14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/>
              <a:t>定義所有暫存點</a:t>
            </a:r>
            <a:endParaRPr lang="en-US" altLang="zh-TW" sz="14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判斷是否解約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解約與否的重設處理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endParaRPr lang="zh-TW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88D12220-D4ED-418D-948F-B5E179E83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048"/>
          <a:stretch/>
        </p:blipFill>
        <p:spPr>
          <a:xfrm>
            <a:off x="543851" y="3700926"/>
            <a:ext cx="7640116" cy="30139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AF29DD58-7372-441E-A9C6-8BE4BEA86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97" y="4612819"/>
            <a:ext cx="6144482" cy="276264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AFB28E71-A7D8-4B7C-A27A-C372562E6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97" y="5457703"/>
            <a:ext cx="4505954" cy="34294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C0FBC54-9CAD-4C18-9D7E-9EE039B6B081}"/>
              </a:ext>
            </a:extLst>
          </p:cNvPr>
          <p:cNvSpPr txBox="1"/>
          <p:nvPr/>
        </p:nvSpPr>
        <p:spPr>
          <a:xfrm>
            <a:off x="377394" y="20211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先計算矩形部分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4C58F080-D637-48AB-B766-1026F21636B3}"/>
              </a:ext>
            </a:extLst>
          </p:cNvPr>
          <p:cNvGrpSpPr/>
          <p:nvPr/>
        </p:nvGrpSpPr>
        <p:grpSpPr>
          <a:xfrm>
            <a:off x="6400802" y="3558183"/>
            <a:ext cx="566344" cy="689415"/>
            <a:chOff x="8201320" y="875434"/>
            <a:chExt cx="1065229" cy="1066245"/>
          </a:xfrm>
        </p:grpSpPr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9128F29C-6DE2-408A-9385-3B15DA9CD94E}"/>
                </a:ext>
              </a:extLst>
            </p:cNvPr>
            <p:cNvCxnSpPr/>
            <p:nvPr/>
          </p:nvCxnSpPr>
          <p:spPr>
            <a:xfrm>
              <a:off x="8201320" y="875434"/>
              <a:ext cx="10652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B69BEAC4-69F9-42D8-B350-AD6BCEE6149C}"/>
                </a:ext>
              </a:extLst>
            </p:cNvPr>
            <p:cNvCxnSpPr>
              <a:cxnSpLocks/>
            </p:cNvCxnSpPr>
            <p:nvPr/>
          </p:nvCxnSpPr>
          <p:spPr>
            <a:xfrm>
              <a:off x="8201320" y="875434"/>
              <a:ext cx="1065229" cy="10662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B013C85C-EE3B-4AF8-A719-FBDDB269A84C}"/>
                </a:ext>
              </a:extLst>
            </p:cNvPr>
            <p:cNvCxnSpPr>
              <a:cxnSpLocks/>
            </p:cNvCxnSpPr>
            <p:nvPr/>
          </p:nvCxnSpPr>
          <p:spPr>
            <a:xfrm>
              <a:off x="8201320" y="875434"/>
              <a:ext cx="1065229" cy="5048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8386C382-13C4-4093-B080-B35AE1D38CEB}"/>
              </a:ext>
            </a:extLst>
          </p:cNvPr>
          <p:cNvGrpSpPr/>
          <p:nvPr/>
        </p:nvGrpSpPr>
        <p:grpSpPr>
          <a:xfrm>
            <a:off x="6868291" y="4407048"/>
            <a:ext cx="566344" cy="689415"/>
            <a:chOff x="8098105" y="839035"/>
            <a:chExt cx="1156224" cy="1011430"/>
          </a:xfrm>
        </p:grpSpPr>
        <p:cxnSp>
          <p:nvCxnSpPr>
            <p:cNvPr id="14" name="直線接點 13">
              <a:extLst>
                <a:ext uri="{FF2B5EF4-FFF2-40B4-BE49-F238E27FC236}">
                  <a16:creationId xmlns:a16="http://schemas.microsoft.com/office/drawing/2014/main" id="{CD0D7C7A-9619-45C2-9365-E2CC86BD98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07531" y="839035"/>
              <a:ext cx="1146798" cy="10114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DDCDC9C5-58F6-4015-91B5-88DA8DB92874}"/>
                </a:ext>
              </a:extLst>
            </p:cNvPr>
            <p:cNvCxnSpPr>
              <a:cxnSpLocks/>
            </p:cNvCxnSpPr>
            <p:nvPr/>
          </p:nvCxnSpPr>
          <p:spPr>
            <a:xfrm>
              <a:off x="8107531" y="1850464"/>
              <a:ext cx="1146798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1826FA26-322C-437C-90B1-A5F0542DC9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8105" y="1346898"/>
              <a:ext cx="1156224" cy="503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F7CF496B-C714-499A-BEF4-3F5EE99FAA94}"/>
              </a:ext>
            </a:extLst>
          </p:cNvPr>
          <p:cNvGrpSpPr/>
          <p:nvPr/>
        </p:nvGrpSpPr>
        <p:grpSpPr>
          <a:xfrm>
            <a:off x="5354641" y="5254304"/>
            <a:ext cx="543245" cy="954107"/>
            <a:chOff x="8224419" y="700536"/>
            <a:chExt cx="1118997" cy="1011430"/>
          </a:xfrm>
        </p:grpSpPr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1C01E0AC-E57C-47F5-A5A5-9A4281FFB0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4419" y="700536"/>
              <a:ext cx="1118997" cy="5078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E930F148-6FF8-464E-A676-863B24BC2AEE}"/>
                </a:ext>
              </a:extLst>
            </p:cNvPr>
            <p:cNvCxnSpPr>
              <a:cxnSpLocks/>
            </p:cNvCxnSpPr>
            <p:nvPr/>
          </p:nvCxnSpPr>
          <p:spPr>
            <a:xfrm>
              <a:off x="8224419" y="1208399"/>
              <a:ext cx="1118997" cy="5035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631ACC92-B163-4A27-BD68-F4575CF502AE}"/>
                </a:ext>
              </a:extLst>
            </p:cNvPr>
            <p:cNvCxnSpPr>
              <a:cxnSpLocks/>
            </p:cNvCxnSpPr>
            <p:nvPr/>
          </p:nvCxnSpPr>
          <p:spPr>
            <a:xfrm>
              <a:off x="8224419" y="1208399"/>
              <a:ext cx="11189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78447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558B2A80-1660-46A2-95A2-1D1F7980706E}"/>
              </a:ext>
            </a:extLst>
          </p:cNvPr>
          <p:cNvSpPr txBox="1"/>
          <p:nvPr/>
        </p:nvSpPr>
        <p:spPr>
          <a:xfrm>
            <a:off x="1826747" y="24938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首先說明利率最高點情況：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AF3F188-DA81-4134-9711-D82E5F5387B6}"/>
                  </a:ext>
                </a:extLst>
              </p:cNvPr>
              <p:cNvSpPr txBox="1"/>
              <p:nvPr/>
            </p:nvSpPr>
            <p:spPr>
              <a:xfrm>
                <a:off x="694016" y="2257538"/>
                <a:ext cx="7198702" cy="14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/>
                  <a:t>定義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sz="1600" b="0" i="0" smtClean="0"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+1,1)</m:t>
                        </m:r>
                      </m:num>
                      <m:den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US" altLang="zh-TW" sz="1600" dirty="0"/>
              </a:p>
              <a:p>
                <a:endParaRPr lang="en-US" altLang="zh-TW" sz="1600" dirty="0"/>
              </a:p>
              <a:p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altLang="zh-TW" sz="16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sz="16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sz="1600" dirty="0"/>
                  <a:t>代表</a:t>
                </a:r>
                <a:r>
                  <a:rPr lang="en-US" altLang="zh-TW" sz="1600" dirty="0"/>
                  <a:t>new loan amount</a:t>
                </a:r>
                <a:r>
                  <a:rPr lang="zh-TW" altLang="en-US" sz="1600" dirty="0"/>
                  <a:t>代表點和</a:t>
                </a:r>
                <a:r>
                  <a:rPr lang="en-US" altLang="zh-TW" sz="1600" dirty="0"/>
                  <a:t>loan amount</a:t>
                </a:r>
                <a:r>
                  <a:rPr lang="zh-TW" altLang="en-US" sz="1600" dirty="0"/>
                  <a:t>第一個代表點間，間隔了幾格</a:t>
                </a:r>
                <a:endParaRPr lang="en-US" altLang="zh-TW" sz="1600" dirty="0"/>
              </a:p>
              <a:p>
                <a:endParaRPr lang="en-US" altLang="zh-TW" sz="1600" dirty="0"/>
              </a:p>
              <a:p>
                <a:r>
                  <a:rPr lang="zh-TW" altLang="en-US" sz="1600" dirty="0"/>
                  <a:t>定義</a:t>
                </a:r>
                <a:r>
                  <a:rPr lang="en-US" altLang="zh-TW" sz="1600" dirty="0"/>
                  <a:t>b1</a:t>
                </a:r>
                <a:r>
                  <a:rPr lang="zh-TW" altLang="en-US" sz="1600" dirty="0"/>
                  <a:t>為</a:t>
                </a:r>
                <a:r>
                  <a:rPr lang="en-US" altLang="zh-TW" sz="1600" dirty="0"/>
                  <a:t>a1</a:t>
                </a:r>
                <a:r>
                  <a:rPr lang="zh-TW" altLang="en-US" sz="1600" dirty="0"/>
                  <a:t>往上取正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AF3F188-DA81-4134-9711-D82E5F538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16" y="2257538"/>
                <a:ext cx="7198702" cy="1469441"/>
              </a:xfrm>
              <a:prstGeom prst="rect">
                <a:avLst/>
              </a:prstGeom>
              <a:blipFill>
                <a:blip r:embed="rId2"/>
                <a:stretch>
                  <a:fillRect l="-508" b="-45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7091D837-73F2-46AD-B9D2-E72A89F622BC}"/>
              </a:ext>
            </a:extLst>
          </p:cNvPr>
          <p:cNvSpPr txBox="1"/>
          <p:nvPr/>
        </p:nvSpPr>
        <p:spPr>
          <a:xfrm>
            <a:off x="251620" y="24938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定義暫存點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51E7C98-A595-4C66-AE77-F95B18D14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80" y="1689495"/>
            <a:ext cx="7297168" cy="504895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AFE16A4D-9599-4B6C-A9D0-D1BA5EB0DF1C}"/>
              </a:ext>
            </a:extLst>
          </p:cNvPr>
          <p:cNvSpPr txBox="1"/>
          <p:nvPr/>
        </p:nvSpPr>
        <p:spPr>
          <a:xfrm>
            <a:off x="694016" y="4068780"/>
            <a:ext cx="77203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接下來會有三種情況：</a:t>
            </a:r>
            <a:endParaRPr lang="en-US" altLang="zh-TW" sz="1600" dirty="0"/>
          </a:p>
          <a:p>
            <a:r>
              <a:rPr lang="en-US" altLang="zh-TW" sz="1600" dirty="0"/>
              <a:t>If |a1|&lt;0.00000001</a:t>
            </a:r>
            <a:r>
              <a:rPr lang="zh-TW" altLang="en-US" sz="1600" dirty="0"/>
              <a:t> </a:t>
            </a:r>
            <a:r>
              <a:rPr lang="en-US" altLang="zh-TW" sz="1600" dirty="0"/>
              <a:t>			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elseif |a1+1- </a:t>
            </a:r>
            <a:r>
              <a:rPr lang="en-US" altLang="zh-TW" sz="1600" dirty="0" err="1"/>
              <a:t>cut_num</a:t>
            </a:r>
            <a:r>
              <a:rPr lang="en-US" altLang="zh-TW" sz="1600" dirty="0"/>
              <a:t>|&lt; 0.00000001</a:t>
            </a:r>
            <a:r>
              <a:rPr lang="zh-TW" altLang="en-US" sz="1600" dirty="0"/>
              <a:t> 　  </a:t>
            </a:r>
            <a:r>
              <a:rPr lang="en-US" altLang="zh-TW" sz="1600" dirty="0"/>
              <a:t>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10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</a:t>
            </a:r>
            <a:endParaRPr lang="zh-TW" altLang="en-US" sz="16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3AA9C2B-0FC0-43FB-AEF6-18A5DD17095E}"/>
              </a:ext>
            </a:extLst>
          </p:cNvPr>
          <p:cNvSpPr txBox="1"/>
          <p:nvPr/>
        </p:nvSpPr>
        <p:spPr>
          <a:xfrm>
            <a:off x="716480" y="5408799"/>
            <a:ext cx="83455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分成三種是為了數值計算中可能會出現的誤差，</a:t>
            </a:r>
            <a:endParaRPr lang="en-US" altLang="zh-TW" sz="1600" dirty="0"/>
          </a:p>
          <a:p>
            <a:r>
              <a:rPr lang="zh-TW" altLang="en-US" sz="1600" dirty="0"/>
              <a:t>假設有</a:t>
            </a:r>
            <a:r>
              <a:rPr lang="en-US" altLang="zh-TW" sz="1600" dirty="0"/>
              <a:t>10</a:t>
            </a:r>
            <a:r>
              <a:rPr lang="zh-TW" altLang="en-US" sz="1600" dirty="0"/>
              <a:t>個代表點，若點因為計算誤差落在第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個點以下、第</a:t>
            </a:r>
            <a:r>
              <a:rPr lang="en-US" altLang="zh-TW" sz="1600" dirty="0"/>
              <a:t>10</a:t>
            </a:r>
            <a:r>
              <a:rPr lang="zh-TW" altLang="en-US" sz="1600" dirty="0"/>
              <a:t>個點以上時會無法做內插，</a:t>
            </a:r>
            <a:endParaRPr lang="en-US" altLang="zh-TW" sz="1600" dirty="0"/>
          </a:p>
          <a:p>
            <a:r>
              <a:rPr lang="zh-TW" altLang="en-US" sz="1600" dirty="0"/>
              <a:t>但如果在</a:t>
            </a:r>
            <a:r>
              <a:rPr lang="en-US" altLang="zh-TW" sz="1600" dirty="0"/>
              <a:t>1</a:t>
            </a:r>
            <a:r>
              <a:rPr lang="zh-TW" altLang="en-US" sz="1600" dirty="0"/>
              <a:t>到</a:t>
            </a:r>
            <a:r>
              <a:rPr lang="en-US" altLang="zh-TW" sz="1600" dirty="0"/>
              <a:t>10</a:t>
            </a:r>
            <a:r>
              <a:rPr lang="zh-TW" altLang="en-US" sz="1600" dirty="0"/>
              <a:t>之間就能直接內插，</a:t>
            </a:r>
            <a:endParaRPr lang="en-US" altLang="zh-TW" sz="1600" dirty="0"/>
          </a:p>
          <a:p>
            <a:r>
              <a:rPr lang="zh-TW" altLang="en-US" sz="1600" dirty="0"/>
              <a:t>所以要把這兩種情況區隔出來，其餘用</a:t>
            </a:r>
            <a:r>
              <a:rPr lang="en-US" altLang="zh-TW" sz="1600" dirty="0"/>
              <a:t>else</a:t>
            </a:r>
            <a:r>
              <a:rPr lang="zh-TW" altLang="en-US" sz="1600" dirty="0"/>
              <a:t>去做即可。</a:t>
            </a:r>
            <a:endParaRPr lang="en-US" altLang="zh-TW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0CBDBD1-750C-47BE-8345-8C3F7E017060}"/>
                  </a:ext>
                </a:extLst>
              </p:cNvPr>
              <p:cNvSpPr/>
              <p:nvPr/>
            </p:nvSpPr>
            <p:spPr>
              <a:xfrm>
                <a:off x="5502175" y="1890260"/>
                <a:ext cx="128131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1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𝑗𝑚𝑎𝑥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sz="11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0CBDBD1-750C-47BE-8345-8C3F7E0170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175" y="1890260"/>
                <a:ext cx="1281312" cy="261610"/>
              </a:xfrm>
              <a:prstGeom prst="rect">
                <a:avLst/>
              </a:prstGeom>
              <a:blipFill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FBC30AEC-60C0-4E30-8680-D3FF41D87631}"/>
              </a:ext>
            </a:extLst>
          </p:cNvPr>
          <p:cNvCxnSpPr/>
          <p:nvPr/>
        </p:nvCxnSpPr>
        <p:spPr>
          <a:xfrm>
            <a:off x="8201320" y="875434"/>
            <a:ext cx="10652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569A3847-1B17-465E-82B3-663C7ED29416}"/>
              </a:ext>
            </a:extLst>
          </p:cNvPr>
          <p:cNvCxnSpPr>
            <a:cxnSpLocks/>
          </p:cNvCxnSpPr>
          <p:nvPr/>
        </p:nvCxnSpPr>
        <p:spPr>
          <a:xfrm>
            <a:off x="8201320" y="875434"/>
            <a:ext cx="1065229" cy="1066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50362E21-3030-474A-B3E1-CBABAD69CF24}"/>
              </a:ext>
            </a:extLst>
          </p:cNvPr>
          <p:cNvCxnSpPr>
            <a:cxnSpLocks/>
          </p:cNvCxnSpPr>
          <p:nvPr/>
        </p:nvCxnSpPr>
        <p:spPr>
          <a:xfrm>
            <a:off x="8201320" y="875434"/>
            <a:ext cx="1065229" cy="504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BC149D01-FC3C-48D7-897B-DBD101DE8C27}"/>
              </a:ext>
            </a:extLst>
          </p:cNvPr>
          <p:cNvSpPr/>
          <p:nvPr/>
        </p:nvSpPr>
        <p:spPr>
          <a:xfrm>
            <a:off x="9213265" y="848447"/>
            <a:ext cx="72138" cy="5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3190B11-3BB5-4FCA-9BA5-7B4A4B5C2897}"/>
                  </a:ext>
                </a:extLst>
              </p:cNvPr>
              <p:cNvSpPr/>
              <p:nvPr/>
            </p:nvSpPr>
            <p:spPr>
              <a:xfrm>
                <a:off x="9410825" y="736932"/>
                <a:ext cx="230050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43190B11-3BB5-4FCA-9BA5-7B4A4B5C2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825" y="736932"/>
                <a:ext cx="2300502" cy="276999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8354087-CFC1-4380-9DCA-76A22F88C9DE}"/>
                  </a:ext>
                </a:extLst>
              </p:cNvPr>
              <p:cNvSpPr/>
              <p:nvPr/>
            </p:nvSpPr>
            <p:spPr>
              <a:xfrm>
                <a:off x="9410825" y="1240499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8354087-CFC1-4380-9DCA-76A22F88C9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825" y="1240499"/>
                <a:ext cx="2493888" cy="276999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0347C5D-6DDB-4261-A9AD-571210D06B47}"/>
                  </a:ext>
                </a:extLst>
              </p:cNvPr>
              <p:cNvSpPr/>
              <p:nvPr/>
            </p:nvSpPr>
            <p:spPr>
              <a:xfrm>
                <a:off x="9410825" y="1744066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0347C5D-6DDB-4261-A9AD-571210D06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825" y="1744066"/>
                <a:ext cx="2493888" cy="276999"/>
              </a:xfrm>
              <a:prstGeom prst="rect">
                <a:avLst/>
              </a:prstGeom>
              <a:blipFill>
                <a:blip r:embed="rId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橢圓 18">
            <a:extLst>
              <a:ext uri="{FF2B5EF4-FFF2-40B4-BE49-F238E27FC236}">
                <a16:creationId xmlns:a16="http://schemas.microsoft.com/office/drawing/2014/main" id="{2ACFC72B-F662-49FA-9E74-9715E78B57FB}"/>
              </a:ext>
            </a:extLst>
          </p:cNvPr>
          <p:cNvSpPr/>
          <p:nvPr/>
        </p:nvSpPr>
        <p:spPr>
          <a:xfrm>
            <a:off x="9374756" y="709948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EE070A0E-F34A-445D-A48F-B61123669DAB}"/>
              </a:ext>
            </a:extLst>
          </p:cNvPr>
          <p:cNvSpPr/>
          <p:nvPr/>
        </p:nvSpPr>
        <p:spPr>
          <a:xfrm>
            <a:off x="9518065" y="586594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1616A83E-B404-4963-89C7-B02EE4E0AE8D}"/>
              </a:ext>
            </a:extLst>
          </p:cNvPr>
          <p:cNvSpPr/>
          <p:nvPr/>
        </p:nvSpPr>
        <p:spPr>
          <a:xfrm>
            <a:off x="9661038" y="456397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DF2271C9-BA6C-4887-9A9F-4DF9B664F5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4048"/>
          <a:stretch/>
        </p:blipFill>
        <p:spPr>
          <a:xfrm>
            <a:off x="373532" y="1240499"/>
            <a:ext cx="7640116" cy="301390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6661A0F7-E98F-411A-BD29-63A26AD66DF3}"/>
              </a:ext>
            </a:extLst>
          </p:cNvPr>
          <p:cNvSpPr txBox="1"/>
          <p:nvPr/>
        </p:nvSpPr>
        <p:spPr>
          <a:xfrm>
            <a:off x="265377" y="563986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要去看</a:t>
            </a:r>
            <a:r>
              <a:rPr lang="en-US" altLang="zh-TW" b="1" dirty="0"/>
              <a:t>new loan amount</a:t>
            </a:r>
            <a:r>
              <a:rPr lang="zh-TW" altLang="en-US" b="1" dirty="0"/>
              <a:t>落在</a:t>
            </a:r>
            <a:r>
              <a:rPr lang="en-US" altLang="zh-TW" b="1" dirty="0"/>
              <a:t>Loan amount</a:t>
            </a:r>
            <a:r>
              <a:rPr lang="zh-TW" altLang="en-US" b="1" dirty="0"/>
              <a:t>上下界中的哪一個代表點</a:t>
            </a:r>
          </a:p>
        </p:txBody>
      </p:sp>
    </p:spTree>
    <p:extLst>
      <p:ext uri="{BB962C8B-B14F-4D97-AF65-F5344CB8AC3E}">
        <p14:creationId xmlns:p14="http://schemas.microsoft.com/office/powerpoint/2010/main" val="15831048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92BE24A-C5FE-4338-A52A-A316780A6A64}"/>
              </a:ext>
            </a:extLst>
          </p:cNvPr>
          <p:cNvSpPr txBox="1"/>
          <p:nvPr/>
        </p:nvSpPr>
        <p:spPr>
          <a:xfrm>
            <a:off x="487289" y="668334"/>
            <a:ext cx="8430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If |a1|&lt;0.00000001</a:t>
            </a:r>
            <a:r>
              <a:rPr lang="zh-TW" altLang="en-US" sz="1600" dirty="0"/>
              <a:t> </a:t>
            </a:r>
            <a:r>
              <a:rPr lang="en-US" altLang="zh-TW" sz="1600" dirty="0"/>
              <a:t>			</a:t>
            </a:r>
          </a:p>
          <a:p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endParaRPr lang="en-US" altLang="zh-TW" sz="1600" dirty="0"/>
          </a:p>
          <a:p>
            <a:r>
              <a:rPr lang="zh-TW" altLang="en-US" sz="1600" dirty="0"/>
              <a:t>則以第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個代表點的值去計算所需</a:t>
            </a:r>
            <a:r>
              <a:rPr lang="en-US" altLang="zh-TW" sz="1600" dirty="0"/>
              <a:t>interpolation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F7654D1-2834-4D5F-9A1D-C2C1B2D66DA4}"/>
              </a:ext>
            </a:extLst>
          </p:cNvPr>
          <p:cNvSpPr/>
          <p:nvPr/>
        </p:nvSpPr>
        <p:spPr>
          <a:xfrm>
            <a:off x="487289" y="2208131"/>
            <a:ext cx="112804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inter_pola_1 </a:t>
            </a:r>
            <a:r>
              <a:rPr lang="en-US" altLang="zh-TW" dirty="0">
                <a:latin typeface="Calibri Light" panose="020F0302020204030204" pitchFamily="34" charset="0"/>
                <a:cs typeface="Calibri Light" panose="020F0302020204030204" pitchFamily="34" charset="0"/>
              </a:rPr>
              <a:t>= q(i+jmax+1,j)*(max(value_loss_1(i+jmax+1,j+1,k+1,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latin typeface="Calibri Light" panose="020F0302020204030204" pitchFamily="34" charset="0"/>
                <a:cs typeface="Calibri Light" panose="020F0302020204030204" pitchFamily="34" charset="0"/>
              </a:rPr>
              <a:t>),value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_gain_1(i+jmax+1,j+1,</a:t>
            </a:r>
            <a:r>
              <a:rPr lang="en-US" altLang="zh-TW" dirty="0">
                <a:latin typeface="Calibri Light" panose="020F0302020204030204" pitchFamily="34" charset="0"/>
                <a:cs typeface="Calibri Light" panose="020F0302020204030204" pitchFamily="34" charset="0"/>
              </a:rPr>
              <a:t>k+1,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zh-TW" alt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　   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+p(i+jmax+1,j)*(max(value_loss_1(i+jmax+1,j+1,k+2,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),value_gain_1(i+jmax+1,j+1,k+2,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inter_pola_1_N = q(i+jmax+1,j)*net_equity_1(i+jmax+1,j+1,k+1,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zh-TW" alt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　　　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+p(i+jmax+1,j)*net_equity_1(i+jmax+1,j+1,k+2,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inter_pola_1_L = q(i+jmax+1,j)*lender_loss_1(i+jmax+1,j+1,k+1,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zh-TW" alt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　　　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+p(i+jmax+1,j)*lender_loss_1(i+jmax+1,j+1,k+2,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inter_pola_1_M = q(i+jmax+1,j)*MIP_1(i+jmax+1,j+1,k+1,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zh-TW" alt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　　　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+p(i+jmax+1,j)*MIP_1(i+jmax+1,j+1,k+2,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3236500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E8E1F5A-8C28-4EA3-99DB-CB1F188D4B19}"/>
              </a:ext>
            </a:extLst>
          </p:cNvPr>
          <p:cNvSpPr/>
          <p:nvPr/>
        </p:nvSpPr>
        <p:spPr>
          <a:xfrm>
            <a:off x="578177" y="610634"/>
            <a:ext cx="102155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elseif |a1+1- </a:t>
            </a:r>
            <a:r>
              <a:rPr lang="en-US" altLang="zh-TW" sz="1600" dirty="0" err="1"/>
              <a:t>cut_num</a:t>
            </a:r>
            <a:r>
              <a:rPr lang="en-US" altLang="zh-TW" sz="1600" dirty="0"/>
              <a:t>|&lt; 0.00000001</a:t>
            </a:r>
            <a:r>
              <a:rPr lang="zh-TW" altLang="en-US" sz="1600" dirty="0"/>
              <a:t> 　  </a:t>
            </a:r>
            <a:endParaRPr lang="en-US" altLang="zh-TW" sz="1600" dirty="0"/>
          </a:p>
          <a:p>
            <a:r>
              <a:rPr lang="zh-TW" altLang="en-US" sz="1600" dirty="0"/>
              <a:t>若點因為計算誤差落在第</a:t>
            </a:r>
            <a:r>
              <a:rPr lang="en-US" altLang="zh-TW" sz="1600" dirty="0" err="1"/>
              <a:t>cut_num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endParaRPr lang="en-US" altLang="zh-TW" sz="1600" dirty="0"/>
          </a:p>
          <a:p>
            <a:r>
              <a:rPr lang="zh-TW" altLang="en-US" sz="1600" dirty="0"/>
              <a:t>則以第</a:t>
            </a:r>
            <a:r>
              <a:rPr lang="en-US" altLang="zh-TW" sz="1600" dirty="0" err="1"/>
              <a:t>cut_num</a:t>
            </a:r>
            <a:r>
              <a:rPr lang="zh-TW" altLang="en-US" sz="1600" dirty="0"/>
              <a:t>個代表點的值去計算所需</a:t>
            </a:r>
            <a:r>
              <a:rPr lang="en-US" altLang="zh-TW" sz="1600" dirty="0"/>
              <a:t>interpolation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9FA2B85-3D5C-4072-9692-E23DAA0F99EE}"/>
              </a:ext>
            </a:extLst>
          </p:cNvPr>
          <p:cNvSpPr/>
          <p:nvPr/>
        </p:nvSpPr>
        <p:spPr>
          <a:xfrm>
            <a:off x="458771" y="2027279"/>
            <a:ext cx="115226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inter_pola_1=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q(i+jmax+1,j)*(max(value_loss_1(i+jmax+1,j+1,k+1,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),value_gain_1(i+jmax+1,j+1,k+1,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+p(i+jmax+1,j)*(max(value_loss_1(i+jmax+1,j+1,k+2,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),value_gain_1(i+jmax+1,j+1,k+2,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inter_pola_1_N=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q(i+jmax+1,j)*net_equity_1(i+jmax+1,j+1,k+1,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+p(i+jmax+1,j)*net_equity_1(i+jmax+1,j+1,k+2,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inter_pola_1_L=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q(i+jmax+1,j)*lender_loss_1(i+jmax+1,j+1,k+1,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+p(i+jmax+1,j)*lender_loss_1(i+jmax+1,j+1,k+2,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inter_pola_1_M=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q(i+jmax+1,j)*MIP_1(i+jmax+1,j+1,k+1,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+p(i+jmax+1,j)*MIP_1(i+jmax+1,j+1,k+2,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</a:t>
            </a:r>
            <a:endParaRPr lang="zh-TW" alt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594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95BC011-80E9-41F0-8DBA-DF7E4799AFEC}"/>
              </a:ext>
            </a:extLst>
          </p:cNvPr>
          <p:cNvSpPr/>
          <p:nvPr/>
        </p:nvSpPr>
        <p:spPr>
          <a:xfrm>
            <a:off x="455629" y="327830"/>
            <a:ext cx="93859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else</a:t>
            </a:r>
          </a:p>
          <a:p>
            <a:r>
              <a:rPr lang="zh-TW" altLang="en-US" sz="1600" dirty="0"/>
              <a:t>排除計算誤差情況後，點都落在第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個代表點到第</a:t>
            </a:r>
            <a:r>
              <a:rPr lang="en-US" altLang="zh-TW" sz="1600" dirty="0"/>
              <a:t>10</a:t>
            </a:r>
            <a:r>
              <a:rPr lang="zh-TW" altLang="en-US" sz="1600" dirty="0"/>
              <a:t>個代表點之間，可以直接內插</a:t>
            </a:r>
            <a:endParaRPr lang="en-US" altLang="zh-TW" sz="1600" dirty="0"/>
          </a:p>
          <a:p>
            <a:endParaRPr lang="en-US" altLang="zh-TW" sz="1600" dirty="0"/>
          </a:p>
          <a:p>
            <a:r>
              <a:rPr lang="zh-TW" altLang="en-US" sz="1600" dirty="0"/>
              <a:t>則使用內插法定義：</a:t>
            </a:r>
            <a:endParaRPr lang="en-US" altLang="zh-TW" sz="16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B3088A1-F88C-4BC8-83F6-C877C3E992FF}"/>
              </a:ext>
            </a:extLst>
          </p:cNvPr>
          <p:cNvSpPr/>
          <p:nvPr/>
        </p:nvSpPr>
        <p:spPr>
          <a:xfrm>
            <a:off x="223101" y="1570761"/>
            <a:ext cx="117457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inter_pola_1_N=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</a:t>
            </a:r>
          </a:p>
          <a:p>
            <a:r>
              <a:rPr lang="zh-TW" alt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　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(1+a1-b1)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*(net_equity_1(i+jmax+1,j+1,k+1,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)-net_equity_1(i+jmax+1,j+1,k+1,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))+net_equity_1(i+jmax+1,j+1,k+1,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</a:t>
            </a:r>
          </a:p>
          <a:p>
            <a:r>
              <a:rPr lang="zh-TW" alt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　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(1+a1-b1)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*(net_equity_1(i+jmax+1,j+1,k+2,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)-net_equity_1(i+jmax+1,j+1,k+2,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))+net_equity_1(i+jmax+1,j+1,k+2,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));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0BAF082C-5EB7-41AD-8A2D-8614F2BEE061}"/>
              </a:ext>
            </a:extLst>
          </p:cNvPr>
          <p:cNvGrpSpPr/>
          <p:nvPr/>
        </p:nvGrpSpPr>
        <p:grpSpPr>
          <a:xfrm>
            <a:off x="455629" y="3289926"/>
            <a:ext cx="8908329" cy="3270240"/>
            <a:chOff x="320512" y="3111706"/>
            <a:chExt cx="8908329" cy="3270240"/>
          </a:xfrm>
        </p:grpSpPr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8BE3B8CF-C189-4BE5-B17B-981FA83F27F8}"/>
                </a:ext>
              </a:extLst>
            </p:cNvPr>
            <p:cNvCxnSpPr>
              <a:cxnSpLocks/>
            </p:cNvCxnSpPr>
            <p:nvPr/>
          </p:nvCxnSpPr>
          <p:spPr>
            <a:xfrm>
              <a:off x="1677969" y="3886741"/>
              <a:ext cx="0" cy="1150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E499F02F-E031-49B1-B6E6-8A3D617D7C53}"/>
                </a:ext>
              </a:extLst>
            </p:cNvPr>
            <p:cNvCxnSpPr/>
            <p:nvPr/>
          </p:nvCxnSpPr>
          <p:spPr>
            <a:xfrm>
              <a:off x="1498860" y="3886741"/>
              <a:ext cx="3299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D7B88A34-4132-44F3-918F-0B168A2FE27F}"/>
                </a:ext>
              </a:extLst>
            </p:cNvPr>
            <p:cNvCxnSpPr/>
            <p:nvPr/>
          </p:nvCxnSpPr>
          <p:spPr>
            <a:xfrm>
              <a:off x="1509858" y="4183686"/>
              <a:ext cx="3299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49951AFE-3DB1-4A72-BF6A-8D787B361BBA}"/>
                </a:ext>
              </a:extLst>
            </p:cNvPr>
            <p:cNvCxnSpPr/>
            <p:nvPr/>
          </p:nvCxnSpPr>
          <p:spPr>
            <a:xfrm>
              <a:off x="1509858" y="4496341"/>
              <a:ext cx="3299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15755110-B49C-44C4-A4B4-39403157FEDE}"/>
                </a:ext>
              </a:extLst>
            </p:cNvPr>
            <p:cNvCxnSpPr/>
            <p:nvPr/>
          </p:nvCxnSpPr>
          <p:spPr>
            <a:xfrm>
              <a:off x="1509858" y="4768147"/>
              <a:ext cx="3299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F5F5BFC9-C817-40A1-83FA-3BC26B762337}"/>
                </a:ext>
              </a:extLst>
            </p:cNvPr>
            <p:cNvCxnSpPr/>
            <p:nvPr/>
          </p:nvCxnSpPr>
          <p:spPr>
            <a:xfrm>
              <a:off x="1509858" y="5037265"/>
              <a:ext cx="3299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7A622850-C573-4A99-8B43-C406904408BA}"/>
                </a:ext>
              </a:extLst>
            </p:cNvPr>
            <p:cNvSpPr txBox="1"/>
            <p:nvPr/>
          </p:nvSpPr>
          <p:spPr>
            <a:xfrm>
              <a:off x="841400" y="3753225"/>
              <a:ext cx="731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/>
                <a:t>代表點</a:t>
              </a:r>
              <a:r>
                <a:rPr lang="en-US" altLang="zh-TW" sz="1200" dirty="0"/>
                <a:t>1</a:t>
              </a:r>
              <a:endParaRPr lang="zh-TW" altLang="en-US" sz="1600" dirty="0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898A1C6F-43B6-4032-85C2-DDB79136991B}"/>
                </a:ext>
              </a:extLst>
            </p:cNvPr>
            <p:cNvSpPr txBox="1"/>
            <p:nvPr/>
          </p:nvSpPr>
          <p:spPr>
            <a:xfrm>
              <a:off x="829715" y="4027627"/>
              <a:ext cx="731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/>
                <a:t>代表點</a:t>
              </a:r>
              <a:r>
                <a:rPr lang="en-US" altLang="zh-TW" sz="1200" dirty="0"/>
                <a:t>2</a:t>
              </a:r>
              <a:endParaRPr lang="zh-TW" altLang="en-US" sz="1600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350D2562-E865-4111-B89D-24182EB0DD5B}"/>
                </a:ext>
              </a:extLst>
            </p:cNvPr>
            <p:cNvSpPr txBox="1"/>
            <p:nvPr/>
          </p:nvSpPr>
          <p:spPr>
            <a:xfrm>
              <a:off x="841400" y="4319520"/>
              <a:ext cx="731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/>
                <a:t>代表點</a:t>
              </a:r>
              <a:r>
                <a:rPr lang="en-US" altLang="zh-TW" sz="1200" dirty="0"/>
                <a:t>3</a:t>
              </a:r>
              <a:endParaRPr lang="zh-TW" altLang="en-US" sz="1600" dirty="0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BD69A2B7-EC1F-4CCF-ACA2-F896036F85B5}"/>
                </a:ext>
              </a:extLst>
            </p:cNvPr>
            <p:cNvSpPr txBox="1"/>
            <p:nvPr/>
          </p:nvSpPr>
          <p:spPr>
            <a:xfrm>
              <a:off x="841400" y="4588604"/>
              <a:ext cx="731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/>
                <a:t>代表點</a:t>
              </a:r>
              <a:r>
                <a:rPr lang="en-US" altLang="zh-TW" sz="1200" dirty="0"/>
                <a:t>4</a:t>
              </a:r>
              <a:endParaRPr lang="zh-TW" altLang="en-US" sz="1600" dirty="0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8DE4ED99-E139-4294-8A10-650DD998A693}"/>
                </a:ext>
              </a:extLst>
            </p:cNvPr>
            <p:cNvSpPr txBox="1"/>
            <p:nvPr/>
          </p:nvSpPr>
          <p:spPr>
            <a:xfrm>
              <a:off x="862624" y="4870582"/>
              <a:ext cx="731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dirty="0"/>
                <a:t>代表點</a:t>
              </a:r>
              <a:r>
                <a:rPr lang="en-US" altLang="zh-TW" sz="1200" dirty="0"/>
                <a:t>5</a:t>
              </a:r>
              <a:endParaRPr lang="zh-TW" altLang="en-US" sz="1600" dirty="0"/>
            </a:p>
          </p:txBody>
        </p:sp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EEC77510-9A21-40BC-91A0-A64CFDE23F36}"/>
                </a:ext>
              </a:extLst>
            </p:cNvPr>
            <p:cNvSpPr/>
            <p:nvPr/>
          </p:nvSpPr>
          <p:spPr>
            <a:xfrm>
              <a:off x="1663829" y="4596519"/>
              <a:ext cx="45719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65AB49C2-093F-49E5-A566-C3C3D6C02A08}"/>
                </a:ext>
              </a:extLst>
            </p:cNvPr>
            <p:cNvSpPr txBox="1"/>
            <p:nvPr/>
          </p:nvSpPr>
          <p:spPr>
            <a:xfrm>
              <a:off x="1674827" y="4503461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>
                  <a:solidFill>
                    <a:srgbClr val="FF0000"/>
                  </a:solidFill>
                </a:rPr>
                <a:t>3.5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2377EE6B-526D-4A86-A728-CC0A98623B54}"/>
                </a:ext>
              </a:extLst>
            </p:cNvPr>
            <p:cNvSpPr txBox="1"/>
            <p:nvPr/>
          </p:nvSpPr>
          <p:spPr>
            <a:xfrm>
              <a:off x="2415459" y="3996354"/>
              <a:ext cx="14778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此例子中，</a:t>
              </a:r>
              <a:endParaRPr lang="en-US" altLang="zh-TW" sz="16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r>
                <a:rPr lang="en-US" altLang="zh-TW" sz="16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a1=2.5</a:t>
              </a:r>
            </a:p>
            <a:p>
              <a:r>
                <a:rPr lang="en-US" altLang="zh-TW" sz="16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b1=3</a:t>
              </a:r>
            </a:p>
            <a:p>
              <a:r>
                <a:rPr lang="en-US" altLang="zh-TW" sz="160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1+a1-b1=0.5</a:t>
              </a:r>
              <a:endPara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AFF7C20-B160-4A11-B73B-F5A878703DF1}"/>
                </a:ext>
              </a:extLst>
            </p:cNvPr>
            <p:cNvSpPr/>
            <p:nvPr/>
          </p:nvSpPr>
          <p:spPr>
            <a:xfrm>
              <a:off x="556338" y="5307276"/>
              <a:ext cx="81351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=&gt;inter_pola_1_N </a:t>
              </a:r>
            </a:p>
            <a:p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=q*{</a:t>
              </a:r>
              <a:r>
                <a:rPr lang="en-US" altLang="zh-TW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(1+a1-b1)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*[NE(</a:t>
              </a:r>
              <a:r>
                <a:rPr lang="en-US" altLang="zh-TW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b1+1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)-NE(</a:t>
              </a:r>
              <a:r>
                <a:rPr lang="en-US" altLang="zh-TW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b1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)]+NE(</a:t>
              </a:r>
              <a:r>
                <a:rPr lang="en-US" altLang="zh-TW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b1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)}</a:t>
              </a:r>
              <a:r>
                <a:rPr lang="zh-TW" altLang="en-US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 p*{</a:t>
              </a:r>
              <a:r>
                <a:rPr lang="en-US" altLang="zh-TW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(1+a1-b1)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*[NE(</a:t>
              </a:r>
              <a:r>
                <a:rPr lang="en-US" altLang="zh-TW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b1+1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)-NE(</a:t>
              </a:r>
              <a:r>
                <a:rPr lang="en-US" altLang="zh-TW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b1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)]+NE(</a:t>
              </a:r>
              <a:r>
                <a:rPr lang="en-US" altLang="zh-TW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b1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)}</a:t>
              </a:r>
            </a:p>
            <a:p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=q*{</a:t>
              </a:r>
              <a:r>
                <a:rPr lang="en-US" altLang="zh-TW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0.5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*[NE(</a:t>
              </a:r>
              <a:r>
                <a:rPr lang="en-US" altLang="zh-TW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4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)-NE(</a:t>
              </a:r>
              <a:r>
                <a:rPr lang="en-US" altLang="zh-TW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)]+NE(</a:t>
              </a:r>
              <a:r>
                <a:rPr lang="en-US" altLang="zh-TW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)}</a:t>
              </a:r>
              <a:r>
                <a:rPr lang="zh-TW" altLang="en-US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 p*{</a:t>
              </a:r>
              <a:r>
                <a:rPr lang="en-US" altLang="zh-TW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0.5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*[NE(</a:t>
              </a:r>
              <a:r>
                <a:rPr lang="en-US" altLang="zh-TW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4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)-NE(</a:t>
              </a:r>
              <a:r>
                <a:rPr lang="en-US" altLang="zh-TW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)]+NE(</a:t>
              </a:r>
              <a:r>
                <a:rPr lang="en-US" altLang="zh-TW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)}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7B208DD5-20A9-48F5-B37D-A876C8EED9B2}"/>
                </a:ext>
              </a:extLst>
            </p:cNvPr>
            <p:cNvSpPr txBox="1"/>
            <p:nvPr/>
          </p:nvSpPr>
          <p:spPr>
            <a:xfrm>
              <a:off x="455629" y="3262063"/>
              <a:ext cx="52229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假設</a:t>
              </a:r>
              <a:r>
                <a:rPr lang="en-US" altLang="zh-TW" sz="1600" dirty="0"/>
                <a:t>new loan </a:t>
              </a:r>
              <a:r>
                <a:rPr lang="en-US" altLang="zh-TW" sz="1600" dirty="0" err="1"/>
                <a:t>amoun</a:t>
              </a:r>
              <a:r>
                <a:rPr lang="zh-TW" altLang="en-US" sz="1600" dirty="0"/>
                <a:t>落在</a:t>
              </a:r>
              <a:r>
                <a:rPr lang="en-US" altLang="zh-TW" sz="1600" dirty="0"/>
                <a:t>Loan amount</a:t>
              </a:r>
              <a:r>
                <a:rPr lang="zh-TW" altLang="en-US" sz="1600" dirty="0"/>
                <a:t>第</a:t>
              </a:r>
              <a:r>
                <a:rPr lang="en-US" altLang="zh-TW" sz="1600" dirty="0"/>
                <a:t>3.5</a:t>
              </a:r>
              <a:r>
                <a:rPr lang="zh-TW" altLang="en-US" sz="1600" dirty="0"/>
                <a:t>個代表點上</a:t>
              </a: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7C50CFBB-3C81-49D6-9736-3FA5827D0267}"/>
                </a:ext>
              </a:extLst>
            </p:cNvPr>
            <p:cNvSpPr/>
            <p:nvPr/>
          </p:nvSpPr>
          <p:spPr>
            <a:xfrm>
              <a:off x="320512" y="3111706"/>
              <a:ext cx="8908329" cy="32702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580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1CA0E7B-F464-44F7-B3BE-8A0BB558E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88" y="1631597"/>
            <a:ext cx="3476824" cy="470034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CA2AB7E-69EF-40EC-A23D-0DBF3561178E}"/>
              </a:ext>
            </a:extLst>
          </p:cNvPr>
          <p:cNvSpPr txBox="1"/>
          <p:nvPr/>
        </p:nvSpPr>
        <p:spPr>
          <a:xfrm>
            <a:off x="684001" y="677491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2.</a:t>
            </a:r>
            <a:r>
              <a:rPr lang="zh-TW" altLang="en-US" dirty="0"/>
              <a:t>  將</a:t>
            </a:r>
            <a:r>
              <a:rPr lang="en-US" altLang="zh-TW" dirty="0"/>
              <a:t>Rate</a:t>
            </a:r>
            <a:r>
              <a:rPr lang="zh-TW" altLang="en-US" dirty="0"/>
              <a:t>整理成我們想要的形式</a:t>
            </a:r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8FB22F9-F242-40EE-8996-9B25E5FBB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581" y="3093098"/>
            <a:ext cx="1540239" cy="283783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BE45E8D-560A-45C9-9BF2-1C0AAE8025FF}"/>
              </a:ext>
            </a:extLst>
          </p:cNvPr>
          <p:cNvSpPr/>
          <p:nvPr/>
        </p:nvSpPr>
        <p:spPr>
          <a:xfrm>
            <a:off x="4811486" y="462046"/>
            <a:ext cx="42280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ac_rate</a:t>
            </a:r>
            <a:r>
              <a:rPr lang="zh-TW" altLang="en-US" sz="1400" dirty="0"/>
              <a:t>：給定原本是</a:t>
            </a:r>
            <a:r>
              <a:rPr lang="zh-TW" altLang="en-US" sz="1400" dirty="0">
                <a:solidFill>
                  <a:srgbClr val="FF0000"/>
                </a:solidFill>
              </a:rPr>
              <a:t>健康</a:t>
            </a:r>
            <a:r>
              <a:rPr lang="zh-TW" altLang="en-US" sz="1400" dirty="0"/>
              <a:t>狀態</a:t>
            </a:r>
            <a:endParaRPr lang="en-US" altLang="zh-TW" sz="1400" dirty="0"/>
          </a:p>
          <a:p>
            <a:r>
              <a:rPr lang="en-US" altLang="zh-TW" sz="1400" dirty="0"/>
              <a:t>i1_rate</a:t>
            </a:r>
            <a:r>
              <a:rPr lang="zh-TW" altLang="en-US" sz="1400" dirty="0"/>
              <a:t> ：給定原本是</a:t>
            </a:r>
            <a:r>
              <a:rPr lang="zh-TW" altLang="en-US" sz="1400" dirty="0">
                <a:solidFill>
                  <a:srgbClr val="FF0000"/>
                </a:solidFill>
              </a:rPr>
              <a:t>輕度殘障</a:t>
            </a:r>
            <a:r>
              <a:rPr lang="zh-TW" altLang="en-US" sz="1400" dirty="0"/>
              <a:t>狀態</a:t>
            </a:r>
            <a:endParaRPr lang="en-US" altLang="zh-TW" sz="1400" dirty="0"/>
          </a:p>
          <a:p>
            <a:r>
              <a:rPr lang="en-US" altLang="zh-TW" sz="1400" dirty="0"/>
              <a:t>i2_rate</a:t>
            </a:r>
            <a:r>
              <a:rPr lang="zh-TW" altLang="en-US" sz="1400" dirty="0"/>
              <a:t> ：給定原本是</a:t>
            </a:r>
            <a:r>
              <a:rPr lang="zh-TW" altLang="en-US" sz="1400" dirty="0">
                <a:solidFill>
                  <a:srgbClr val="FF0000"/>
                </a:solidFill>
              </a:rPr>
              <a:t>中度殘障</a:t>
            </a:r>
            <a:r>
              <a:rPr lang="zh-TW" altLang="en-US" sz="1400" dirty="0"/>
              <a:t>狀態</a:t>
            </a:r>
            <a:endParaRPr lang="en-US" altLang="zh-TW" sz="1400" dirty="0"/>
          </a:p>
          <a:p>
            <a:r>
              <a:rPr lang="en-US" altLang="zh-TW" sz="1400" dirty="0"/>
              <a:t>i3_rate</a:t>
            </a:r>
            <a:r>
              <a:rPr lang="zh-TW" altLang="en-US" sz="1400" dirty="0"/>
              <a:t> ：給定原本是</a:t>
            </a:r>
            <a:r>
              <a:rPr lang="zh-TW" altLang="en-US" sz="1400" dirty="0">
                <a:solidFill>
                  <a:srgbClr val="FF0000"/>
                </a:solidFill>
              </a:rPr>
              <a:t>重度殘障</a:t>
            </a:r>
            <a:r>
              <a:rPr lang="zh-TW" altLang="en-US" sz="1400" dirty="0"/>
              <a:t>狀態</a:t>
            </a:r>
            <a:endParaRPr lang="en-US" altLang="zh-TW" sz="1400" dirty="0"/>
          </a:p>
          <a:p>
            <a:r>
              <a:rPr lang="en-US" altLang="zh-TW" sz="1400" dirty="0"/>
              <a:t>i4_rate</a:t>
            </a:r>
            <a:r>
              <a:rPr lang="zh-TW" altLang="en-US" sz="1400" dirty="0"/>
              <a:t> ：給定原本是</a:t>
            </a:r>
            <a:r>
              <a:rPr lang="zh-TW" altLang="en-US" sz="1400" dirty="0">
                <a:solidFill>
                  <a:srgbClr val="FF0000"/>
                </a:solidFill>
              </a:rPr>
              <a:t>極重度殘障</a:t>
            </a:r>
            <a:r>
              <a:rPr lang="zh-TW" altLang="en-US" sz="1400" dirty="0"/>
              <a:t>狀態</a:t>
            </a:r>
            <a:endParaRPr lang="en-US" altLang="zh-TW" sz="1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D80CDB5-1F4D-49B0-926B-AEB4DE785F10}"/>
              </a:ext>
            </a:extLst>
          </p:cNvPr>
          <p:cNvSpPr txBox="1"/>
          <p:nvPr/>
        </p:nvSpPr>
        <p:spPr>
          <a:xfrm>
            <a:off x="5803641" y="2556588"/>
            <a:ext cx="3672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整理完後將最後一期必死亡的條件加入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8A7D059-89B8-4AC1-9D1B-A67CB624F121}"/>
              </a:ext>
            </a:extLst>
          </p:cNvPr>
          <p:cNvSpPr/>
          <p:nvPr/>
        </p:nvSpPr>
        <p:spPr>
          <a:xfrm>
            <a:off x="9039516" y="462046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/>
              <a:t>整理所需死亡率</a:t>
            </a:r>
            <a:endParaRPr lang="en-US" altLang="zh-TW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原始機率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415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905D1C-F28B-4F55-AEC5-5D6C3ADE6E3E}"/>
              </a:ext>
            </a:extLst>
          </p:cNvPr>
          <p:cNvSpPr/>
          <p:nvPr/>
        </p:nvSpPr>
        <p:spPr>
          <a:xfrm>
            <a:off x="384927" y="3253513"/>
            <a:ext cx="117143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inter_pola_1_L=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(1+a1-b1)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*(lender_loss_1(i+jmax+1,j+1,k+1,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	lender_loss_1(i+jmax+1,j+1,k+1,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))+lender_loss_1(i+jmax+1,j+1,k+1,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+p(i+jmax+1,j)*(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(1+a1-b1)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*(lender_loss_1(i+jmax+1,j+1,k+2,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	lender_loss_1(i+jmax+1,j+1,k+2,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))+lender_loss_1(i+jmax+1,j+1,k+2,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inter_pola_1_M=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(1+a1-b1)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*(MIP_1(i+jmax+1,j+1,k+1,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)-MIP_1(i+jmax+1,j+1,k+1,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))+MIP_1(i+jmax+1,j+1,k+1,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+p(i+jmax+1,j)*(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(1+a1-b1)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*(MIP_1(i+jmax+1,j+1,k+2,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)-MIP_1(i+jmax+1,j+1,k+2,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))+MIP_1(i+jmax+1,j+1,k+2,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));</a:t>
            </a:r>
            <a:endParaRPr lang="zh-TW" altLang="en-US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1CB7904-E33C-4773-A5D7-0247C43E4C09}"/>
              </a:ext>
            </a:extLst>
          </p:cNvPr>
          <p:cNvSpPr/>
          <p:nvPr/>
        </p:nvSpPr>
        <p:spPr>
          <a:xfrm>
            <a:off x="384927" y="1019164"/>
            <a:ext cx="1151641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inter_pola_1=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(1+a1-b1)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*(max(value_loss_1(i+jmax+1,j+1,k+1,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),value_gain_1(i+jmax+1,j+1,k+1,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))-	max(value_loss_1(i+jmax+1,j+1,k+1,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),value_gain_1(i+jmax+1,j+1,k+1,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)))+max(value_loss_1(i+jmax+1,j+1,k+1,	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),value_gain_1(i+jmax+1,j+1,k+1,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p(i+jmax+1,j)* (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(1+a1-b1)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*(max(value_loss_1(i+jmax+1,j+1,k+2,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),value_gain_1(i+jmax+1,j+1,k+2,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))-	max(value_loss_1(i+jmax+1,j+1,k+2,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),value_gain_1(i+jmax+1,j+1,k+2,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)))+max(value_loss_1(i+jmax+1,j+1,k+2,	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),value_gain_1(i+jmax+1,j+1,k+2,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641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40EB38C-530B-4FE8-A96A-6F4ECF833B40}"/>
                  </a:ext>
                </a:extLst>
              </p:cNvPr>
              <p:cNvSpPr txBox="1"/>
              <p:nvPr/>
            </p:nvSpPr>
            <p:spPr>
              <a:xfrm>
                <a:off x="589994" y="1579607"/>
                <a:ext cx="8101898" cy="1887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zh-TW" sz="1600" dirty="0"/>
              </a:p>
              <a:p>
                <a:r>
                  <a:rPr lang="zh-TW" altLang="en-US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+1,1)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TW" altLang="en-US" dirty="0"/>
                  <a:t>代表</a:t>
                </a:r>
                <a:r>
                  <a:rPr lang="en-US" altLang="zh-TW" dirty="0"/>
                  <a:t>new loan amount</a:t>
                </a:r>
                <a:r>
                  <a:rPr lang="zh-TW" altLang="en-US" dirty="0"/>
                  <a:t>代表點和</a:t>
                </a:r>
                <a:r>
                  <a:rPr lang="en-US" altLang="zh-TW" dirty="0"/>
                  <a:t>loan amount</a:t>
                </a:r>
                <a:r>
                  <a:rPr lang="zh-TW" altLang="en-US" dirty="0"/>
                  <a:t>第一個代表點間，間隔了幾格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dirty="0"/>
                  <a:t>定義</a:t>
                </a:r>
                <a:r>
                  <a:rPr lang="en-US" altLang="zh-TW" dirty="0"/>
                  <a:t>b2</a:t>
                </a:r>
                <a:r>
                  <a:rPr lang="zh-TW" altLang="en-US" dirty="0"/>
                  <a:t>為</a:t>
                </a:r>
                <a:r>
                  <a:rPr lang="en-US" altLang="zh-TW" dirty="0"/>
                  <a:t>a2</a:t>
                </a:r>
                <a:r>
                  <a:rPr lang="zh-TW" altLang="en-US" dirty="0"/>
                  <a:t>往上取正</a:t>
                </a: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40EB38C-530B-4FE8-A96A-6F4ECF83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94" y="1579607"/>
                <a:ext cx="8101898" cy="1887761"/>
              </a:xfrm>
              <a:prstGeom prst="rect">
                <a:avLst/>
              </a:prstGeom>
              <a:blipFill>
                <a:blip r:embed="rId2"/>
                <a:stretch>
                  <a:fillRect l="-677" b="-41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1ECB2317-9327-4305-AB4C-632C1F4FF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46" y="906450"/>
            <a:ext cx="7287642" cy="552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6E444BD-CACB-4B2B-A8D2-9E2CD7ED1949}"/>
                  </a:ext>
                </a:extLst>
              </p:cNvPr>
              <p:cNvSpPr/>
              <p:nvPr/>
            </p:nvSpPr>
            <p:spPr>
              <a:xfrm>
                <a:off x="557546" y="416488"/>
                <a:ext cx="13484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再來定義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6E444BD-CACB-4B2B-A8D2-9E2CD7ED1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46" y="416488"/>
                <a:ext cx="1348446" cy="369332"/>
              </a:xfrm>
              <a:prstGeom prst="rect">
                <a:avLst/>
              </a:prstGeom>
              <a:blipFill>
                <a:blip r:embed="rId4"/>
                <a:stretch>
                  <a:fillRect l="-3604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F4EBC74-5BD0-4C0D-8B55-DDFC5EA3E78A}"/>
                  </a:ext>
                </a:extLst>
              </p:cNvPr>
              <p:cNvSpPr/>
              <p:nvPr/>
            </p:nvSpPr>
            <p:spPr>
              <a:xfrm>
                <a:off x="5655444" y="1890260"/>
                <a:ext cx="128131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1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𝑗𝑚𝑎𝑥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sz="11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F4EBC74-5BD0-4C0D-8B55-DDFC5EA3E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444" y="1890260"/>
                <a:ext cx="1281312" cy="261610"/>
              </a:xfrm>
              <a:prstGeom prst="rect">
                <a:avLst/>
              </a:prstGeom>
              <a:blipFill>
                <a:blip r:embed="rId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5C3490DA-521E-402D-9EA7-EC2A08889BB9}"/>
              </a:ext>
            </a:extLst>
          </p:cNvPr>
          <p:cNvCxnSpPr/>
          <p:nvPr/>
        </p:nvCxnSpPr>
        <p:spPr>
          <a:xfrm>
            <a:off x="8201320" y="875434"/>
            <a:ext cx="10652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95961710-D128-44D0-876C-1DF51DD42673}"/>
              </a:ext>
            </a:extLst>
          </p:cNvPr>
          <p:cNvCxnSpPr>
            <a:cxnSpLocks/>
          </p:cNvCxnSpPr>
          <p:nvPr/>
        </p:nvCxnSpPr>
        <p:spPr>
          <a:xfrm>
            <a:off x="8201320" y="875434"/>
            <a:ext cx="1065229" cy="1066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A9C18AB-FAF7-4813-8594-0C8441A59298}"/>
              </a:ext>
            </a:extLst>
          </p:cNvPr>
          <p:cNvCxnSpPr>
            <a:cxnSpLocks/>
          </p:cNvCxnSpPr>
          <p:nvPr/>
        </p:nvCxnSpPr>
        <p:spPr>
          <a:xfrm>
            <a:off x="8201320" y="875434"/>
            <a:ext cx="1065229" cy="504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2011216E-01F9-401D-9A22-7BD7F5656FC2}"/>
              </a:ext>
            </a:extLst>
          </p:cNvPr>
          <p:cNvSpPr/>
          <p:nvPr/>
        </p:nvSpPr>
        <p:spPr>
          <a:xfrm>
            <a:off x="9249334" y="1352013"/>
            <a:ext cx="72138" cy="5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C8E132D-09B6-44DC-B67D-232091642F1F}"/>
                  </a:ext>
                </a:extLst>
              </p:cNvPr>
              <p:cNvSpPr/>
              <p:nvPr/>
            </p:nvSpPr>
            <p:spPr>
              <a:xfrm>
                <a:off x="9374272" y="647320"/>
                <a:ext cx="230050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CC8E132D-09B6-44DC-B67D-232091642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272" y="647320"/>
                <a:ext cx="2300502" cy="276999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A95423F-18B0-4F52-ACC7-86A194BDDB64}"/>
                  </a:ext>
                </a:extLst>
              </p:cNvPr>
              <p:cNvSpPr/>
              <p:nvPr/>
            </p:nvSpPr>
            <p:spPr>
              <a:xfrm>
                <a:off x="9410825" y="1240499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A95423F-18B0-4F52-ACC7-86A194BDD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825" y="1240499"/>
                <a:ext cx="2493888" cy="276999"/>
              </a:xfrm>
              <a:prstGeom prst="rect">
                <a:avLst/>
              </a:prstGeom>
              <a:blipFill>
                <a:blip r:embed="rId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3F58708-1A88-4EED-815B-E025F5AF7F86}"/>
                  </a:ext>
                </a:extLst>
              </p:cNvPr>
              <p:cNvSpPr/>
              <p:nvPr/>
            </p:nvSpPr>
            <p:spPr>
              <a:xfrm>
                <a:off x="9410825" y="1744066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3F58708-1A88-4EED-815B-E025F5AF7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825" y="1744066"/>
                <a:ext cx="2493888" cy="276999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>
            <a:extLst>
              <a:ext uri="{FF2B5EF4-FFF2-40B4-BE49-F238E27FC236}">
                <a16:creationId xmlns:a16="http://schemas.microsoft.com/office/drawing/2014/main" id="{5BCE7457-AB32-43A7-8DB1-F89BB1E4FE90}"/>
              </a:ext>
            </a:extLst>
          </p:cNvPr>
          <p:cNvSpPr/>
          <p:nvPr/>
        </p:nvSpPr>
        <p:spPr>
          <a:xfrm>
            <a:off x="9338203" y="1213515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BE2B8EB0-A00F-4E01-BFA1-55AF9474EA70}"/>
              </a:ext>
            </a:extLst>
          </p:cNvPr>
          <p:cNvSpPr/>
          <p:nvPr/>
        </p:nvSpPr>
        <p:spPr>
          <a:xfrm>
            <a:off x="9448902" y="1092572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34C618E-9597-40A1-8327-D43555CAA83F}"/>
              </a:ext>
            </a:extLst>
          </p:cNvPr>
          <p:cNvSpPr/>
          <p:nvPr/>
        </p:nvSpPr>
        <p:spPr>
          <a:xfrm>
            <a:off x="9550543" y="972301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44EAFD0-8F54-42AD-A116-2CE4D8DCD897}"/>
              </a:ext>
            </a:extLst>
          </p:cNvPr>
          <p:cNvSpPr txBox="1"/>
          <p:nvPr/>
        </p:nvSpPr>
        <p:spPr>
          <a:xfrm>
            <a:off x="589994" y="3894098"/>
            <a:ext cx="77203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接下來會有三種情況：</a:t>
            </a:r>
            <a:endParaRPr lang="en-US" altLang="zh-TW" sz="1600" dirty="0"/>
          </a:p>
          <a:p>
            <a:r>
              <a:rPr lang="en-US" altLang="zh-TW" sz="1600" dirty="0"/>
              <a:t>If |a2|&lt;0.00000001</a:t>
            </a:r>
            <a:r>
              <a:rPr lang="zh-TW" altLang="en-US" sz="1600" dirty="0"/>
              <a:t> </a:t>
            </a:r>
            <a:r>
              <a:rPr lang="en-US" altLang="zh-TW" sz="1600" dirty="0"/>
              <a:t>			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elseif |a2+1- </a:t>
            </a:r>
            <a:r>
              <a:rPr lang="en-US" altLang="zh-TW" sz="1600" dirty="0" err="1"/>
              <a:t>cut_num</a:t>
            </a:r>
            <a:r>
              <a:rPr lang="en-US" altLang="zh-TW" sz="1600" dirty="0"/>
              <a:t>|&lt; 0.00000001</a:t>
            </a:r>
            <a:r>
              <a:rPr lang="zh-TW" altLang="en-US" sz="1600" dirty="0"/>
              <a:t> 　  </a:t>
            </a:r>
            <a:r>
              <a:rPr lang="en-US" altLang="zh-TW" sz="1600" dirty="0"/>
              <a:t>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10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193985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F189B45-AA5D-4995-BC99-387111847503}"/>
              </a:ext>
            </a:extLst>
          </p:cNvPr>
          <p:cNvSpPr/>
          <p:nvPr/>
        </p:nvSpPr>
        <p:spPr>
          <a:xfrm>
            <a:off x="502762" y="1993368"/>
            <a:ext cx="111864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inter_pola_2=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q(i+jmax+1,j)*(max(value_loss_1(i+jmax+2,j+1,k+1,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),value_gain_1(i+jmax+2,j+1,k+1,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+p(i+jmax+1,j)*(max(value_loss_1(i+jmax+2,j+1,k+2,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),value_gain_1(i+jmax+2,j+1,k+2,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inter_pola_2_N=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q(i+jmax+1,j)*net_equity_1(i+jmax+2,j+1,k+1,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+p(i+jmax+1,j)*net_equity_1(i+jmax+2,j+1,k+2,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inter_pola_2_L=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q(i+jmax+1,j)*lender_loss_1(i+jmax+2,j+1,k+1,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+p(i+jmax+1,j)*lender_loss_1(i+jmax+2,j+1,k+2,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inter_pola_2_M=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q(i+jmax+1,j)*MIP_1(i+jmax+2,j+1,k+1,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+p(i+jmax+1,j)*MIP_1(i+jmax+2,j+1,k+2,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C4991D3-F271-4D7A-96FD-8F8D46BF5302}"/>
              </a:ext>
            </a:extLst>
          </p:cNvPr>
          <p:cNvSpPr txBox="1"/>
          <p:nvPr/>
        </p:nvSpPr>
        <p:spPr>
          <a:xfrm>
            <a:off x="487289" y="668334"/>
            <a:ext cx="8430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If |a2|&lt;0.00000001</a:t>
            </a:r>
            <a:r>
              <a:rPr lang="zh-TW" altLang="en-US" sz="1600" dirty="0"/>
              <a:t> </a:t>
            </a:r>
            <a:r>
              <a:rPr lang="en-US" altLang="zh-TW" sz="1600" dirty="0"/>
              <a:t>			</a:t>
            </a:r>
          </a:p>
          <a:p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endParaRPr lang="en-US" altLang="zh-TW" sz="1600" dirty="0"/>
          </a:p>
          <a:p>
            <a:r>
              <a:rPr lang="zh-TW" altLang="en-US" sz="1600" dirty="0"/>
              <a:t>則以第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個代表點的值去計算所需</a:t>
            </a:r>
            <a:r>
              <a:rPr lang="en-US" altLang="zh-TW" sz="1600" dirty="0"/>
              <a:t>interpolation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1986276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A0A120F-2260-42E9-A437-23CED63450FC}"/>
              </a:ext>
            </a:extLst>
          </p:cNvPr>
          <p:cNvSpPr/>
          <p:nvPr/>
        </p:nvSpPr>
        <p:spPr>
          <a:xfrm>
            <a:off x="526330" y="1718803"/>
            <a:ext cx="114268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inter_pola_2=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q(i+jmax+1,j)*(max(value_loss_1(i+jmax+2,j+1,k+1,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),value_gain_1(i+jmax+2,j+1,k+1,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+p(i+jmax+1,j)*(max(value_loss_1(i+jmax+2,j+1,k+2,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),value_gain_1(i+jmax+2,j+1,k+2,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inter_pola_2_N=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q(i+jmax+1,j)*net_equity_1(i+jmax+2,j+1,k+1,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+p(i+jmax+1,j)*net_equity_1(i+jmax+2,j+1,k+2,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inter_pola_2_L=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q(i+jmax+1,j)*lender_loss_1(i+jmax+2,j+1,k+1,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+p(i+jmax+1,j)*lender_loss_1(i+jmax+2,j+1,k+2,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inter_pola_2_M=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q(i+jmax+1,j)*MIP_1(i+jmax+2,j+1,k+1,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+p(i+jmax+1,j)*MIP_1(i+jmax+2,j+1,k+2,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r>
              <a:rPr lang="zh-TW" alt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1C9557B-30BC-4A82-B757-6FEC2CADE95D}"/>
              </a:ext>
            </a:extLst>
          </p:cNvPr>
          <p:cNvSpPr/>
          <p:nvPr/>
        </p:nvSpPr>
        <p:spPr>
          <a:xfrm>
            <a:off x="526330" y="525793"/>
            <a:ext cx="102155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elseif |a2+1- </a:t>
            </a:r>
            <a:r>
              <a:rPr lang="en-US" altLang="zh-TW" sz="1600" dirty="0" err="1"/>
              <a:t>cut_num</a:t>
            </a:r>
            <a:r>
              <a:rPr lang="en-US" altLang="zh-TW" sz="1600" dirty="0"/>
              <a:t>|&lt; 0.00000001</a:t>
            </a:r>
            <a:r>
              <a:rPr lang="zh-TW" altLang="en-US" sz="1600" dirty="0"/>
              <a:t> 　  </a:t>
            </a:r>
            <a:endParaRPr lang="en-US" altLang="zh-TW" sz="1600" dirty="0"/>
          </a:p>
          <a:p>
            <a:r>
              <a:rPr lang="zh-TW" altLang="en-US" sz="1600" dirty="0"/>
              <a:t>若點因為計算誤差落在第</a:t>
            </a:r>
            <a:r>
              <a:rPr lang="en-US" altLang="zh-TW" sz="1600" dirty="0" err="1"/>
              <a:t>cut_num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endParaRPr lang="en-US" altLang="zh-TW" sz="1600" dirty="0"/>
          </a:p>
          <a:p>
            <a:r>
              <a:rPr lang="zh-TW" altLang="en-US" sz="1600" dirty="0"/>
              <a:t>則以第</a:t>
            </a:r>
            <a:r>
              <a:rPr lang="en-US" altLang="zh-TW" sz="1600" dirty="0" err="1"/>
              <a:t>cut_num</a:t>
            </a:r>
            <a:r>
              <a:rPr lang="zh-TW" altLang="en-US" sz="1600" dirty="0"/>
              <a:t>個代表點的值去計算所需</a:t>
            </a:r>
            <a:r>
              <a:rPr lang="en-US" altLang="zh-TW" sz="1600" dirty="0"/>
              <a:t>interpolation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21984650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D6F02EB-7C46-40CC-9D21-125D6DB7FBD4}"/>
              </a:ext>
            </a:extLst>
          </p:cNvPr>
          <p:cNvSpPr/>
          <p:nvPr/>
        </p:nvSpPr>
        <p:spPr>
          <a:xfrm>
            <a:off x="144544" y="656302"/>
            <a:ext cx="12047456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inter_pola_2=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(1+a2-b2)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*(max(value_loss_1(i+jmax+2,j+1,k+1,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),value_gain_1(i+jmax+2,j+1,k+1,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))-	max(value_loss_1(i+jmax+2,j+1,k+1,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),value_gain_1(i+jmax+2,j+1,k+1,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)))+max(value_loss_1(i+jmax+2,j+1,k+1,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	alue_gain_1(i+jmax+2,j+1,k+1,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p(i+jmax+1,j)* (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(1+a2-b2)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*(max(value_loss_1(i+jmax+2,j+1,k+2,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),value_gain_1(i+jmax+2,j+1,k+2,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))-	max(value_loss_1(i+jmax+2,j+1,k+2,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),value_gain_1(i+jmax+2,j+1,k+2,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)))+max(value_loss_1(i+jmax+2,j+1,k+2,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	alue_gain_1(i+jmax+2,j+1,k+2,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sz="1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inter_pola_2_N=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(1+a2-b2)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*(net_equity_1(i+jmax+2,j+1,k+1,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	net_equity_1(i+jmax+2,j+1,k+1,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))+net_equity_1(i+jmax+2,j+1,k+1,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+p(i+jmax+1,j)*(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(1+a2-b2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)*(net_equity_1(i+jmax+2,j+1,k+2,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	net_equity_1(i+jmax+2,j+1,k+2,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))+net_equity_1(i+jmax+2,j+1,k+2,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));</a:t>
            </a:r>
          </a:p>
          <a:p>
            <a:endParaRPr lang="en-US" altLang="zh-TW" sz="9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inter_pola_2_L=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(1+a2-b2)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*(lender_loss_1(i+jmax+2,j+1,k+1,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	lender_loss_1(i+jmax+2,j+1,k+1,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))+lender_loss_1(i+jmax+2,j+1,k+1,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+p(i+jmax+1,j)*(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(1+a2-b2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)*(lender_loss_1(i+jmax+2,j+1,k+2,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	lender_loss_1(i+jmax+2,j+1,k+2,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))+lender_loss_1(i+jmax+2,j+1,k+2,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));</a:t>
            </a:r>
          </a:p>
          <a:p>
            <a:endParaRPr lang="en-US" altLang="zh-TW" sz="105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inter_pola_2_M=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(1+a2-b2)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*(MIP_1(i+jmax+2,j+1,k+1,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)-MIP_1(i+jmax+2,j+1,k+1,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))+MIP_1(i+jmax+2,j+1,k+1,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+p(i+jmax+1,j)*(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(1+a2-b2)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*(MIP_1(i+jmax+2,j+1,k+2,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)-MIP_1(i+jmax+2,j+1,k+2,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))+MIP_1(i+jmax+2,j+1,k+2,</a:t>
            </a:r>
            <a:r>
              <a:rPr lang="en-US" altLang="zh-TW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b2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));</a:t>
            </a:r>
            <a:r>
              <a:rPr lang="zh-TW" altLang="en-US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7F7840-8D05-48DD-8401-73630FE8A490}"/>
              </a:ext>
            </a:extLst>
          </p:cNvPr>
          <p:cNvSpPr/>
          <p:nvPr/>
        </p:nvSpPr>
        <p:spPr>
          <a:xfrm>
            <a:off x="314227" y="117693"/>
            <a:ext cx="9385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else  </a:t>
            </a:r>
            <a:r>
              <a:rPr lang="zh-TW" altLang="en-US" sz="1600" dirty="0"/>
              <a:t>排除計算誤差情況後，點都落在第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個代表點到第</a:t>
            </a:r>
            <a:r>
              <a:rPr lang="en-US" altLang="zh-TW" sz="1600" dirty="0"/>
              <a:t>10</a:t>
            </a:r>
            <a:r>
              <a:rPr lang="zh-TW" altLang="en-US" sz="1600" dirty="0"/>
              <a:t>個代表點之間，可以直接內插</a:t>
            </a:r>
            <a:endParaRPr lang="en-US" altLang="zh-TW" sz="1600" dirty="0"/>
          </a:p>
          <a:p>
            <a:r>
              <a:rPr lang="zh-TW" altLang="en-US" sz="1600" dirty="0"/>
              <a:t>則使用內插法定義：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13268403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7F6BA21-0881-4DB9-AE0F-7C9D7CA02A6A}"/>
                  </a:ext>
                </a:extLst>
              </p:cNvPr>
              <p:cNvSpPr/>
              <p:nvPr/>
            </p:nvSpPr>
            <p:spPr>
              <a:xfrm>
                <a:off x="557546" y="416488"/>
                <a:ext cx="13484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再來定義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altLang="zh-TW" dirty="0"/>
                  <a:t>3</a:t>
                </a: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7F6BA21-0881-4DB9-AE0F-7C9D7CA02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46" y="416488"/>
                <a:ext cx="1348446" cy="369332"/>
              </a:xfrm>
              <a:prstGeom prst="rect">
                <a:avLst/>
              </a:prstGeom>
              <a:blipFill>
                <a:blip r:embed="rId2"/>
                <a:stretch>
                  <a:fillRect l="-3604" t="-8197" r="-3604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C1406FAE-5168-44DD-8330-C65BA30ABB7E}"/>
              </a:ext>
            </a:extLst>
          </p:cNvPr>
          <p:cNvCxnSpPr/>
          <p:nvPr/>
        </p:nvCxnSpPr>
        <p:spPr>
          <a:xfrm>
            <a:off x="8201320" y="875434"/>
            <a:ext cx="10652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29657A25-F7EC-448D-9A5D-19409D2E33FD}"/>
              </a:ext>
            </a:extLst>
          </p:cNvPr>
          <p:cNvCxnSpPr>
            <a:cxnSpLocks/>
          </p:cNvCxnSpPr>
          <p:nvPr/>
        </p:nvCxnSpPr>
        <p:spPr>
          <a:xfrm>
            <a:off x="8201320" y="875434"/>
            <a:ext cx="1065229" cy="1066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F2722CA7-1AA2-4E11-B6E4-B6B4D5420C3D}"/>
              </a:ext>
            </a:extLst>
          </p:cNvPr>
          <p:cNvCxnSpPr>
            <a:cxnSpLocks/>
          </p:cNvCxnSpPr>
          <p:nvPr/>
        </p:nvCxnSpPr>
        <p:spPr>
          <a:xfrm>
            <a:off x="8201320" y="875434"/>
            <a:ext cx="1065229" cy="504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橢圓 5">
            <a:extLst>
              <a:ext uri="{FF2B5EF4-FFF2-40B4-BE49-F238E27FC236}">
                <a16:creationId xmlns:a16="http://schemas.microsoft.com/office/drawing/2014/main" id="{EB1C4857-596A-4059-B045-7BCA5DAF2427}"/>
              </a:ext>
            </a:extLst>
          </p:cNvPr>
          <p:cNvSpPr/>
          <p:nvPr/>
        </p:nvSpPr>
        <p:spPr>
          <a:xfrm>
            <a:off x="9230480" y="1889621"/>
            <a:ext cx="72138" cy="5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0780A1E-6B29-4789-98A2-F15950FBC765}"/>
                  </a:ext>
                </a:extLst>
              </p:cNvPr>
              <p:cNvSpPr/>
              <p:nvPr/>
            </p:nvSpPr>
            <p:spPr>
              <a:xfrm>
                <a:off x="9374272" y="647320"/>
                <a:ext cx="230050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F0780A1E-6B29-4789-98A2-F15950FBC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272" y="647320"/>
                <a:ext cx="2300502" cy="276999"/>
              </a:xfrm>
              <a:prstGeom prst="rect">
                <a:avLst/>
              </a:prstGeom>
              <a:blipFill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3914100-A428-404A-B31A-A84D8DF28E42}"/>
                  </a:ext>
                </a:extLst>
              </p:cNvPr>
              <p:cNvSpPr/>
              <p:nvPr/>
            </p:nvSpPr>
            <p:spPr>
              <a:xfrm>
                <a:off x="9410825" y="1240499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3914100-A428-404A-B31A-A84D8DF28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825" y="1240499"/>
                <a:ext cx="2493888" cy="276999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615078C-1121-450D-B978-75DA7C72B9AD}"/>
                  </a:ext>
                </a:extLst>
              </p:cNvPr>
              <p:cNvSpPr/>
              <p:nvPr/>
            </p:nvSpPr>
            <p:spPr>
              <a:xfrm>
                <a:off x="9410825" y="1744066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+2,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615078C-1121-450D-B978-75DA7C72B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825" y="1744066"/>
                <a:ext cx="2493888" cy="276999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橢圓 9">
            <a:extLst>
              <a:ext uri="{FF2B5EF4-FFF2-40B4-BE49-F238E27FC236}">
                <a16:creationId xmlns:a16="http://schemas.microsoft.com/office/drawing/2014/main" id="{4409B021-8A53-4219-9380-CF22555FDAAA}"/>
              </a:ext>
            </a:extLst>
          </p:cNvPr>
          <p:cNvSpPr/>
          <p:nvPr/>
        </p:nvSpPr>
        <p:spPr>
          <a:xfrm>
            <a:off x="9319349" y="1751123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CB6AB600-8F78-47AF-8682-8D748A7DD398}"/>
              </a:ext>
            </a:extLst>
          </p:cNvPr>
          <p:cNvSpPr/>
          <p:nvPr/>
        </p:nvSpPr>
        <p:spPr>
          <a:xfrm>
            <a:off x="9430048" y="1630180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6DAF59BA-886C-4EAF-A26B-E09A83C34EE9}"/>
              </a:ext>
            </a:extLst>
          </p:cNvPr>
          <p:cNvSpPr/>
          <p:nvPr/>
        </p:nvSpPr>
        <p:spPr>
          <a:xfrm>
            <a:off x="9531689" y="1509909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F1B5158-966E-4899-AB1D-EF0B4A2913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546" y="924319"/>
            <a:ext cx="7287642" cy="514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14ED5F7-79A0-4120-896F-1D976E697836}"/>
                  </a:ext>
                </a:extLst>
              </p:cNvPr>
              <p:cNvSpPr/>
              <p:nvPr/>
            </p:nvSpPr>
            <p:spPr>
              <a:xfrm>
                <a:off x="622169" y="1805090"/>
                <a:ext cx="8536173" cy="1777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TW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𝑛𝑒𝑤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𝑙𝑜𝑎𝑛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𝑎𝑚𝑜𝑢𝑛𝑡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𝑙𝑜𝑎𝑛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𝑎𝑚𝑜𝑢𝑛𝑡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+1,1)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h𝑒𝑖𝑔h𝑡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altLang="zh-TW" dirty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TW" altLang="en-US" dirty="0"/>
                  <a:t>代表</a:t>
                </a:r>
                <a:r>
                  <a:rPr lang="en-US" altLang="zh-TW" dirty="0"/>
                  <a:t>new loan amount</a:t>
                </a:r>
                <a:r>
                  <a:rPr lang="zh-TW" altLang="en-US" dirty="0"/>
                  <a:t>代表點和</a:t>
                </a:r>
                <a:r>
                  <a:rPr lang="en-US" altLang="zh-TW" dirty="0"/>
                  <a:t>loan amount</a:t>
                </a:r>
                <a:r>
                  <a:rPr lang="zh-TW" altLang="en-US" dirty="0"/>
                  <a:t>第一個代表點間，間隔了幾格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dirty="0"/>
                  <a:t>定義</a:t>
                </a:r>
                <a:r>
                  <a:rPr lang="en-US" altLang="zh-TW" dirty="0"/>
                  <a:t>b3</a:t>
                </a:r>
                <a:r>
                  <a:rPr lang="zh-TW" altLang="en-US" dirty="0"/>
                  <a:t>為</a:t>
                </a:r>
                <a:r>
                  <a:rPr lang="en-US" altLang="zh-TW" dirty="0"/>
                  <a:t>a3</a:t>
                </a:r>
                <a:r>
                  <a:rPr lang="zh-TW" altLang="en-US" dirty="0"/>
                  <a:t>往上取正</a:t>
                </a: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514ED5F7-79A0-4120-896F-1D976E697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69" y="1805090"/>
                <a:ext cx="8536173" cy="1777090"/>
              </a:xfrm>
              <a:prstGeom prst="rect">
                <a:avLst/>
              </a:prstGeom>
              <a:blipFill>
                <a:blip r:embed="rId7"/>
                <a:stretch>
                  <a:fillRect l="-571" b="-4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6538420-B70A-4C04-B448-7BD35A8F6548}"/>
                  </a:ext>
                </a:extLst>
              </p:cNvPr>
              <p:cNvSpPr/>
              <p:nvPr/>
            </p:nvSpPr>
            <p:spPr>
              <a:xfrm>
                <a:off x="7013524" y="2021065"/>
                <a:ext cx="128131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1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𝑗𝑚𝑎𝑥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sz="11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86538420-B70A-4C04-B448-7BD35A8F6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24" y="2021065"/>
                <a:ext cx="1281312" cy="261610"/>
              </a:xfrm>
              <a:prstGeom prst="rect">
                <a:avLst/>
              </a:prstGeom>
              <a:blipFill>
                <a:blip r:embed="rId8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304F6CD4-84AC-4BF8-AF05-81B7930DC126}"/>
              </a:ext>
            </a:extLst>
          </p:cNvPr>
          <p:cNvSpPr txBox="1"/>
          <p:nvPr/>
        </p:nvSpPr>
        <p:spPr>
          <a:xfrm>
            <a:off x="694016" y="4068780"/>
            <a:ext cx="77203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接下來會有三種情況：</a:t>
            </a:r>
            <a:endParaRPr lang="en-US" altLang="zh-TW" sz="1600" dirty="0"/>
          </a:p>
          <a:p>
            <a:r>
              <a:rPr lang="en-US" altLang="zh-TW" sz="1600" dirty="0"/>
              <a:t>If |a3|&lt;0.00000001</a:t>
            </a:r>
            <a:r>
              <a:rPr lang="zh-TW" altLang="en-US" sz="1600" dirty="0"/>
              <a:t> </a:t>
            </a:r>
            <a:r>
              <a:rPr lang="en-US" altLang="zh-TW" sz="1600" dirty="0"/>
              <a:t>			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elseif |a3+1- </a:t>
            </a:r>
            <a:r>
              <a:rPr lang="en-US" altLang="zh-TW" sz="1600" dirty="0" err="1"/>
              <a:t>cut_num</a:t>
            </a:r>
            <a:r>
              <a:rPr lang="en-US" altLang="zh-TW" sz="1600" dirty="0"/>
              <a:t>|&lt; 0.00000001</a:t>
            </a:r>
            <a:r>
              <a:rPr lang="zh-TW" altLang="en-US" sz="1600" dirty="0"/>
              <a:t> 　  </a:t>
            </a:r>
            <a:r>
              <a:rPr lang="en-US" altLang="zh-TW" sz="1600" dirty="0"/>
              <a:t>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10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317932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BB634D7-9647-41E4-A640-C58DE0EEC40A}"/>
              </a:ext>
            </a:extLst>
          </p:cNvPr>
          <p:cNvSpPr/>
          <p:nvPr/>
        </p:nvSpPr>
        <p:spPr>
          <a:xfrm>
            <a:off x="719579" y="1921862"/>
            <a:ext cx="107528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inter_pola_3=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q(i+jmax+1,j)*(max(value_loss_1(i+jmax+3,j+1,k+1,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),value_gain_1(i+jmax+3,j+1,k+1,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+p(i+jmax+1,j)*(max(value_loss_1(i+jmax+3,j+1,k+2,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),value_gain_1(i+jmax+3,j+1,k+2,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inter_pola_3_N=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q(i+jmax+1,j)*net_equity_1(i+jmax+3,j+1,k+1,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+p(i+jmax+1,j)*net_equity_1(i+jmax+3,j+1,k+2,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inter_pola_3_L=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q(i+jmax+1,j)*lender_loss_1(i+jmax+3,j+1,k+1,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+p(i+jmax+1,j)*lender_loss_1(i+jmax+3,j+1,k+2,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inter_pola_3_M=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q(i+jmax+1,j)*MIP_1(i+jmax+3,j+1,k+1,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+p(i+jmax+1,j)*MIP_1(i+jmax+3,j+1,k+2,</a:t>
            </a:r>
            <a:r>
              <a:rPr lang="en-US" altLang="zh-TW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401D8A5-A5F2-4F79-AE2E-AA729DEC89A8}"/>
              </a:ext>
            </a:extLst>
          </p:cNvPr>
          <p:cNvSpPr txBox="1"/>
          <p:nvPr/>
        </p:nvSpPr>
        <p:spPr>
          <a:xfrm>
            <a:off x="719579" y="602346"/>
            <a:ext cx="8430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If |a3|&lt;0.00000001</a:t>
            </a:r>
            <a:r>
              <a:rPr lang="zh-TW" altLang="en-US" sz="1600" dirty="0"/>
              <a:t> </a:t>
            </a:r>
            <a:r>
              <a:rPr lang="en-US" altLang="zh-TW" sz="1600" dirty="0"/>
              <a:t>			</a:t>
            </a:r>
          </a:p>
          <a:p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endParaRPr lang="en-US" altLang="zh-TW" sz="1600" dirty="0"/>
          </a:p>
          <a:p>
            <a:r>
              <a:rPr lang="zh-TW" altLang="en-US" sz="1600" dirty="0"/>
              <a:t>則以第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個代表點的值去計算所需</a:t>
            </a:r>
            <a:r>
              <a:rPr lang="en-US" altLang="zh-TW" sz="1600" dirty="0"/>
              <a:t>interpolation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80087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ACC70A-ED7F-4C2B-958D-9FB9D239E015}"/>
              </a:ext>
            </a:extLst>
          </p:cNvPr>
          <p:cNvSpPr/>
          <p:nvPr/>
        </p:nvSpPr>
        <p:spPr>
          <a:xfrm>
            <a:off x="587603" y="1766537"/>
            <a:ext cx="113278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inter_pola_3=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q(i+jmax+1,j)*(max(value_loss_1(i+jmax+3,j+1,k+1,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),value_gain_1(i+jmax+3,j+1,k+1,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+p(i+jmax+1,j)*(max(value_loss_1(i+jmax+3,j+1,k+2,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),value_gain_1(i+jmax+3,j+1,k+2,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inter_pola_3_N=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q(i+jmax+1,j)*net_equity_1(i+jmax+3,j+1,k+1,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+p(i+jmax+1,j)*net_equity_1(i+jmax+3,j+1,k+2,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inter_pola_3_L=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q(i+jmax+1,j)*lender_loss_1(i+jmax+3,j+1,k+1,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+p(i+jmax+1,j)*lender_loss_1(i+jmax+3,j+1,k+2,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inter_pola_3_M=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q(i+jmax+1,j)*MIP_1(i+jmax+3,j+1,k+1,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+p(i+jmax+1,j)*MIP_1(i+jmax+3,j+1,k+2,</a:t>
            </a:r>
            <a:r>
              <a:rPr lang="en-US" altLang="zh-TW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397DE6-7B0C-48C9-A898-95294CAA297F}"/>
              </a:ext>
            </a:extLst>
          </p:cNvPr>
          <p:cNvSpPr/>
          <p:nvPr/>
        </p:nvSpPr>
        <p:spPr>
          <a:xfrm>
            <a:off x="578177" y="610634"/>
            <a:ext cx="102155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elseif |a3+1- </a:t>
            </a:r>
            <a:r>
              <a:rPr lang="en-US" altLang="zh-TW" sz="1600" dirty="0" err="1"/>
              <a:t>cut_num</a:t>
            </a:r>
            <a:r>
              <a:rPr lang="en-US" altLang="zh-TW" sz="1600" dirty="0"/>
              <a:t>|&lt; 0.00000001</a:t>
            </a:r>
            <a:r>
              <a:rPr lang="zh-TW" altLang="en-US" sz="1600" dirty="0"/>
              <a:t> 　  </a:t>
            </a:r>
            <a:endParaRPr lang="en-US" altLang="zh-TW" sz="1600" dirty="0"/>
          </a:p>
          <a:p>
            <a:r>
              <a:rPr lang="zh-TW" altLang="en-US" sz="1600" dirty="0"/>
              <a:t>若點因為計算誤差落在第</a:t>
            </a:r>
            <a:r>
              <a:rPr lang="en-US" altLang="zh-TW" sz="1600" dirty="0" err="1"/>
              <a:t>cut_num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endParaRPr lang="en-US" altLang="zh-TW" sz="1600" dirty="0"/>
          </a:p>
          <a:p>
            <a:r>
              <a:rPr lang="zh-TW" altLang="en-US" sz="1600" dirty="0"/>
              <a:t>則以第</a:t>
            </a:r>
            <a:r>
              <a:rPr lang="en-US" altLang="zh-TW" sz="1600" dirty="0" err="1"/>
              <a:t>cut_num</a:t>
            </a:r>
            <a:r>
              <a:rPr lang="zh-TW" altLang="en-US" sz="1600" dirty="0"/>
              <a:t>個代表點的值去計算所需</a:t>
            </a:r>
            <a:r>
              <a:rPr lang="en-US" altLang="zh-TW" sz="1600" dirty="0"/>
              <a:t>interpolation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20369078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F8EF461-B5FA-4023-8010-9485FA6F0BB4}"/>
              </a:ext>
            </a:extLst>
          </p:cNvPr>
          <p:cNvSpPr/>
          <p:nvPr/>
        </p:nvSpPr>
        <p:spPr>
          <a:xfrm>
            <a:off x="147688" y="702468"/>
            <a:ext cx="1171437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inter_pola_3=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(1+a3-b3)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*(max(value_loss_1(i+jmax+3,j+1,k+1,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),value_gain_1(i+jmax+3,j+1,k+1,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))-	max(value_loss_1(i+jmax+3,j+1,k+1,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),value_gain_1(i+jmax+3,j+1,k+1,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)))+max(value_loss_1(i+jmax+3,j+1,k+1,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	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),value_gain_1(i+jmax+3,j+1,k+1,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p(i+jmax+1,j)* (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(1+a3-b3)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*(max(value_loss_1(i+jmax+3,j+1,k+2,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),value_gain_1(i+jmax+3,j+1,k+2,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))-	max(value_loss_1(i+jmax+3,j+1,k+2,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),value_gain_1(i+jmax+3,j+1,k+2,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)))+max(value_loss_1(i+jmax+3,j+1,k+2,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	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),value_gain_1(i+jmax+3,j+1,k+2,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sz="11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inter_pola_3_N=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(1+a3-b3)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*(net_equity_1(i+jmax+3,j+1,k+1,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	net_equity_1(i+jmax+3,j+1,k+1,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))+net_equity_1(i+jmax+3,j+1,k+1,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+p(i+jmax+1,j)*(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(1+a3-b3)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*(net_equity_1(i+jmax+3,j+1,k+2,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	net_equity_1(i+jmax+3,j+1,k+2,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))+net_equity_1(i+jmax+3,j+1,k+2,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));</a:t>
            </a:r>
          </a:p>
          <a:p>
            <a:endParaRPr lang="en-US" altLang="zh-TW" sz="11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inter_pola_3_L=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(1+a3-b3)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*(lender_loss_1(i+jmax+3,j+1,k+1,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	lender_loss_1(i+jmax+3,j+1,k+1,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))+lender_loss_1(i+jmax+3,j+1,k+1,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+p(i+jmax+1,j)*(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(1+a3-b3)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*(lender_loss_1(i+jmax+3,j+1,k+2,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	lender_loss_1(i+jmax+3,j+1,k+2,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))+lender_loss_1(i+jmax+3,j+1,k+2,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));</a:t>
            </a:r>
          </a:p>
          <a:p>
            <a:endParaRPr lang="en-US" altLang="zh-TW" sz="11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inter_pola_3_M=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q(i+jmax+1,j)*((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1+a3-b3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)*(MIP_1(i+jmax+3,j+1,k+1,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)-MIP_1(i+jmax+3,j+1,k+1,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))+MIP_1(i+jmax+3,j+1,k+1,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+p(i+jmax+1,j)*(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(1+a3-b3)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*(MIP_1(i+jmax+3,j+1,k+2,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b3+1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)-MIP_1(i+jmax+3,j+1,k+2,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))+MIP_1(i+jmax+3,j+1,k+2,</a:t>
            </a:r>
            <a:r>
              <a:rPr lang="en-US" altLang="zh-TW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b3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));</a:t>
            </a:r>
          </a:p>
          <a:p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  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C32526A-E8BE-4327-BC20-36F35DDB570E}"/>
              </a:ext>
            </a:extLst>
          </p:cNvPr>
          <p:cNvSpPr/>
          <p:nvPr/>
        </p:nvSpPr>
        <p:spPr>
          <a:xfrm>
            <a:off x="314227" y="117693"/>
            <a:ext cx="9385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/>
              <a:t>else  </a:t>
            </a:r>
            <a:r>
              <a:rPr lang="zh-TW" altLang="en-US" sz="1600" dirty="0"/>
              <a:t>排除計算誤差情況後，點都落在第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個代表點到第</a:t>
            </a:r>
            <a:r>
              <a:rPr lang="en-US" altLang="zh-TW" sz="1600" dirty="0"/>
              <a:t>10</a:t>
            </a:r>
            <a:r>
              <a:rPr lang="zh-TW" altLang="en-US" sz="1600" dirty="0"/>
              <a:t>個代表點之間，可以直接內插</a:t>
            </a:r>
            <a:endParaRPr lang="en-US" altLang="zh-TW" sz="1600" dirty="0"/>
          </a:p>
          <a:p>
            <a:r>
              <a:rPr lang="zh-TW" altLang="en-US" sz="1600" dirty="0"/>
              <a:t>則使用內插法定義：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34662391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3C2CF70-2534-49B7-B775-D9674B91189A}"/>
              </a:ext>
            </a:extLst>
          </p:cNvPr>
          <p:cNvSpPr txBox="1"/>
          <p:nvPr/>
        </p:nvSpPr>
        <p:spPr>
          <a:xfrm>
            <a:off x="452487" y="320511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定義完利率最高點的暫存點，接著定義</a:t>
            </a:r>
            <a:r>
              <a:rPr lang="zh-TW" altLang="en-US" b="1" dirty="0"/>
              <a:t>利率最低點</a:t>
            </a:r>
            <a:r>
              <a:rPr lang="zh-TW" altLang="en-US" dirty="0"/>
              <a:t>的暫存點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A725A9B-E328-4964-9E4A-7765DFD40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28" y="1609785"/>
            <a:ext cx="6144482" cy="276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1B0FA26-155F-4C88-8F9A-2A17CC11B71A}"/>
                  </a:ext>
                </a:extLst>
              </p:cNvPr>
              <p:cNvSpPr/>
              <p:nvPr/>
            </p:nvSpPr>
            <p:spPr>
              <a:xfrm>
                <a:off x="600628" y="2861931"/>
                <a:ext cx="8508284" cy="16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定義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𝑛𝑒𝑤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+1,1)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dirty="0"/>
                  <a:t>代表</a:t>
                </a:r>
                <a:r>
                  <a:rPr lang="en-US" altLang="zh-TW" dirty="0"/>
                  <a:t>new loan amount</a:t>
                </a:r>
                <a:r>
                  <a:rPr lang="zh-TW" altLang="en-US" dirty="0"/>
                  <a:t>代表點和</a:t>
                </a:r>
                <a:r>
                  <a:rPr lang="en-US" altLang="zh-TW" dirty="0"/>
                  <a:t>loan amount</a:t>
                </a:r>
                <a:r>
                  <a:rPr lang="zh-TW" altLang="en-US" dirty="0"/>
                  <a:t>第一個代表點間，間隔了幾格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dirty="0"/>
                  <a:t>定義</a:t>
                </a:r>
                <a:r>
                  <a:rPr lang="en-US" altLang="zh-TW" dirty="0"/>
                  <a:t>b1</a:t>
                </a:r>
                <a:r>
                  <a:rPr lang="zh-TW" altLang="en-US" dirty="0"/>
                  <a:t>為</a:t>
                </a:r>
                <a:r>
                  <a:rPr lang="en-US" altLang="zh-TW" dirty="0"/>
                  <a:t>a1</a:t>
                </a:r>
                <a:r>
                  <a:rPr lang="zh-TW" altLang="en-US" dirty="0"/>
                  <a:t>往上取正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1B0FA26-155F-4C88-8F9A-2A17CC11B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28" y="2861931"/>
                <a:ext cx="8508284" cy="1641540"/>
              </a:xfrm>
              <a:prstGeom prst="rect">
                <a:avLst/>
              </a:prstGeom>
              <a:blipFill>
                <a:blip r:embed="rId3"/>
                <a:stretch>
                  <a:fillRect l="-645" b="-48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C78DA595-E919-48D6-AB57-278A03ED2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632" y="2049527"/>
            <a:ext cx="7287642" cy="495369"/>
          </a:xfrm>
          <a:prstGeom prst="rect">
            <a:avLst/>
          </a:prstGeom>
        </p:spPr>
      </p:pic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C0975651-C596-4129-AD04-AE8B2CDA71F5}"/>
              </a:ext>
            </a:extLst>
          </p:cNvPr>
          <p:cNvCxnSpPr>
            <a:cxnSpLocks/>
          </p:cNvCxnSpPr>
          <p:nvPr/>
        </p:nvCxnSpPr>
        <p:spPr>
          <a:xfrm flipV="1">
            <a:off x="8107531" y="839035"/>
            <a:ext cx="1146798" cy="10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A08CEFB-842C-409A-A807-4D0DD386B7AC}"/>
              </a:ext>
            </a:extLst>
          </p:cNvPr>
          <p:cNvCxnSpPr>
            <a:cxnSpLocks/>
          </p:cNvCxnSpPr>
          <p:nvPr/>
        </p:nvCxnSpPr>
        <p:spPr>
          <a:xfrm>
            <a:off x="8107531" y="1850464"/>
            <a:ext cx="114679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3F3ACC5E-F9F9-4F2B-9DD6-B90FEE88D6ED}"/>
              </a:ext>
            </a:extLst>
          </p:cNvPr>
          <p:cNvCxnSpPr>
            <a:cxnSpLocks/>
          </p:cNvCxnSpPr>
          <p:nvPr/>
        </p:nvCxnSpPr>
        <p:spPr>
          <a:xfrm flipV="1">
            <a:off x="8098105" y="1346898"/>
            <a:ext cx="1156224" cy="503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C0839F97-1EA3-4DD3-AB74-2549B30479F5}"/>
              </a:ext>
            </a:extLst>
          </p:cNvPr>
          <p:cNvSpPr/>
          <p:nvPr/>
        </p:nvSpPr>
        <p:spPr>
          <a:xfrm rot="19913546">
            <a:off x="9227719" y="1803818"/>
            <a:ext cx="72138" cy="5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B18B77C-35CE-4988-B0F1-E6DCD4D47776}"/>
                  </a:ext>
                </a:extLst>
              </p:cNvPr>
              <p:cNvSpPr/>
              <p:nvPr/>
            </p:nvSpPr>
            <p:spPr>
              <a:xfrm>
                <a:off x="9307465" y="600725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B18B77C-35CE-4988-B0F1-E6DCD4D477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465" y="600725"/>
                <a:ext cx="2493888" cy="276999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D318B04-ECBC-4546-AAEF-787F909A47B1}"/>
                  </a:ext>
                </a:extLst>
              </p:cNvPr>
              <p:cNvSpPr/>
              <p:nvPr/>
            </p:nvSpPr>
            <p:spPr>
              <a:xfrm>
                <a:off x="9307465" y="1108588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D318B04-ECBC-4546-AAEF-787F909A4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465" y="1108588"/>
                <a:ext cx="2493888" cy="276999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F0CAFA4-DDD8-4ACF-839C-8D85DDE33A8D}"/>
                  </a:ext>
                </a:extLst>
              </p:cNvPr>
              <p:cNvSpPr/>
              <p:nvPr/>
            </p:nvSpPr>
            <p:spPr>
              <a:xfrm>
                <a:off x="9307465" y="1612155"/>
                <a:ext cx="222516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F0CAFA4-DDD8-4ACF-839C-8D85DDE33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465" y="1612155"/>
                <a:ext cx="2225160" cy="276999"/>
              </a:xfrm>
              <a:prstGeom prst="rect">
                <a:avLst/>
              </a:prstGeom>
              <a:blipFill>
                <a:blip r:embed="rId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橢圓 13">
            <a:extLst>
              <a:ext uri="{FF2B5EF4-FFF2-40B4-BE49-F238E27FC236}">
                <a16:creationId xmlns:a16="http://schemas.microsoft.com/office/drawing/2014/main" id="{8AD5E24F-E3D5-4980-9568-07764578DAB2}"/>
              </a:ext>
            </a:extLst>
          </p:cNvPr>
          <p:cNvSpPr/>
          <p:nvPr/>
        </p:nvSpPr>
        <p:spPr>
          <a:xfrm rot="19913546">
            <a:off x="9316588" y="1665320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1C62810D-CF35-46C4-9ACC-D85F00C75DD0}"/>
              </a:ext>
            </a:extLst>
          </p:cNvPr>
          <p:cNvSpPr/>
          <p:nvPr/>
        </p:nvSpPr>
        <p:spPr>
          <a:xfrm rot="19913546">
            <a:off x="9427287" y="1544377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D3DC4D75-C94E-45F1-AE30-0043C6CF5C82}"/>
              </a:ext>
            </a:extLst>
          </p:cNvPr>
          <p:cNvSpPr/>
          <p:nvPr/>
        </p:nvSpPr>
        <p:spPr>
          <a:xfrm rot="19913546">
            <a:off x="9528928" y="1424106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A8B71DF-C8AD-4B45-A2A1-0229E79E1DC0}"/>
                  </a:ext>
                </a:extLst>
              </p:cNvPr>
              <p:cNvSpPr/>
              <p:nvPr/>
            </p:nvSpPr>
            <p:spPr>
              <a:xfrm>
                <a:off x="5913207" y="3031548"/>
                <a:ext cx="128131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1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𝑗𝑚𝑎𝑥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sz="1100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A8B71DF-C8AD-4B45-A2A1-0229E79E1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207" y="3031548"/>
                <a:ext cx="1281312" cy="261610"/>
              </a:xfrm>
              <a:prstGeom prst="rect">
                <a:avLst/>
              </a:prstGeom>
              <a:blipFill>
                <a:blip r:embed="rId8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>
            <a:extLst>
              <a:ext uri="{FF2B5EF4-FFF2-40B4-BE49-F238E27FC236}">
                <a16:creationId xmlns:a16="http://schemas.microsoft.com/office/drawing/2014/main" id="{CF54EB9B-04F4-41EB-9935-D57C6E56964D}"/>
              </a:ext>
            </a:extLst>
          </p:cNvPr>
          <p:cNvSpPr txBox="1"/>
          <p:nvPr/>
        </p:nvSpPr>
        <p:spPr>
          <a:xfrm>
            <a:off x="800330" y="4941747"/>
            <a:ext cx="77203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接下來會有三種情況：</a:t>
            </a:r>
            <a:endParaRPr lang="en-US" altLang="zh-TW" sz="1600" dirty="0"/>
          </a:p>
          <a:p>
            <a:r>
              <a:rPr lang="en-US" altLang="zh-TW" sz="1600" dirty="0"/>
              <a:t>If |a1|&lt;0.00000001</a:t>
            </a:r>
            <a:r>
              <a:rPr lang="zh-TW" altLang="en-US" sz="1600" dirty="0"/>
              <a:t> </a:t>
            </a:r>
            <a:r>
              <a:rPr lang="en-US" altLang="zh-TW" sz="1600" dirty="0"/>
              <a:t>			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elseif |a1+1- </a:t>
            </a:r>
            <a:r>
              <a:rPr lang="en-US" altLang="zh-TW" sz="1600" dirty="0" err="1"/>
              <a:t>cut_num</a:t>
            </a:r>
            <a:r>
              <a:rPr lang="en-US" altLang="zh-TW" sz="1600" dirty="0"/>
              <a:t>|&lt; 0.00000001</a:t>
            </a:r>
            <a:r>
              <a:rPr lang="zh-TW" altLang="en-US" sz="1600" dirty="0"/>
              <a:t> 　  </a:t>
            </a:r>
            <a:r>
              <a:rPr lang="en-US" altLang="zh-TW" sz="1600" dirty="0"/>
              <a:t>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10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</a:t>
            </a:r>
            <a:endParaRPr lang="zh-TW" altLang="en-US" sz="16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94122B35-B233-46ED-90DE-62AC05233426}"/>
              </a:ext>
            </a:extLst>
          </p:cNvPr>
          <p:cNvSpPr txBox="1"/>
          <p:nvPr/>
        </p:nvSpPr>
        <p:spPr>
          <a:xfrm>
            <a:off x="478354" y="761572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要去看</a:t>
            </a:r>
            <a:r>
              <a:rPr lang="en-US" altLang="zh-TW" b="1" dirty="0"/>
              <a:t>new loan amount</a:t>
            </a:r>
            <a:r>
              <a:rPr lang="zh-TW" altLang="en-US" b="1" dirty="0"/>
              <a:t>落在</a:t>
            </a:r>
            <a:r>
              <a:rPr lang="en-US" altLang="zh-TW" b="1" dirty="0"/>
              <a:t>Loan amount</a:t>
            </a:r>
            <a:r>
              <a:rPr lang="zh-TW" altLang="en-US" b="1" dirty="0"/>
              <a:t>上下界中的哪一個代表點</a:t>
            </a:r>
          </a:p>
        </p:txBody>
      </p:sp>
    </p:spTree>
    <p:extLst>
      <p:ext uri="{BB962C8B-B14F-4D97-AF65-F5344CB8AC3E}">
        <p14:creationId xmlns:p14="http://schemas.microsoft.com/office/powerpoint/2010/main" val="223023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左右中括弧 3">
            <a:extLst>
              <a:ext uri="{FF2B5EF4-FFF2-40B4-BE49-F238E27FC236}">
                <a16:creationId xmlns:a16="http://schemas.microsoft.com/office/drawing/2014/main" id="{764A2E1D-079B-4AC5-BFCF-536E05DD0E9F}"/>
              </a:ext>
            </a:extLst>
          </p:cNvPr>
          <p:cNvSpPr/>
          <p:nvPr/>
        </p:nvSpPr>
        <p:spPr>
          <a:xfrm>
            <a:off x="2775716" y="3148383"/>
            <a:ext cx="2529090" cy="2505002"/>
          </a:xfrm>
          <a:prstGeom prst="bracketPair">
            <a:avLst>
              <a:gd name="adj" fmla="val 46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F190A5C-FBD1-4FE9-9F48-1EBD9D9789E1}"/>
              </a:ext>
            </a:extLst>
          </p:cNvPr>
          <p:cNvSpPr txBox="1"/>
          <p:nvPr/>
        </p:nvSpPr>
        <p:spPr>
          <a:xfrm>
            <a:off x="1208373" y="4246698"/>
            <a:ext cx="1332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Rate(:,:,</a:t>
            </a:r>
            <a:r>
              <a:rPr lang="en-US" altLang="zh-TW" sz="1600" dirty="0">
                <a:solidFill>
                  <a:srgbClr val="FF0000"/>
                </a:solidFill>
              </a:rPr>
              <a:t>1</a:t>
            </a:r>
            <a:r>
              <a:rPr lang="en-US" altLang="zh-TW" sz="1600" dirty="0"/>
              <a:t>)</a:t>
            </a:r>
            <a:r>
              <a:rPr lang="zh-TW" altLang="en-US" sz="1600" dirty="0"/>
              <a:t> </a:t>
            </a:r>
            <a:r>
              <a:rPr lang="en-US" altLang="zh-TW" sz="1600" dirty="0"/>
              <a:t>=</a:t>
            </a:r>
            <a:endParaRPr lang="zh-TW" altLang="en-US" sz="16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1C44DF2-403A-4F35-B4C2-C12D3D6D6623}"/>
              </a:ext>
            </a:extLst>
          </p:cNvPr>
          <p:cNvSpPr txBox="1"/>
          <p:nvPr/>
        </p:nvSpPr>
        <p:spPr>
          <a:xfrm>
            <a:off x="1477592" y="4647625"/>
            <a:ext cx="89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>
                <a:solidFill>
                  <a:srgbClr val="FF0000"/>
                </a:solidFill>
              </a:rPr>
              <a:t>1 </a:t>
            </a:r>
            <a:r>
              <a:rPr lang="zh-TW" altLang="en-US" sz="1600" dirty="0"/>
              <a:t>期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DE102B3-3019-480A-8A9B-6FF7EC525BC9}"/>
              </a:ext>
            </a:extLst>
          </p:cNvPr>
          <p:cNvSpPr txBox="1"/>
          <p:nvPr/>
        </p:nvSpPr>
        <p:spPr>
          <a:xfrm>
            <a:off x="2775715" y="2840233"/>
            <a:ext cx="3015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健康  輕度  中度  重度  極重度  死亡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7F4D9D8-72B7-460D-90AF-3474B2701E57}"/>
              </a:ext>
            </a:extLst>
          </p:cNvPr>
          <p:cNvSpPr txBox="1"/>
          <p:nvPr/>
        </p:nvSpPr>
        <p:spPr>
          <a:xfrm rot="16200000">
            <a:off x="1273252" y="4277476"/>
            <a:ext cx="261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死亡  極重度  重度  中度  輕度  健康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C417E3C-AC71-4DE0-AE95-2218A7384F37}"/>
              </a:ext>
            </a:extLst>
          </p:cNvPr>
          <p:cNvSpPr/>
          <p:nvPr/>
        </p:nvSpPr>
        <p:spPr>
          <a:xfrm>
            <a:off x="2871768" y="3106290"/>
            <a:ext cx="2360646" cy="454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左右中括弧 9">
            <a:extLst>
              <a:ext uri="{FF2B5EF4-FFF2-40B4-BE49-F238E27FC236}">
                <a16:creationId xmlns:a16="http://schemas.microsoft.com/office/drawing/2014/main" id="{92A72A61-09D8-4F73-B450-F8281F9CA742}"/>
              </a:ext>
            </a:extLst>
          </p:cNvPr>
          <p:cNvSpPr/>
          <p:nvPr/>
        </p:nvSpPr>
        <p:spPr>
          <a:xfrm>
            <a:off x="7203034" y="2394206"/>
            <a:ext cx="2529090" cy="2505002"/>
          </a:xfrm>
          <a:prstGeom prst="bracketPair">
            <a:avLst>
              <a:gd name="adj" fmla="val 46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54D5019-75CE-4072-9CCA-5DD77B8D9415}"/>
              </a:ext>
            </a:extLst>
          </p:cNvPr>
          <p:cNvSpPr txBox="1"/>
          <p:nvPr/>
        </p:nvSpPr>
        <p:spPr>
          <a:xfrm>
            <a:off x="5635691" y="3492521"/>
            <a:ext cx="1332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Rate(:,:,</a:t>
            </a:r>
            <a:r>
              <a:rPr lang="en-US" altLang="zh-TW" sz="1600" dirty="0">
                <a:solidFill>
                  <a:srgbClr val="92D050"/>
                </a:solidFill>
              </a:rPr>
              <a:t>2</a:t>
            </a:r>
            <a:r>
              <a:rPr lang="en-US" altLang="zh-TW" sz="1600" dirty="0"/>
              <a:t>)</a:t>
            </a:r>
            <a:r>
              <a:rPr lang="zh-TW" altLang="en-US" sz="1600" dirty="0"/>
              <a:t> </a:t>
            </a:r>
            <a:r>
              <a:rPr lang="en-US" altLang="zh-TW" sz="1600" dirty="0"/>
              <a:t>=</a:t>
            </a:r>
            <a:endParaRPr lang="zh-TW" altLang="en-US" sz="16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B1B0E25-6543-47F1-94F8-84366508A3F2}"/>
              </a:ext>
            </a:extLst>
          </p:cNvPr>
          <p:cNvSpPr txBox="1"/>
          <p:nvPr/>
        </p:nvSpPr>
        <p:spPr>
          <a:xfrm>
            <a:off x="5904910" y="3893448"/>
            <a:ext cx="89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>
                <a:solidFill>
                  <a:srgbClr val="92D050"/>
                </a:solidFill>
              </a:rPr>
              <a:t>2 </a:t>
            </a:r>
            <a:r>
              <a:rPr lang="zh-TW" altLang="en-US" sz="1600" dirty="0"/>
              <a:t>期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FDD00A8-3AC2-424D-BC50-CD8C7EA9153D}"/>
              </a:ext>
            </a:extLst>
          </p:cNvPr>
          <p:cNvSpPr txBox="1"/>
          <p:nvPr/>
        </p:nvSpPr>
        <p:spPr>
          <a:xfrm>
            <a:off x="7203033" y="2086056"/>
            <a:ext cx="3015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健康  輕度  中度  重度  極重度  死亡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F635755-3A5E-48EA-9846-4F8E03C0EEEF}"/>
              </a:ext>
            </a:extLst>
          </p:cNvPr>
          <p:cNvSpPr txBox="1"/>
          <p:nvPr/>
        </p:nvSpPr>
        <p:spPr>
          <a:xfrm rot="16200000">
            <a:off x="5700570" y="3523299"/>
            <a:ext cx="261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死亡  極重度  重度  中度  輕度  健康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25A67BB-4A44-404B-8504-0F26C39A5192}"/>
              </a:ext>
            </a:extLst>
          </p:cNvPr>
          <p:cNvSpPr/>
          <p:nvPr/>
        </p:nvSpPr>
        <p:spPr>
          <a:xfrm>
            <a:off x="7358233" y="2352113"/>
            <a:ext cx="2252297" cy="454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883AF8B6-7219-4964-A597-7298C388B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39" t="11356" r="5062" b="81348"/>
          <a:stretch/>
        </p:blipFill>
        <p:spPr>
          <a:xfrm>
            <a:off x="613188" y="1204615"/>
            <a:ext cx="3672709" cy="482852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C83D5777-54F7-4486-A6D3-F6B0122B3B4B}"/>
              </a:ext>
            </a:extLst>
          </p:cNvPr>
          <p:cNvSpPr txBox="1"/>
          <p:nvPr/>
        </p:nvSpPr>
        <p:spPr>
          <a:xfrm>
            <a:off x="552698" y="1703673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以前兩期為例：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16FA86F-E4FB-4C73-B26F-8EE3E0D477D0}"/>
              </a:ext>
            </a:extLst>
          </p:cNvPr>
          <p:cNvSpPr txBox="1"/>
          <p:nvPr/>
        </p:nvSpPr>
        <p:spPr>
          <a:xfrm>
            <a:off x="552698" y="557369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ac_rate</a:t>
            </a:r>
            <a:r>
              <a:rPr lang="zh-TW" altLang="en-US" dirty="0"/>
              <a:t>：給定原本是</a:t>
            </a:r>
            <a:r>
              <a:rPr lang="zh-TW" altLang="en-US" dirty="0">
                <a:solidFill>
                  <a:srgbClr val="FF0000"/>
                </a:solidFill>
              </a:rPr>
              <a:t>健康</a:t>
            </a:r>
            <a:r>
              <a:rPr lang="zh-TW" altLang="en-US" dirty="0"/>
              <a:t>狀態</a:t>
            </a:r>
            <a:endParaRPr lang="en-US" altLang="zh-TW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85C6619-20B0-40A8-BEE0-96DB47583BEA}"/>
              </a:ext>
            </a:extLst>
          </p:cNvPr>
          <p:cNvSpPr/>
          <p:nvPr/>
        </p:nvSpPr>
        <p:spPr>
          <a:xfrm>
            <a:off x="9234988" y="116121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/>
              <a:t>整理所需死亡率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/>
              <a:t>原始機率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8EFA9477-500E-4CD9-B5FC-258A1012C732}"/>
              </a:ext>
            </a:extLst>
          </p:cNvPr>
          <p:cNvSpPr/>
          <p:nvPr/>
        </p:nvSpPr>
        <p:spPr>
          <a:xfrm>
            <a:off x="2410843" y="3148383"/>
            <a:ext cx="331278" cy="408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B8B79C7B-156E-40E8-8345-823008D569B6}"/>
              </a:ext>
            </a:extLst>
          </p:cNvPr>
          <p:cNvSpPr/>
          <p:nvPr/>
        </p:nvSpPr>
        <p:spPr>
          <a:xfrm>
            <a:off x="6825533" y="2385338"/>
            <a:ext cx="331278" cy="40832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605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1B0FA26-155F-4C88-8F9A-2A17CC11B71A}"/>
                  </a:ext>
                </a:extLst>
              </p:cNvPr>
              <p:cNvSpPr/>
              <p:nvPr/>
            </p:nvSpPr>
            <p:spPr>
              <a:xfrm>
                <a:off x="494313" y="1750654"/>
                <a:ext cx="8187773" cy="16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定義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𝑛𝑒𝑤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+1,1)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TW" altLang="en-US" dirty="0"/>
                  <a:t>代表</a:t>
                </a:r>
                <a:r>
                  <a:rPr lang="en-US" altLang="zh-TW" dirty="0"/>
                  <a:t>new loan amount</a:t>
                </a:r>
                <a:r>
                  <a:rPr lang="zh-TW" altLang="en-US" dirty="0"/>
                  <a:t>代表點和</a:t>
                </a:r>
                <a:r>
                  <a:rPr lang="en-US" altLang="zh-TW" dirty="0"/>
                  <a:t>loan amount</a:t>
                </a:r>
                <a:r>
                  <a:rPr lang="zh-TW" altLang="en-US" dirty="0"/>
                  <a:t>第一個代表點間，間隔了幾格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dirty="0"/>
                  <a:t>定義</a:t>
                </a:r>
                <a:r>
                  <a:rPr lang="en-US" altLang="zh-TW" dirty="0"/>
                  <a:t>b2</a:t>
                </a:r>
                <a:r>
                  <a:rPr lang="zh-TW" altLang="en-US" dirty="0"/>
                  <a:t>為</a:t>
                </a:r>
                <a:r>
                  <a:rPr lang="en-US" altLang="zh-TW" dirty="0"/>
                  <a:t>a2</a:t>
                </a:r>
                <a:r>
                  <a:rPr lang="zh-TW" altLang="en-US" dirty="0"/>
                  <a:t>往上取正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1B0FA26-155F-4C88-8F9A-2A17CC11B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13" y="1750654"/>
                <a:ext cx="8187773" cy="1641540"/>
              </a:xfrm>
              <a:prstGeom prst="rect">
                <a:avLst/>
              </a:prstGeom>
              <a:blipFill>
                <a:blip r:embed="rId2"/>
                <a:stretch>
                  <a:fillRect l="-596" b="-5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C0975651-C596-4129-AD04-AE8B2CDA71F5}"/>
              </a:ext>
            </a:extLst>
          </p:cNvPr>
          <p:cNvCxnSpPr>
            <a:cxnSpLocks/>
          </p:cNvCxnSpPr>
          <p:nvPr/>
        </p:nvCxnSpPr>
        <p:spPr>
          <a:xfrm flipV="1">
            <a:off x="8107531" y="839035"/>
            <a:ext cx="1146798" cy="10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A08CEFB-842C-409A-A807-4D0DD386B7AC}"/>
              </a:ext>
            </a:extLst>
          </p:cNvPr>
          <p:cNvCxnSpPr>
            <a:cxnSpLocks/>
          </p:cNvCxnSpPr>
          <p:nvPr/>
        </p:nvCxnSpPr>
        <p:spPr>
          <a:xfrm>
            <a:off x="8107531" y="1850464"/>
            <a:ext cx="114679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3F3ACC5E-F9F9-4F2B-9DD6-B90FEE88D6ED}"/>
              </a:ext>
            </a:extLst>
          </p:cNvPr>
          <p:cNvCxnSpPr>
            <a:cxnSpLocks/>
          </p:cNvCxnSpPr>
          <p:nvPr/>
        </p:nvCxnSpPr>
        <p:spPr>
          <a:xfrm flipV="1">
            <a:off x="8098105" y="1346898"/>
            <a:ext cx="1156224" cy="503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C0839F97-1EA3-4DD3-AB74-2549B30479F5}"/>
              </a:ext>
            </a:extLst>
          </p:cNvPr>
          <p:cNvSpPr/>
          <p:nvPr/>
        </p:nvSpPr>
        <p:spPr>
          <a:xfrm rot="19913546">
            <a:off x="9227687" y="1315158"/>
            <a:ext cx="72138" cy="5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B18B77C-35CE-4988-B0F1-E6DCD4D47776}"/>
                  </a:ext>
                </a:extLst>
              </p:cNvPr>
              <p:cNvSpPr/>
              <p:nvPr/>
            </p:nvSpPr>
            <p:spPr>
              <a:xfrm>
                <a:off x="9307465" y="600725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B18B77C-35CE-4988-B0F1-E6DCD4D477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465" y="600725"/>
                <a:ext cx="2493888" cy="27699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D318B04-ECBC-4546-AAEF-787F909A47B1}"/>
                  </a:ext>
                </a:extLst>
              </p:cNvPr>
              <p:cNvSpPr/>
              <p:nvPr/>
            </p:nvSpPr>
            <p:spPr>
              <a:xfrm>
                <a:off x="9307465" y="1108588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D318B04-ECBC-4546-AAEF-787F909A4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465" y="1108588"/>
                <a:ext cx="2493888" cy="276999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F0CAFA4-DDD8-4ACF-839C-8D85DDE33A8D}"/>
                  </a:ext>
                </a:extLst>
              </p:cNvPr>
              <p:cNvSpPr/>
              <p:nvPr/>
            </p:nvSpPr>
            <p:spPr>
              <a:xfrm>
                <a:off x="9307465" y="1612155"/>
                <a:ext cx="222516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F0CAFA4-DDD8-4ACF-839C-8D85DDE33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465" y="1612155"/>
                <a:ext cx="2225160" cy="276999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橢圓 13">
            <a:extLst>
              <a:ext uri="{FF2B5EF4-FFF2-40B4-BE49-F238E27FC236}">
                <a16:creationId xmlns:a16="http://schemas.microsoft.com/office/drawing/2014/main" id="{8AD5E24F-E3D5-4980-9568-07764578DAB2}"/>
              </a:ext>
            </a:extLst>
          </p:cNvPr>
          <p:cNvSpPr/>
          <p:nvPr/>
        </p:nvSpPr>
        <p:spPr>
          <a:xfrm rot="19913546">
            <a:off x="9316556" y="1176660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1C62810D-CF35-46C4-9ACC-D85F00C75DD0}"/>
              </a:ext>
            </a:extLst>
          </p:cNvPr>
          <p:cNvSpPr/>
          <p:nvPr/>
        </p:nvSpPr>
        <p:spPr>
          <a:xfrm rot="19913546">
            <a:off x="9427255" y="1055717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D3DC4D75-C94E-45F1-AE30-0043C6CF5C82}"/>
              </a:ext>
            </a:extLst>
          </p:cNvPr>
          <p:cNvSpPr/>
          <p:nvPr/>
        </p:nvSpPr>
        <p:spPr>
          <a:xfrm rot="19913546">
            <a:off x="9528896" y="935446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BEF3EA5-E9A9-4BAA-A29A-36EE23185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14" y="906416"/>
            <a:ext cx="7001852" cy="523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4D1C67D5-DA40-4595-93A2-30774CFDB3D4}"/>
                  </a:ext>
                </a:extLst>
              </p:cNvPr>
              <p:cNvSpPr/>
              <p:nvPr/>
            </p:nvSpPr>
            <p:spPr>
              <a:xfrm>
                <a:off x="5870455" y="1834120"/>
                <a:ext cx="128131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1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𝑗𝑚𝑎𝑥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sz="11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4D1C67D5-DA40-4595-93A2-30774CFDB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455" y="1834120"/>
                <a:ext cx="1281312" cy="261610"/>
              </a:xfrm>
              <a:prstGeom prst="rect">
                <a:avLst/>
              </a:prstGeom>
              <a:blipFill>
                <a:blip r:embed="rId7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>
            <a:extLst>
              <a:ext uri="{FF2B5EF4-FFF2-40B4-BE49-F238E27FC236}">
                <a16:creationId xmlns:a16="http://schemas.microsoft.com/office/drawing/2014/main" id="{89CB6B24-F685-404E-825F-4BB9B235C542}"/>
              </a:ext>
            </a:extLst>
          </p:cNvPr>
          <p:cNvSpPr txBox="1"/>
          <p:nvPr/>
        </p:nvSpPr>
        <p:spPr>
          <a:xfrm>
            <a:off x="694016" y="4068780"/>
            <a:ext cx="77203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接下來會有三種情況：</a:t>
            </a:r>
            <a:endParaRPr lang="en-US" altLang="zh-TW" sz="1600" dirty="0"/>
          </a:p>
          <a:p>
            <a:r>
              <a:rPr lang="en-US" altLang="zh-TW" sz="1600" dirty="0"/>
              <a:t>If |a2|&lt;0.00000001</a:t>
            </a:r>
            <a:r>
              <a:rPr lang="zh-TW" altLang="en-US" sz="1600" dirty="0"/>
              <a:t> </a:t>
            </a:r>
            <a:r>
              <a:rPr lang="en-US" altLang="zh-TW" sz="1600" dirty="0"/>
              <a:t>			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elseif |a2+1- </a:t>
            </a:r>
            <a:r>
              <a:rPr lang="en-US" altLang="zh-TW" sz="1600" dirty="0" err="1"/>
              <a:t>cut_num</a:t>
            </a:r>
            <a:r>
              <a:rPr lang="en-US" altLang="zh-TW" sz="1600" dirty="0"/>
              <a:t>|&lt; 0.00000001</a:t>
            </a:r>
            <a:r>
              <a:rPr lang="zh-TW" altLang="en-US" sz="1600" dirty="0"/>
              <a:t> 　  </a:t>
            </a:r>
            <a:r>
              <a:rPr lang="en-US" altLang="zh-TW" sz="1600" dirty="0"/>
              <a:t>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10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778989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1B0FA26-155F-4C88-8F9A-2A17CC11B71A}"/>
                  </a:ext>
                </a:extLst>
              </p:cNvPr>
              <p:cNvSpPr/>
              <p:nvPr/>
            </p:nvSpPr>
            <p:spPr>
              <a:xfrm>
                <a:off x="494313" y="1750654"/>
                <a:ext cx="8187773" cy="16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定義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𝑛𝑒𝑤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+1,1)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TW" altLang="en-US" dirty="0"/>
                  <a:t>代表</a:t>
                </a:r>
                <a:r>
                  <a:rPr lang="en-US" altLang="zh-TW" dirty="0"/>
                  <a:t>new loan amount</a:t>
                </a:r>
                <a:r>
                  <a:rPr lang="zh-TW" altLang="en-US" dirty="0"/>
                  <a:t>代表點和</a:t>
                </a:r>
                <a:r>
                  <a:rPr lang="en-US" altLang="zh-TW" dirty="0"/>
                  <a:t>loan amount</a:t>
                </a:r>
                <a:r>
                  <a:rPr lang="zh-TW" altLang="en-US" dirty="0"/>
                  <a:t>第一個代表點間，間隔了幾格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dirty="0"/>
                  <a:t>定義</a:t>
                </a:r>
                <a:r>
                  <a:rPr lang="en-US" altLang="zh-TW" dirty="0"/>
                  <a:t>b3</a:t>
                </a:r>
                <a:r>
                  <a:rPr lang="zh-TW" altLang="en-US" dirty="0"/>
                  <a:t>為</a:t>
                </a:r>
                <a:r>
                  <a:rPr lang="en-US" altLang="zh-TW" dirty="0"/>
                  <a:t>a3</a:t>
                </a:r>
                <a:r>
                  <a:rPr lang="zh-TW" altLang="en-US" dirty="0"/>
                  <a:t>往上取正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1B0FA26-155F-4C88-8F9A-2A17CC11B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13" y="1750654"/>
                <a:ext cx="8187773" cy="1641540"/>
              </a:xfrm>
              <a:prstGeom prst="rect">
                <a:avLst/>
              </a:prstGeom>
              <a:blipFill>
                <a:blip r:embed="rId2"/>
                <a:stretch>
                  <a:fillRect l="-596" b="-5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C0975651-C596-4129-AD04-AE8B2CDA71F5}"/>
              </a:ext>
            </a:extLst>
          </p:cNvPr>
          <p:cNvCxnSpPr>
            <a:cxnSpLocks/>
          </p:cNvCxnSpPr>
          <p:nvPr/>
        </p:nvCxnSpPr>
        <p:spPr>
          <a:xfrm flipV="1">
            <a:off x="8107531" y="839035"/>
            <a:ext cx="1146798" cy="10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9A08CEFB-842C-409A-A807-4D0DD386B7AC}"/>
              </a:ext>
            </a:extLst>
          </p:cNvPr>
          <p:cNvCxnSpPr>
            <a:cxnSpLocks/>
          </p:cNvCxnSpPr>
          <p:nvPr/>
        </p:nvCxnSpPr>
        <p:spPr>
          <a:xfrm>
            <a:off x="8107531" y="1850464"/>
            <a:ext cx="114679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3F3ACC5E-F9F9-4F2B-9DD6-B90FEE88D6ED}"/>
              </a:ext>
            </a:extLst>
          </p:cNvPr>
          <p:cNvCxnSpPr>
            <a:cxnSpLocks/>
          </p:cNvCxnSpPr>
          <p:nvPr/>
        </p:nvCxnSpPr>
        <p:spPr>
          <a:xfrm flipV="1">
            <a:off x="8098105" y="1346898"/>
            <a:ext cx="1156224" cy="503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C0839F97-1EA3-4DD3-AB74-2549B30479F5}"/>
              </a:ext>
            </a:extLst>
          </p:cNvPr>
          <p:cNvSpPr/>
          <p:nvPr/>
        </p:nvSpPr>
        <p:spPr>
          <a:xfrm rot="19913546">
            <a:off x="9218260" y="795779"/>
            <a:ext cx="72138" cy="5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B18B77C-35CE-4988-B0F1-E6DCD4D47776}"/>
                  </a:ext>
                </a:extLst>
              </p:cNvPr>
              <p:cNvSpPr/>
              <p:nvPr/>
            </p:nvSpPr>
            <p:spPr>
              <a:xfrm>
                <a:off x="9307465" y="600725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B18B77C-35CE-4988-B0F1-E6DCD4D477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465" y="600725"/>
                <a:ext cx="2493888" cy="27699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D318B04-ECBC-4546-AAEF-787F909A47B1}"/>
                  </a:ext>
                </a:extLst>
              </p:cNvPr>
              <p:cNvSpPr/>
              <p:nvPr/>
            </p:nvSpPr>
            <p:spPr>
              <a:xfrm>
                <a:off x="9307465" y="1108588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D318B04-ECBC-4546-AAEF-787F909A4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465" y="1108588"/>
                <a:ext cx="2493888" cy="276999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F0CAFA4-DDD8-4ACF-839C-8D85DDE33A8D}"/>
                  </a:ext>
                </a:extLst>
              </p:cNvPr>
              <p:cNvSpPr/>
              <p:nvPr/>
            </p:nvSpPr>
            <p:spPr>
              <a:xfrm>
                <a:off x="9307465" y="1612155"/>
                <a:ext cx="222516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F0CAFA4-DDD8-4ACF-839C-8D85DDE33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465" y="1612155"/>
                <a:ext cx="2225160" cy="276999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橢圓 13">
            <a:extLst>
              <a:ext uri="{FF2B5EF4-FFF2-40B4-BE49-F238E27FC236}">
                <a16:creationId xmlns:a16="http://schemas.microsoft.com/office/drawing/2014/main" id="{8AD5E24F-E3D5-4980-9568-07764578DAB2}"/>
              </a:ext>
            </a:extLst>
          </p:cNvPr>
          <p:cNvSpPr/>
          <p:nvPr/>
        </p:nvSpPr>
        <p:spPr>
          <a:xfrm rot="19913546">
            <a:off x="9253779" y="636443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1C62810D-CF35-46C4-9ACC-D85F00C75DD0}"/>
              </a:ext>
            </a:extLst>
          </p:cNvPr>
          <p:cNvSpPr/>
          <p:nvPr/>
        </p:nvSpPr>
        <p:spPr>
          <a:xfrm rot="19913546">
            <a:off x="9315924" y="487052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D3DC4D75-C94E-45F1-AE30-0043C6CF5C82}"/>
              </a:ext>
            </a:extLst>
          </p:cNvPr>
          <p:cNvSpPr/>
          <p:nvPr/>
        </p:nvSpPr>
        <p:spPr>
          <a:xfrm rot="19913546">
            <a:off x="9404980" y="340385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D0A72CC-9477-4C5F-B05D-0277572C21FE}"/>
                  </a:ext>
                </a:extLst>
              </p:cNvPr>
              <p:cNvSpPr/>
              <p:nvPr/>
            </p:nvSpPr>
            <p:spPr>
              <a:xfrm>
                <a:off x="5948296" y="1834120"/>
                <a:ext cx="128131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1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𝑗𝑚𝑎𝑥</m:t>
                      </m:r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TW" altLang="en-US" sz="11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BD0A72CC-9477-4C5F-B05D-0277572C2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296" y="1834120"/>
                <a:ext cx="1281312" cy="261610"/>
              </a:xfrm>
              <a:prstGeom prst="rect">
                <a:avLst/>
              </a:prstGeom>
              <a:blipFill>
                <a:blip r:embed="rId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>
            <a:extLst>
              <a:ext uri="{FF2B5EF4-FFF2-40B4-BE49-F238E27FC236}">
                <a16:creationId xmlns:a16="http://schemas.microsoft.com/office/drawing/2014/main" id="{959ECB31-3014-4A16-A786-37852D549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313" y="781968"/>
            <a:ext cx="7287642" cy="543001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33623CED-16FC-445C-A3A2-E89D5CCF5D0A}"/>
              </a:ext>
            </a:extLst>
          </p:cNvPr>
          <p:cNvSpPr txBox="1"/>
          <p:nvPr/>
        </p:nvSpPr>
        <p:spPr>
          <a:xfrm>
            <a:off x="694016" y="4068780"/>
            <a:ext cx="77203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接下來會有三種情況：</a:t>
            </a:r>
            <a:endParaRPr lang="en-US" altLang="zh-TW" sz="1600" dirty="0"/>
          </a:p>
          <a:p>
            <a:r>
              <a:rPr lang="en-US" altLang="zh-TW" sz="1600" dirty="0"/>
              <a:t>If |a3|&lt;0.00000001</a:t>
            </a:r>
            <a:r>
              <a:rPr lang="zh-TW" altLang="en-US" sz="1600" dirty="0"/>
              <a:t> </a:t>
            </a:r>
            <a:r>
              <a:rPr lang="en-US" altLang="zh-TW" sz="1600" dirty="0"/>
              <a:t>			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elseif |a3+1- </a:t>
            </a:r>
            <a:r>
              <a:rPr lang="en-US" altLang="zh-TW" sz="1600" dirty="0" err="1"/>
              <a:t>cut_num</a:t>
            </a:r>
            <a:r>
              <a:rPr lang="en-US" altLang="zh-TW" sz="1600" dirty="0"/>
              <a:t>|&lt; 0.00000001</a:t>
            </a:r>
            <a:r>
              <a:rPr lang="zh-TW" altLang="en-US" sz="1600" dirty="0"/>
              <a:t> 　  </a:t>
            </a:r>
            <a:r>
              <a:rPr lang="en-US" altLang="zh-TW" sz="1600" dirty="0"/>
              <a:t>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10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089844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177C51E-8BFE-4B93-BD07-FC34B2F2ABE3}"/>
              </a:ext>
            </a:extLst>
          </p:cNvPr>
          <p:cNvSpPr/>
          <p:nvPr/>
        </p:nvSpPr>
        <p:spPr>
          <a:xfrm>
            <a:off x="351934" y="334353"/>
            <a:ext cx="8160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定義完利率最高點、最低點的暫存點後，接著定義剩下的暫存點</a:t>
            </a:r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B054DE30-114F-43FE-A0E1-C39302F789DA}"/>
              </a:ext>
            </a:extLst>
          </p:cNvPr>
          <p:cNvCxnSpPr>
            <a:cxnSpLocks/>
          </p:cNvCxnSpPr>
          <p:nvPr/>
        </p:nvCxnSpPr>
        <p:spPr>
          <a:xfrm flipV="1">
            <a:off x="8224419" y="700536"/>
            <a:ext cx="1118997" cy="507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8BE6341A-6806-4D88-A70A-7057C54F2A21}"/>
              </a:ext>
            </a:extLst>
          </p:cNvPr>
          <p:cNvCxnSpPr>
            <a:cxnSpLocks/>
          </p:cNvCxnSpPr>
          <p:nvPr/>
        </p:nvCxnSpPr>
        <p:spPr>
          <a:xfrm>
            <a:off x="8224419" y="1208399"/>
            <a:ext cx="1118997" cy="503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65776E7-1ABE-43DF-8A90-A85E6ED42E13}"/>
              </a:ext>
            </a:extLst>
          </p:cNvPr>
          <p:cNvCxnSpPr>
            <a:cxnSpLocks/>
          </p:cNvCxnSpPr>
          <p:nvPr/>
        </p:nvCxnSpPr>
        <p:spPr>
          <a:xfrm>
            <a:off x="8224419" y="1208399"/>
            <a:ext cx="1118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橢圓 5">
            <a:extLst>
              <a:ext uri="{FF2B5EF4-FFF2-40B4-BE49-F238E27FC236}">
                <a16:creationId xmlns:a16="http://schemas.microsoft.com/office/drawing/2014/main" id="{980A4CDC-EC2E-4830-8D48-9F4C444A4047}"/>
              </a:ext>
            </a:extLst>
          </p:cNvPr>
          <p:cNvSpPr/>
          <p:nvPr/>
        </p:nvSpPr>
        <p:spPr>
          <a:xfrm rot="19913546">
            <a:off x="9316141" y="1179310"/>
            <a:ext cx="72138" cy="5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34CF663-C25D-48EE-9929-9512177B09D0}"/>
                  </a:ext>
                </a:extLst>
              </p:cNvPr>
              <p:cNvSpPr/>
              <p:nvPr/>
            </p:nvSpPr>
            <p:spPr>
              <a:xfrm>
                <a:off x="9449873" y="544922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34CF663-C25D-48EE-9929-9512177B0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873" y="544922"/>
                <a:ext cx="2493888" cy="276999"/>
              </a:xfrm>
              <a:prstGeom prst="rect">
                <a:avLst/>
              </a:prstGeom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89D61CB-A7A2-4865-899C-A46BCA51F136}"/>
                  </a:ext>
                </a:extLst>
              </p:cNvPr>
              <p:cNvSpPr/>
              <p:nvPr/>
            </p:nvSpPr>
            <p:spPr>
              <a:xfrm>
                <a:off x="9449873" y="1052785"/>
                <a:ext cx="222516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A89D61CB-A7A2-4865-899C-A46BCA51F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873" y="1052785"/>
                <a:ext cx="2225160" cy="27699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DA52A33-86BB-4244-845B-169A16191021}"/>
                  </a:ext>
                </a:extLst>
              </p:cNvPr>
              <p:cNvSpPr/>
              <p:nvPr/>
            </p:nvSpPr>
            <p:spPr>
              <a:xfrm>
                <a:off x="9449873" y="1556352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DA52A33-86BB-4244-845B-169A161910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873" y="1556352"/>
                <a:ext cx="2493888" cy="276999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橢圓 9">
            <a:extLst>
              <a:ext uri="{FF2B5EF4-FFF2-40B4-BE49-F238E27FC236}">
                <a16:creationId xmlns:a16="http://schemas.microsoft.com/office/drawing/2014/main" id="{108D6028-C146-4799-830A-AE05E7C1BCFE}"/>
              </a:ext>
            </a:extLst>
          </p:cNvPr>
          <p:cNvSpPr/>
          <p:nvPr/>
        </p:nvSpPr>
        <p:spPr>
          <a:xfrm rot="19913546">
            <a:off x="9405010" y="1040812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445439F3-4B13-4C80-9EFB-987E20119B7B}"/>
              </a:ext>
            </a:extLst>
          </p:cNvPr>
          <p:cNvSpPr/>
          <p:nvPr/>
        </p:nvSpPr>
        <p:spPr>
          <a:xfrm rot="19913546">
            <a:off x="9515709" y="919869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62DAF771-71E4-4E8B-94ED-E434E64782B2}"/>
              </a:ext>
            </a:extLst>
          </p:cNvPr>
          <p:cNvSpPr/>
          <p:nvPr/>
        </p:nvSpPr>
        <p:spPr>
          <a:xfrm rot="19913546">
            <a:off x="9617350" y="799598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5F281EF6-2265-499C-8B5F-D432729FC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58" y="1492361"/>
            <a:ext cx="4639322" cy="342948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E45F2622-0C30-433A-A0B3-6D77231B0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468" y="1911778"/>
            <a:ext cx="7325747" cy="600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712F0925-C47A-4CD3-96AF-E71C842D6FC4}"/>
                  </a:ext>
                </a:extLst>
              </p:cNvPr>
              <p:cNvSpPr/>
              <p:nvPr/>
            </p:nvSpPr>
            <p:spPr>
              <a:xfrm>
                <a:off x="684708" y="2920059"/>
                <a:ext cx="8924183" cy="16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定義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𝑛𝑒𝑤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+1,1)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dirty="0"/>
                  <a:t>代表</a:t>
                </a:r>
                <a:r>
                  <a:rPr lang="en-US" altLang="zh-TW" dirty="0"/>
                  <a:t>new loan amount</a:t>
                </a:r>
                <a:r>
                  <a:rPr lang="zh-TW" altLang="en-US" dirty="0"/>
                  <a:t>代表點和</a:t>
                </a:r>
                <a:r>
                  <a:rPr lang="en-US" altLang="zh-TW" dirty="0"/>
                  <a:t>loan amount</a:t>
                </a:r>
                <a:r>
                  <a:rPr lang="zh-TW" altLang="en-US" dirty="0"/>
                  <a:t>第一個代表點間，間隔了幾格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dirty="0"/>
                  <a:t>定義</a:t>
                </a:r>
                <a:r>
                  <a:rPr lang="en-US" altLang="zh-TW" dirty="0"/>
                  <a:t>b1</a:t>
                </a:r>
                <a:r>
                  <a:rPr lang="zh-TW" altLang="en-US" dirty="0"/>
                  <a:t>為</a:t>
                </a:r>
                <a:r>
                  <a:rPr lang="en-US" altLang="zh-TW" dirty="0"/>
                  <a:t>a1</a:t>
                </a:r>
                <a:r>
                  <a:rPr lang="zh-TW" altLang="en-US" dirty="0"/>
                  <a:t>往上取正</a:t>
                </a:r>
              </a:p>
            </p:txBody>
          </p:sp>
        </mc:Choice>
        <mc:Fallback xmlns="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712F0925-C47A-4CD3-96AF-E71C842D6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08" y="2920059"/>
                <a:ext cx="8924183" cy="1641540"/>
              </a:xfrm>
              <a:prstGeom prst="rect">
                <a:avLst/>
              </a:prstGeom>
              <a:blipFill>
                <a:blip r:embed="rId7"/>
                <a:stretch>
                  <a:fillRect l="-546" b="-5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字方塊 34">
            <a:extLst>
              <a:ext uri="{FF2B5EF4-FFF2-40B4-BE49-F238E27FC236}">
                <a16:creationId xmlns:a16="http://schemas.microsoft.com/office/drawing/2014/main" id="{298BB161-40BF-4187-89D5-92E84F690DFB}"/>
              </a:ext>
            </a:extLst>
          </p:cNvPr>
          <p:cNvSpPr txBox="1"/>
          <p:nvPr/>
        </p:nvSpPr>
        <p:spPr>
          <a:xfrm>
            <a:off x="730995" y="5056063"/>
            <a:ext cx="77203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接下來會有三種情況：</a:t>
            </a:r>
            <a:endParaRPr lang="en-US" altLang="zh-TW" sz="1600" dirty="0"/>
          </a:p>
          <a:p>
            <a:r>
              <a:rPr lang="en-US" altLang="zh-TW" sz="1600" dirty="0"/>
              <a:t>If |a1|&lt;0.00000001</a:t>
            </a:r>
            <a:r>
              <a:rPr lang="zh-TW" altLang="en-US" sz="1600" dirty="0"/>
              <a:t> </a:t>
            </a:r>
            <a:r>
              <a:rPr lang="en-US" altLang="zh-TW" sz="1600" dirty="0"/>
              <a:t>			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elseif |a1+1- </a:t>
            </a:r>
            <a:r>
              <a:rPr lang="en-US" altLang="zh-TW" sz="1600" dirty="0" err="1"/>
              <a:t>cut_num</a:t>
            </a:r>
            <a:r>
              <a:rPr lang="en-US" altLang="zh-TW" sz="1600" dirty="0"/>
              <a:t>|&lt; 0.00000001</a:t>
            </a:r>
            <a:r>
              <a:rPr lang="zh-TW" altLang="en-US" sz="1600" dirty="0"/>
              <a:t> 　  </a:t>
            </a:r>
            <a:r>
              <a:rPr lang="en-US" altLang="zh-TW" sz="1600" dirty="0"/>
              <a:t>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10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</a:t>
            </a:r>
            <a:endParaRPr lang="zh-TW" altLang="en-US" sz="1600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284ACA9-4CDD-43CC-90EC-9F257079D2EA}"/>
              </a:ext>
            </a:extLst>
          </p:cNvPr>
          <p:cNvSpPr txBox="1"/>
          <p:nvPr/>
        </p:nvSpPr>
        <p:spPr>
          <a:xfrm>
            <a:off x="351934" y="723080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要去看</a:t>
            </a:r>
            <a:r>
              <a:rPr lang="en-US" altLang="zh-TW" b="1" dirty="0"/>
              <a:t>new loan amount</a:t>
            </a:r>
            <a:r>
              <a:rPr lang="zh-TW" altLang="en-US" b="1" dirty="0"/>
              <a:t>落在</a:t>
            </a:r>
            <a:r>
              <a:rPr lang="en-US" altLang="zh-TW" b="1" dirty="0"/>
              <a:t>Loan amount</a:t>
            </a:r>
            <a:r>
              <a:rPr lang="zh-TW" altLang="en-US" b="1" dirty="0"/>
              <a:t>上下界中的哪一個代表點</a:t>
            </a:r>
          </a:p>
        </p:txBody>
      </p:sp>
    </p:spTree>
    <p:extLst>
      <p:ext uri="{BB962C8B-B14F-4D97-AF65-F5344CB8AC3E}">
        <p14:creationId xmlns:p14="http://schemas.microsoft.com/office/powerpoint/2010/main" val="16908029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4AC081D-115D-49D6-9771-EEB8186CF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75" y="560365"/>
            <a:ext cx="7011378" cy="552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2458C11-1746-4133-879D-486BB4D74525}"/>
                  </a:ext>
                </a:extLst>
              </p:cNvPr>
              <p:cNvSpPr/>
              <p:nvPr/>
            </p:nvSpPr>
            <p:spPr>
              <a:xfrm>
                <a:off x="572975" y="1411914"/>
                <a:ext cx="8924183" cy="16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定義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𝑛𝑒𝑤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+1,1)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TW" altLang="en-US" dirty="0"/>
                  <a:t>代表</a:t>
                </a:r>
                <a:r>
                  <a:rPr lang="en-US" altLang="zh-TW" dirty="0"/>
                  <a:t>new loan amount</a:t>
                </a:r>
                <a:r>
                  <a:rPr lang="zh-TW" altLang="en-US" dirty="0"/>
                  <a:t>代表點和</a:t>
                </a:r>
                <a:r>
                  <a:rPr lang="en-US" altLang="zh-TW" dirty="0"/>
                  <a:t>loan amount</a:t>
                </a:r>
                <a:r>
                  <a:rPr lang="zh-TW" altLang="en-US" dirty="0"/>
                  <a:t>第一個代表點間，間隔了幾格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dirty="0"/>
                  <a:t>定義</a:t>
                </a:r>
                <a:r>
                  <a:rPr lang="en-US" altLang="zh-TW" dirty="0"/>
                  <a:t>b2</a:t>
                </a:r>
                <a:r>
                  <a:rPr lang="zh-TW" altLang="en-US" dirty="0"/>
                  <a:t>為</a:t>
                </a:r>
                <a:r>
                  <a:rPr lang="en-US" altLang="zh-TW" dirty="0"/>
                  <a:t>a2</a:t>
                </a:r>
                <a:r>
                  <a:rPr lang="zh-TW" altLang="en-US" dirty="0"/>
                  <a:t>往上取正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2458C11-1746-4133-879D-486BB4D74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75" y="1411914"/>
                <a:ext cx="8924183" cy="1641540"/>
              </a:xfrm>
              <a:prstGeom prst="rect">
                <a:avLst/>
              </a:prstGeom>
              <a:blipFill>
                <a:blip r:embed="rId3"/>
                <a:stretch>
                  <a:fillRect l="-615" b="-5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82C03A1E-A727-4249-8E7E-F6DBEA839689}"/>
              </a:ext>
            </a:extLst>
          </p:cNvPr>
          <p:cNvCxnSpPr>
            <a:cxnSpLocks/>
          </p:cNvCxnSpPr>
          <p:nvPr/>
        </p:nvCxnSpPr>
        <p:spPr>
          <a:xfrm flipV="1">
            <a:off x="8224419" y="700536"/>
            <a:ext cx="1118997" cy="507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56F1045C-1CC9-416E-97CB-F2EA35D11048}"/>
              </a:ext>
            </a:extLst>
          </p:cNvPr>
          <p:cNvCxnSpPr>
            <a:cxnSpLocks/>
          </p:cNvCxnSpPr>
          <p:nvPr/>
        </p:nvCxnSpPr>
        <p:spPr>
          <a:xfrm>
            <a:off x="8224419" y="1208399"/>
            <a:ext cx="1118997" cy="503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144FB0F1-E5F3-46FA-BD85-AA92F4707F19}"/>
              </a:ext>
            </a:extLst>
          </p:cNvPr>
          <p:cNvCxnSpPr>
            <a:cxnSpLocks/>
          </p:cNvCxnSpPr>
          <p:nvPr/>
        </p:nvCxnSpPr>
        <p:spPr>
          <a:xfrm>
            <a:off x="8224419" y="1208399"/>
            <a:ext cx="1118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B249C925-D152-4E37-AFCD-9CB4418FA196}"/>
              </a:ext>
            </a:extLst>
          </p:cNvPr>
          <p:cNvSpPr/>
          <p:nvPr/>
        </p:nvSpPr>
        <p:spPr>
          <a:xfrm rot="19913546">
            <a:off x="9280408" y="671879"/>
            <a:ext cx="72138" cy="5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AB85DF1-7DCC-46D0-94F0-CF81CED56F6B}"/>
                  </a:ext>
                </a:extLst>
              </p:cNvPr>
              <p:cNvSpPr/>
              <p:nvPr/>
            </p:nvSpPr>
            <p:spPr>
              <a:xfrm>
                <a:off x="9449873" y="544922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AB85DF1-7DCC-46D0-94F0-CF81CED56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873" y="544922"/>
                <a:ext cx="2493888" cy="276999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E5E0E88-8089-49CA-884C-EDCD7E312625}"/>
                  </a:ext>
                </a:extLst>
              </p:cNvPr>
              <p:cNvSpPr/>
              <p:nvPr/>
            </p:nvSpPr>
            <p:spPr>
              <a:xfrm>
                <a:off x="9449873" y="1052785"/>
                <a:ext cx="222516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E5E0E88-8089-49CA-884C-EDCD7E3126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873" y="1052785"/>
                <a:ext cx="2225160" cy="276999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B61A559-344A-4A36-A42F-F1E194F542BE}"/>
                  </a:ext>
                </a:extLst>
              </p:cNvPr>
              <p:cNvSpPr/>
              <p:nvPr/>
            </p:nvSpPr>
            <p:spPr>
              <a:xfrm>
                <a:off x="9449873" y="1556352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B61A559-344A-4A36-A42F-F1E194F54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873" y="1556352"/>
                <a:ext cx="2493888" cy="276999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橢圓 11">
            <a:extLst>
              <a:ext uri="{FF2B5EF4-FFF2-40B4-BE49-F238E27FC236}">
                <a16:creationId xmlns:a16="http://schemas.microsoft.com/office/drawing/2014/main" id="{1316A563-AA9D-45E3-B312-0CA50541ECF2}"/>
              </a:ext>
            </a:extLst>
          </p:cNvPr>
          <p:cNvSpPr/>
          <p:nvPr/>
        </p:nvSpPr>
        <p:spPr>
          <a:xfrm rot="19913546">
            <a:off x="9369277" y="533381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84ADBF47-825E-4D81-9945-B9F03AC8BC32}"/>
              </a:ext>
            </a:extLst>
          </p:cNvPr>
          <p:cNvSpPr/>
          <p:nvPr/>
        </p:nvSpPr>
        <p:spPr>
          <a:xfrm rot="19913546">
            <a:off x="9479976" y="412438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18F331B2-3B55-4871-8940-81BB48AA7378}"/>
              </a:ext>
            </a:extLst>
          </p:cNvPr>
          <p:cNvSpPr/>
          <p:nvPr/>
        </p:nvSpPr>
        <p:spPr>
          <a:xfrm rot="19913546">
            <a:off x="9581617" y="292167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5A5ABDD-CF7C-41C6-9FB0-8C2A37474212}"/>
              </a:ext>
            </a:extLst>
          </p:cNvPr>
          <p:cNvSpPr txBox="1"/>
          <p:nvPr/>
        </p:nvSpPr>
        <p:spPr>
          <a:xfrm>
            <a:off x="572975" y="3599478"/>
            <a:ext cx="77203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接下來會有三種情況：</a:t>
            </a:r>
            <a:endParaRPr lang="en-US" altLang="zh-TW" sz="1600" dirty="0"/>
          </a:p>
          <a:p>
            <a:r>
              <a:rPr lang="en-US" altLang="zh-TW" sz="1600" dirty="0"/>
              <a:t>If |a2|&lt;0.00000001</a:t>
            </a:r>
            <a:r>
              <a:rPr lang="zh-TW" altLang="en-US" sz="1600" dirty="0"/>
              <a:t> </a:t>
            </a:r>
            <a:r>
              <a:rPr lang="en-US" altLang="zh-TW" sz="1600" dirty="0"/>
              <a:t>			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elseif |a2+1- </a:t>
            </a:r>
            <a:r>
              <a:rPr lang="en-US" altLang="zh-TW" sz="1600" dirty="0" err="1"/>
              <a:t>cut_num</a:t>
            </a:r>
            <a:r>
              <a:rPr lang="en-US" altLang="zh-TW" sz="1600" dirty="0"/>
              <a:t>|&lt; 0.00000001</a:t>
            </a:r>
            <a:r>
              <a:rPr lang="zh-TW" altLang="en-US" sz="1600" dirty="0"/>
              <a:t> 　  </a:t>
            </a:r>
            <a:r>
              <a:rPr lang="en-US" altLang="zh-TW" sz="1600" dirty="0"/>
              <a:t>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10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250831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2458C11-1746-4133-879D-486BB4D74525}"/>
                  </a:ext>
                </a:extLst>
              </p:cNvPr>
              <p:cNvSpPr/>
              <p:nvPr/>
            </p:nvSpPr>
            <p:spPr>
              <a:xfrm>
                <a:off x="572975" y="1411914"/>
                <a:ext cx="8924183" cy="16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定義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𝑛𝑒𝑤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+1,1)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TW" altLang="en-US" dirty="0"/>
                  <a:t>代表</a:t>
                </a:r>
                <a:r>
                  <a:rPr lang="en-US" altLang="zh-TW" dirty="0"/>
                  <a:t>new loan amount</a:t>
                </a:r>
                <a:r>
                  <a:rPr lang="zh-TW" altLang="en-US" dirty="0"/>
                  <a:t>代表點和</a:t>
                </a:r>
                <a:r>
                  <a:rPr lang="en-US" altLang="zh-TW" dirty="0"/>
                  <a:t>loan amount</a:t>
                </a:r>
                <a:r>
                  <a:rPr lang="zh-TW" altLang="en-US" dirty="0"/>
                  <a:t>第一個代表點間，間隔了幾格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dirty="0"/>
                  <a:t>定義</a:t>
                </a:r>
                <a:r>
                  <a:rPr lang="en-US" altLang="zh-TW" dirty="0"/>
                  <a:t>b3</a:t>
                </a:r>
                <a:r>
                  <a:rPr lang="zh-TW" altLang="en-US" dirty="0"/>
                  <a:t>為</a:t>
                </a:r>
                <a:r>
                  <a:rPr lang="en-US" altLang="zh-TW" dirty="0"/>
                  <a:t>a3</a:t>
                </a:r>
                <a:r>
                  <a:rPr lang="zh-TW" altLang="en-US" dirty="0"/>
                  <a:t>往上取正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52458C11-1746-4133-879D-486BB4D74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75" y="1411914"/>
                <a:ext cx="8924183" cy="1641540"/>
              </a:xfrm>
              <a:prstGeom prst="rect">
                <a:avLst/>
              </a:prstGeom>
              <a:blipFill>
                <a:blip r:embed="rId2"/>
                <a:stretch>
                  <a:fillRect l="-615" b="-5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82C03A1E-A727-4249-8E7E-F6DBEA839689}"/>
              </a:ext>
            </a:extLst>
          </p:cNvPr>
          <p:cNvCxnSpPr>
            <a:cxnSpLocks/>
          </p:cNvCxnSpPr>
          <p:nvPr/>
        </p:nvCxnSpPr>
        <p:spPr>
          <a:xfrm flipV="1">
            <a:off x="8195578" y="766524"/>
            <a:ext cx="1118997" cy="507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56F1045C-1CC9-416E-97CB-F2EA35D11048}"/>
              </a:ext>
            </a:extLst>
          </p:cNvPr>
          <p:cNvCxnSpPr>
            <a:cxnSpLocks/>
          </p:cNvCxnSpPr>
          <p:nvPr/>
        </p:nvCxnSpPr>
        <p:spPr>
          <a:xfrm>
            <a:off x="8195578" y="1274387"/>
            <a:ext cx="1118997" cy="503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144FB0F1-E5F3-46FA-BD85-AA92F4707F19}"/>
              </a:ext>
            </a:extLst>
          </p:cNvPr>
          <p:cNvCxnSpPr>
            <a:cxnSpLocks/>
          </p:cNvCxnSpPr>
          <p:nvPr/>
        </p:nvCxnSpPr>
        <p:spPr>
          <a:xfrm>
            <a:off x="8195578" y="1274387"/>
            <a:ext cx="1118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B249C925-D152-4E37-AFCD-9CB4418FA196}"/>
              </a:ext>
            </a:extLst>
          </p:cNvPr>
          <p:cNvSpPr/>
          <p:nvPr/>
        </p:nvSpPr>
        <p:spPr>
          <a:xfrm rot="19913546">
            <a:off x="9313987" y="1728291"/>
            <a:ext cx="72138" cy="5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AB85DF1-7DCC-46D0-94F0-CF81CED56F6B}"/>
                  </a:ext>
                </a:extLst>
              </p:cNvPr>
              <p:cNvSpPr/>
              <p:nvPr/>
            </p:nvSpPr>
            <p:spPr>
              <a:xfrm>
                <a:off x="9342275" y="544551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AB85DF1-7DCC-46D0-94F0-CF81CED56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275" y="544551"/>
                <a:ext cx="2493888" cy="276999"/>
              </a:xfrm>
              <a:prstGeom prst="rect">
                <a:avLst/>
              </a:prstGeom>
              <a:blipFill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E5E0E88-8089-49CA-884C-EDCD7E312625}"/>
                  </a:ext>
                </a:extLst>
              </p:cNvPr>
              <p:cNvSpPr/>
              <p:nvPr/>
            </p:nvSpPr>
            <p:spPr>
              <a:xfrm>
                <a:off x="9342275" y="1052414"/>
                <a:ext cx="222516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3E5E0E88-8089-49CA-884C-EDCD7E3126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275" y="1052414"/>
                <a:ext cx="2225160" cy="276999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B61A559-344A-4A36-A42F-F1E194F542BE}"/>
                  </a:ext>
                </a:extLst>
              </p:cNvPr>
              <p:cNvSpPr/>
              <p:nvPr/>
            </p:nvSpPr>
            <p:spPr>
              <a:xfrm>
                <a:off x="9342275" y="1555981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B61A559-344A-4A36-A42F-F1E194F54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275" y="1555981"/>
                <a:ext cx="2493888" cy="276999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橢圓 11">
            <a:extLst>
              <a:ext uri="{FF2B5EF4-FFF2-40B4-BE49-F238E27FC236}">
                <a16:creationId xmlns:a16="http://schemas.microsoft.com/office/drawing/2014/main" id="{1316A563-AA9D-45E3-B312-0CA50541ECF2}"/>
              </a:ext>
            </a:extLst>
          </p:cNvPr>
          <p:cNvSpPr/>
          <p:nvPr/>
        </p:nvSpPr>
        <p:spPr>
          <a:xfrm rot="19913546">
            <a:off x="9402856" y="1589793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84ADBF47-825E-4D81-9945-B9F03AC8BC32}"/>
              </a:ext>
            </a:extLst>
          </p:cNvPr>
          <p:cNvSpPr/>
          <p:nvPr/>
        </p:nvSpPr>
        <p:spPr>
          <a:xfrm rot="19913546">
            <a:off x="9513555" y="1468850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18F331B2-3B55-4871-8940-81BB48AA7378}"/>
              </a:ext>
            </a:extLst>
          </p:cNvPr>
          <p:cNvSpPr/>
          <p:nvPr/>
        </p:nvSpPr>
        <p:spPr>
          <a:xfrm rot="19913546">
            <a:off x="9615196" y="1348579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E4C383A3-EB57-4CDA-8930-4B4FB68C6C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75" y="633930"/>
            <a:ext cx="7344800" cy="533474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CCECAE50-6561-4E67-83BD-6C38A4BD1070}"/>
              </a:ext>
            </a:extLst>
          </p:cNvPr>
          <p:cNvSpPr txBox="1"/>
          <p:nvPr/>
        </p:nvSpPr>
        <p:spPr>
          <a:xfrm>
            <a:off x="694016" y="4068780"/>
            <a:ext cx="77203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接下來會有三種情況：</a:t>
            </a:r>
            <a:endParaRPr lang="en-US" altLang="zh-TW" sz="1600" dirty="0"/>
          </a:p>
          <a:p>
            <a:r>
              <a:rPr lang="en-US" altLang="zh-TW" sz="1600" dirty="0"/>
              <a:t>If |a3|&lt;0.00000001</a:t>
            </a:r>
            <a:r>
              <a:rPr lang="zh-TW" altLang="en-US" sz="1600" dirty="0"/>
              <a:t> </a:t>
            </a:r>
            <a:r>
              <a:rPr lang="en-US" altLang="zh-TW" sz="1600" dirty="0"/>
              <a:t>			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elseif |a3+1- </a:t>
            </a:r>
            <a:r>
              <a:rPr lang="en-US" altLang="zh-TW" sz="1600" dirty="0" err="1"/>
              <a:t>cut_num</a:t>
            </a:r>
            <a:r>
              <a:rPr lang="en-US" altLang="zh-TW" sz="1600" dirty="0"/>
              <a:t>|&lt; 0.00000001</a:t>
            </a:r>
            <a:r>
              <a:rPr lang="zh-TW" altLang="en-US" sz="1600" dirty="0"/>
              <a:t> 　  </a:t>
            </a:r>
            <a:r>
              <a:rPr lang="en-US" altLang="zh-TW" sz="1600" dirty="0"/>
              <a:t>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10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998421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8A57293-1F81-4671-9778-572B0EDAF4CF}"/>
              </a:ext>
            </a:extLst>
          </p:cNvPr>
          <p:cNvSpPr/>
          <p:nvPr/>
        </p:nvSpPr>
        <p:spPr>
          <a:xfrm>
            <a:off x="443381" y="937272"/>
            <a:ext cx="6958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/>
              <a:t>三角形部分無利率分支不同的情形，因此無須考慮利率最高點或最低點。</a:t>
            </a:r>
            <a:endParaRPr lang="en-US" altLang="zh-TW" sz="1600" b="1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718F471-E654-45F4-B3EB-6B13E9A54AD1}"/>
              </a:ext>
            </a:extLst>
          </p:cNvPr>
          <p:cNvSpPr txBox="1"/>
          <p:nvPr/>
        </p:nvSpPr>
        <p:spPr>
          <a:xfrm>
            <a:off x="443381" y="47134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接下來計算三角形部分</a:t>
            </a: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5AC79F91-DD35-4B7E-A91F-D1612266B41C}"/>
              </a:ext>
            </a:extLst>
          </p:cNvPr>
          <p:cNvCxnSpPr>
            <a:cxnSpLocks/>
          </p:cNvCxnSpPr>
          <p:nvPr/>
        </p:nvCxnSpPr>
        <p:spPr>
          <a:xfrm flipV="1">
            <a:off x="8195578" y="766524"/>
            <a:ext cx="1118997" cy="507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D62B749F-D8E1-4E0F-BD21-A2A9FCECD77F}"/>
              </a:ext>
            </a:extLst>
          </p:cNvPr>
          <p:cNvCxnSpPr>
            <a:cxnSpLocks/>
          </p:cNvCxnSpPr>
          <p:nvPr/>
        </p:nvCxnSpPr>
        <p:spPr>
          <a:xfrm>
            <a:off x="8195578" y="1274387"/>
            <a:ext cx="1118997" cy="503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45EEC8BE-F48B-4F0C-9F6C-77AF31FADC6A}"/>
              </a:ext>
            </a:extLst>
          </p:cNvPr>
          <p:cNvCxnSpPr>
            <a:cxnSpLocks/>
          </p:cNvCxnSpPr>
          <p:nvPr/>
        </p:nvCxnSpPr>
        <p:spPr>
          <a:xfrm>
            <a:off x="8195578" y="1274387"/>
            <a:ext cx="1118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90B4340C-2271-467B-B50D-BF72A1408CFB}"/>
              </a:ext>
            </a:extLst>
          </p:cNvPr>
          <p:cNvSpPr/>
          <p:nvPr/>
        </p:nvSpPr>
        <p:spPr>
          <a:xfrm rot="19913546">
            <a:off x="9306206" y="1225858"/>
            <a:ext cx="72138" cy="5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73D92E6-EA7F-4A93-8592-DE182C51E274}"/>
                  </a:ext>
                </a:extLst>
              </p:cNvPr>
              <p:cNvSpPr/>
              <p:nvPr/>
            </p:nvSpPr>
            <p:spPr>
              <a:xfrm>
                <a:off x="9386616" y="489525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73D92E6-EA7F-4A93-8592-DE182C51E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616" y="489525"/>
                <a:ext cx="2493888" cy="276999"/>
              </a:xfrm>
              <a:prstGeom prst="rect">
                <a:avLst/>
              </a:prstGeom>
              <a:blipFill>
                <a:blip r:embed="rId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2B6607C-1009-4002-AD3E-816BF25019FE}"/>
                  </a:ext>
                </a:extLst>
              </p:cNvPr>
              <p:cNvSpPr/>
              <p:nvPr/>
            </p:nvSpPr>
            <p:spPr>
              <a:xfrm>
                <a:off x="9386616" y="997388"/>
                <a:ext cx="222516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2B6607C-1009-4002-AD3E-816BF2501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616" y="997388"/>
                <a:ext cx="2225160" cy="27699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5892448-EA49-4AEB-A68F-5BA341265FDD}"/>
                  </a:ext>
                </a:extLst>
              </p:cNvPr>
              <p:cNvSpPr/>
              <p:nvPr/>
            </p:nvSpPr>
            <p:spPr>
              <a:xfrm>
                <a:off x="9386616" y="1500955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5892448-EA49-4AEB-A68F-5BA341265F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616" y="1500955"/>
                <a:ext cx="2493888" cy="276999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4210DD8F-C7AF-40CD-BDDE-8C4B6BC6E282}"/>
              </a:ext>
            </a:extLst>
          </p:cNvPr>
          <p:cNvSpPr txBox="1"/>
          <p:nvPr/>
        </p:nvSpPr>
        <p:spPr>
          <a:xfrm>
            <a:off x="443381" y="137242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先考慮利率平拉部分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3278C0EB-8BB1-4B94-B52E-644E15E9D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94" y="1834301"/>
            <a:ext cx="2343477" cy="266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D92E2FBA-5E6B-448D-978A-0C799B35F2F3}"/>
                  </a:ext>
                </a:extLst>
              </p:cNvPr>
              <p:cNvSpPr txBox="1"/>
              <p:nvPr/>
            </p:nvSpPr>
            <p:spPr>
              <a:xfrm>
                <a:off x="480094" y="2243886"/>
                <a:ext cx="7548733" cy="1502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/>
                  <a:t>由於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 panose="02040503050406030204" pitchFamily="18" charset="0"/>
                      </a:rPr>
                      <m:t>eight</m:t>
                    </m:r>
                    <m:r>
                      <a:rPr lang="en-US" altLang="zh-TW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𝐿𝑜𝑎𝑛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𝐴𝑚𝑜𝑢𝑛𝑡</m:t>
                        </m:r>
                        <m:r>
                          <a:rPr lang="zh-TW" altLang="en-US" sz="1600" i="1">
                            <a:latin typeface="Cambria Math" panose="02040503050406030204" pitchFamily="18" charset="0"/>
                          </a:rPr>
                          <m:t>第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𝑐𝑢𝑡𝑛𝑢𝑚</m:t>
                        </m:r>
                        <m:r>
                          <a:rPr lang="zh-TW" altLang="en-US" sz="1600" i="1">
                            <a:latin typeface="Cambria Math" panose="02040503050406030204" pitchFamily="18" charset="0"/>
                          </a:rPr>
                          <m:t>代表點的值</m:t>
                        </m:r>
                        <m:r>
                          <a:rPr lang="en-US" altLang="zh-TW" sz="16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600" b="0" i="1" dirty="0" smtClean="0">
                            <a:latin typeface="Cambria Math" panose="02040503050406030204" pitchFamily="18" charset="0"/>
                          </a:rPr>
                          <m:t>𝐿𝑜𝑎𝑛</m:t>
                        </m:r>
                        <m:r>
                          <a:rPr lang="en-US" altLang="zh-TW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1600" b="0" i="1" dirty="0" smtClean="0">
                            <a:latin typeface="Cambria Math" panose="02040503050406030204" pitchFamily="18" charset="0"/>
                          </a:rPr>
                          <m:t>𝐴𝑚𝑜𝑢𝑛𝑡</m:t>
                        </m:r>
                        <m:r>
                          <a:rPr lang="zh-TW" altLang="en-US" sz="1600" i="1" dirty="0">
                            <a:latin typeface="Cambria Math" panose="02040503050406030204" pitchFamily="18" charset="0"/>
                          </a:rPr>
                          <m:t>第一個代表點</m:t>
                        </m:r>
                        <m:r>
                          <a:rPr lang="zh-TW" altLang="en-US" sz="1600" i="1" dirty="0" smtClean="0">
                            <a:latin typeface="Cambria Math" panose="02040503050406030204" pitchFamily="18" charset="0"/>
                          </a:rPr>
                          <m:t>的值</m:t>
                        </m:r>
                      </m:num>
                      <m:den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𝑐𝑢𝑡𝑛𝑢𝑚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altLang="zh-TW" sz="1600" dirty="0"/>
              </a:p>
              <a:p>
                <a:endParaRPr lang="en-US" altLang="zh-TW" sz="1600" dirty="0"/>
              </a:p>
              <a:p>
                <a:r>
                  <a:rPr lang="zh-TW" altLang="en-US" sz="1600" dirty="0"/>
                  <a:t>因此</a:t>
                </a:r>
                <a:r>
                  <a:rPr lang="en-US" altLang="zh-TW" sz="1600" dirty="0"/>
                  <a:t>height=0</a:t>
                </a:r>
                <a:r>
                  <a:rPr lang="zh-TW" altLang="en-US" sz="1600" dirty="0"/>
                  <a:t>表示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𝐿𝑜𝑎𝑛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𝐴𝑚𝑜𝑢𝑛𝑡</m:t>
                    </m:r>
                    <m:r>
                      <a:rPr lang="zh-TW" altLang="en-US" sz="1600" i="1">
                        <a:latin typeface="Cambria Math" panose="02040503050406030204" pitchFamily="18" charset="0"/>
                      </a:rPr>
                      <m:t>第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𝑐𝑢𝑡𝑛𝑢𝑚</m:t>
                    </m:r>
                  </m:oMath>
                </a14:m>
                <a:r>
                  <a:rPr lang="zh-TW" altLang="en-US" sz="1600" dirty="0"/>
                  <a:t>個代表點</a:t>
                </a:r>
                <a:r>
                  <a:rPr lang="en-US" altLang="zh-TW" sz="1600" dirty="0"/>
                  <a:t>= </a:t>
                </a:r>
                <a14:m>
                  <m:oMath xmlns:m="http://schemas.openxmlformats.org/officeDocument/2006/math">
                    <m:r>
                      <a:rPr lang="en-US" altLang="zh-TW" sz="1600" i="1" dirty="0">
                        <a:latin typeface="Cambria Math" panose="02040503050406030204" pitchFamily="18" charset="0"/>
                      </a:rPr>
                      <m:t>𝐿𝑜𝑎𝑛</m:t>
                    </m:r>
                    <m:r>
                      <a:rPr lang="en-US" altLang="zh-TW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600" i="1" dirty="0">
                        <a:latin typeface="Cambria Math" panose="02040503050406030204" pitchFamily="18" charset="0"/>
                      </a:rPr>
                      <m:t>𝐴𝑚𝑜𝑢𝑛𝑡</m:t>
                    </m:r>
                    <m:r>
                      <a:rPr lang="zh-TW" altLang="en-US" sz="1600" i="1" dirty="0">
                        <a:latin typeface="Cambria Math" panose="02040503050406030204" pitchFamily="18" charset="0"/>
                      </a:rPr>
                      <m:t>第一個代表點</m:t>
                    </m:r>
                  </m:oMath>
                </a14:m>
                <a:endParaRPr lang="en-US" altLang="zh-TW" sz="1600" dirty="0"/>
              </a:p>
              <a:p>
                <a:r>
                  <a:rPr lang="zh-TW" altLang="en-US" sz="1600" dirty="0"/>
                  <a:t>也就是</a:t>
                </a:r>
                <a:r>
                  <a:rPr lang="zh-TW" altLang="en-US" sz="1600" b="1" dirty="0"/>
                  <a:t>只有一個代表點</a:t>
                </a:r>
                <a:r>
                  <a:rPr lang="zh-TW" altLang="en-US" sz="1600" dirty="0"/>
                  <a:t>的意思。若在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𝐿𝑜𝑎𝑛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𝐴𝑚𝑜𝑢𝑛𝑡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+1)</m:t>
                    </m:r>
                    <m:r>
                      <a:rPr lang="zh-TW" altLang="en-US" sz="1600" i="1">
                        <a:latin typeface="Cambria Math" panose="02040503050406030204" pitchFamily="18" charset="0"/>
                      </a:rPr>
                      <m:t>只有一個代表點，則</m:t>
                    </m:r>
                  </m:oMath>
                </a14:m>
                <a:r>
                  <a:rPr lang="zh-TW" altLang="en-US" sz="1600" dirty="0"/>
                  <a:t>：</a:t>
                </a:r>
              </a:p>
              <a:p>
                <a:endParaRPr lang="zh-TW" altLang="en-US" sz="16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D92E2FBA-5E6B-448D-978A-0C799B35F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94" y="2243886"/>
                <a:ext cx="7548733" cy="1502976"/>
              </a:xfrm>
              <a:prstGeom prst="rect">
                <a:avLst/>
              </a:prstGeom>
              <a:blipFill>
                <a:blip r:embed="rId6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0FEAF752-AE17-4E3D-B1D7-95A1CB8A449D}"/>
              </a:ext>
            </a:extLst>
          </p:cNvPr>
          <p:cNvSpPr/>
          <p:nvPr/>
        </p:nvSpPr>
        <p:spPr>
          <a:xfrm>
            <a:off x="377438" y="3554277"/>
            <a:ext cx="11437123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inter_pola_1=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q(i+jmax+1,j)*(max(value_loss_1(i+jmax+1,j+1,k+1,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),value_gain_1(i+jmax+1,j+1,k+1,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+p(i+jmax+1,j)*(max(value_loss_1(i+jmax+1,j+1,k+2,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),value_gain_1(i+jmax+1,j+1,k+2,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sz="105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inter_pola_1_N=q(i+jmax+1,j)*net_equity_1(i+jmax+1,j+1,k+1,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+p(i+jmax+1,j)*net_equity_1(i+jmax+1,j+1,k+2,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sz="105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inter_pola_1_L=q(i+jmax+1,j)*lender_loss_1(i+jmax+1,j+1,k+1,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+p(i+jmax+1,j)*lender_loss_1(i+jmax+1,j+1,k+2,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sz="105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inter_pola_1_M=q(i+jmax+1,j)*MIP_1(i+jmax+1,j+1,k+1,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+p(i+jmax+1,j)*MIP_1(i+jmax+1,j+1,k+2,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9328591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FF664EC-7E56-406C-8FF0-04EFF6D3F45B}"/>
              </a:ext>
            </a:extLst>
          </p:cNvPr>
          <p:cNvSpPr txBox="1"/>
          <p:nvPr/>
        </p:nvSpPr>
        <p:spPr>
          <a:xfrm>
            <a:off x="527901" y="452487"/>
            <a:ext cx="313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else  </a:t>
            </a:r>
            <a:r>
              <a:rPr lang="zh-TW" altLang="en-US" sz="1600" dirty="0"/>
              <a:t>也就是不只一個代表點時：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7FF754E-2EB7-46CF-A518-78D15175F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69" y="871449"/>
            <a:ext cx="7325747" cy="552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B6FBD1D-3F95-49A1-93BE-443324ADF84B}"/>
                  </a:ext>
                </a:extLst>
              </p:cNvPr>
              <p:cNvSpPr/>
              <p:nvPr/>
            </p:nvSpPr>
            <p:spPr>
              <a:xfrm>
                <a:off x="830569" y="1852644"/>
                <a:ext cx="8924183" cy="16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定義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𝑛𝑒𝑤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+1,1)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dirty="0"/>
                  <a:t>代表</a:t>
                </a:r>
                <a:r>
                  <a:rPr lang="en-US" altLang="zh-TW" dirty="0"/>
                  <a:t>new loan amount</a:t>
                </a:r>
                <a:r>
                  <a:rPr lang="zh-TW" altLang="en-US" dirty="0"/>
                  <a:t>代表點和</a:t>
                </a:r>
                <a:r>
                  <a:rPr lang="en-US" altLang="zh-TW" dirty="0"/>
                  <a:t>loan amount</a:t>
                </a:r>
                <a:r>
                  <a:rPr lang="zh-TW" altLang="en-US" dirty="0"/>
                  <a:t>第一個代表點間，間隔了幾格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dirty="0"/>
                  <a:t>定義</a:t>
                </a:r>
                <a:r>
                  <a:rPr lang="en-US" altLang="zh-TW" dirty="0"/>
                  <a:t>b1</a:t>
                </a:r>
                <a:r>
                  <a:rPr lang="zh-TW" altLang="en-US" dirty="0"/>
                  <a:t>為</a:t>
                </a:r>
                <a:r>
                  <a:rPr lang="en-US" altLang="zh-TW" dirty="0"/>
                  <a:t>a1</a:t>
                </a:r>
                <a:r>
                  <a:rPr lang="zh-TW" altLang="en-US" dirty="0"/>
                  <a:t>往上取正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B6FBD1D-3F95-49A1-93BE-443324ADF8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69" y="1852644"/>
                <a:ext cx="8924183" cy="1641540"/>
              </a:xfrm>
              <a:prstGeom prst="rect">
                <a:avLst/>
              </a:prstGeom>
              <a:blipFill>
                <a:blip r:embed="rId3"/>
                <a:stretch>
                  <a:fillRect l="-546" b="-5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8DE39053-A3B7-4274-8B81-D13E0B923566}"/>
              </a:ext>
            </a:extLst>
          </p:cNvPr>
          <p:cNvCxnSpPr>
            <a:cxnSpLocks/>
          </p:cNvCxnSpPr>
          <p:nvPr/>
        </p:nvCxnSpPr>
        <p:spPr>
          <a:xfrm flipV="1">
            <a:off x="8195578" y="766524"/>
            <a:ext cx="1118997" cy="507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7A8816C-1F5F-4041-8615-64A3FE945CFF}"/>
              </a:ext>
            </a:extLst>
          </p:cNvPr>
          <p:cNvCxnSpPr>
            <a:cxnSpLocks/>
          </p:cNvCxnSpPr>
          <p:nvPr/>
        </p:nvCxnSpPr>
        <p:spPr>
          <a:xfrm>
            <a:off x="8195578" y="1274387"/>
            <a:ext cx="1118997" cy="503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5BC97D6-E624-47A1-971B-6B2758055566}"/>
              </a:ext>
            </a:extLst>
          </p:cNvPr>
          <p:cNvCxnSpPr>
            <a:cxnSpLocks/>
          </p:cNvCxnSpPr>
          <p:nvPr/>
        </p:nvCxnSpPr>
        <p:spPr>
          <a:xfrm>
            <a:off x="8195578" y="1274387"/>
            <a:ext cx="1118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650EFFBD-2E18-4BB5-84FF-A276E696AFFE}"/>
              </a:ext>
            </a:extLst>
          </p:cNvPr>
          <p:cNvSpPr/>
          <p:nvPr/>
        </p:nvSpPr>
        <p:spPr>
          <a:xfrm rot="19913546">
            <a:off x="9306206" y="1225858"/>
            <a:ext cx="72138" cy="5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8325D2E-54F5-4996-B5B5-F9F14A516608}"/>
                  </a:ext>
                </a:extLst>
              </p:cNvPr>
              <p:cNvSpPr/>
              <p:nvPr/>
            </p:nvSpPr>
            <p:spPr>
              <a:xfrm>
                <a:off x="9386616" y="489525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8325D2E-54F5-4996-B5B5-F9F14A516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616" y="489525"/>
                <a:ext cx="2493888" cy="276999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2E7405E-42A7-4BA6-80B9-0D5420E9B3EA}"/>
                  </a:ext>
                </a:extLst>
              </p:cNvPr>
              <p:cNvSpPr/>
              <p:nvPr/>
            </p:nvSpPr>
            <p:spPr>
              <a:xfrm>
                <a:off x="9386616" y="997388"/>
                <a:ext cx="222516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2E7405E-42A7-4BA6-80B9-0D5420E9B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616" y="997388"/>
                <a:ext cx="2225160" cy="276999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5E196CE6-B3EE-43CE-AAFE-2AFF7373D743}"/>
                  </a:ext>
                </a:extLst>
              </p:cNvPr>
              <p:cNvSpPr/>
              <p:nvPr/>
            </p:nvSpPr>
            <p:spPr>
              <a:xfrm>
                <a:off x="9386616" y="1500955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5E196CE6-B3EE-43CE-AAFE-2AFF7373D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616" y="1500955"/>
                <a:ext cx="2493888" cy="276999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橢圓 13">
            <a:extLst>
              <a:ext uri="{FF2B5EF4-FFF2-40B4-BE49-F238E27FC236}">
                <a16:creationId xmlns:a16="http://schemas.microsoft.com/office/drawing/2014/main" id="{5D0FDAC6-9BA5-473C-A081-DE0D9BF46E20}"/>
              </a:ext>
            </a:extLst>
          </p:cNvPr>
          <p:cNvSpPr/>
          <p:nvPr/>
        </p:nvSpPr>
        <p:spPr>
          <a:xfrm rot="19913546">
            <a:off x="9395075" y="1087360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66B861A-4438-48D8-85FA-4F3A8ADCF3B8}"/>
              </a:ext>
            </a:extLst>
          </p:cNvPr>
          <p:cNvSpPr/>
          <p:nvPr/>
        </p:nvSpPr>
        <p:spPr>
          <a:xfrm rot="19913546">
            <a:off x="9505774" y="966417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EBB8A072-81C3-4EAE-9378-CE72A2852AB4}"/>
              </a:ext>
            </a:extLst>
          </p:cNvPr>
          <p:cNvSpPr/>
          <p:nvPr/>
        </p:nvSpPr>
        <p:spPr>
          <a:xfrm rot="19913546">
            <a:off x="9607415" y="846146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3F254D2-2AE1-41D8-8F27-B2716C7C22CF}"/>
              </a:ext>
            </a:extLst>
          </p:cNvPr>
          <p:cNvSpPr txBox="1"/>
          <p:nvPr/>
        </p:nvSpPr>
        <p:spPr>
          <a:xfrm>
            <a:off x="694016" y="4068780"/>
            <a:ext cx="77203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接下來會有三種情況：</a:t>
            </a:r>
            <a:endParaRPr lang="en-US" altLang="zh-TW" sz="1600" dirty="0"/>
          </a:p>
          <a:p>
            <a:r>
              <a:rPr lang="en-US" altLang="zh-TW" sz="1600" dirty="0"/>
              <a:t>If |a1|&lt;0.00000001</a:t>
            </a:r>
            <a:r>
              <a:rPr lang="zh-TW" altLang="en-US" sz="1600" dirty="0"/>
              <a:t> </a:t>
            </a:r>
            <a:r>
              <a:rPr lang="en-US" altLang="zh-TW" sz="1600" dirty="0"/>
              <a:t>			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elseif |a1+1- </a:t>
            </a:r>
            <a:r>
              <a:rPr lang="en-US" altLang="zh-TW" sz="1600" dirty="0" err="1"/>
              <a:t>cut_num</a:t>
            </a:r>
            <a:r>
              <a:rPr lang="en-US" altLang="zh-TW" sz="1600" dirty="0"/>
              <a:t>|&lt; 0.00000001</a:t>
            </a:r>
            <a:r>
              <a:rPr lang="zh-TW" altLang="en-US" sz="1600" dirty="0"/>
              <a:t> 　  </a:t>
            </a:r>
            <a:r>
              <a:rPr lang="en-US" altLang="zh-TW" sz="1600" dirty="0"/>
              <a:t>=&gt;</a:t>
            </a:r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10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r>
              <a:rPr lang="en-US" altLang="zh-TW" sz="1600" dirty="0"/>
              <a:t>else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494428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id="{3F3CCFC5-15E9-47D5-928C-60EC6D0E9D31}"/>
              </a:ext>
            </a:extLst>
          </p:cNvPr>
          <p:cNvCxnSpPr>
            <a:cxnSpLocks/>
          </p:cNvCxnSpPr>
          <p:nvPr/>
        </p:nvCxnSpPr>
        <p:spPr>
          <a:xfrm flipV="1">
            <a:off x="8195578" y="766524"/>
            <a:ext cx="1118997" cy="507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536F1086-2B13-42C8-B072-895E5F4EED1C}"/>
              </a:ext>
            </a:extLst>
          </p:cNvPr>
          <p:cNvCxnSpPr>
            <a:cxnSpLocks/>
          </p:cNvCxnSpPr>
          <p:nvPr/>
        </p:nvCxnSpPr>
        <p:spPr>
          <a:xfrm>
            <a:off x="8195578" y="1274387"/>
            <a:ext cx="1118997" cy="503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3CE3E426-B764-4EFC-91D0-D693F1D1D8D2}"/>
              </a:ext>
            </a:extLst>
          </p:cNvPr>
          <p:cNvCxnSpPr>
            <a:cxnSpLocks/>
          </p:cNvCxnSpPr>
          <p:nvPr/>
        </p:nvCxnSpPr>
        <p:spPr>
          <a:xfrm>
            <a:off x="8195578" y="1274387"/>
            <a:ext cx="1118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>
            <a:extLst>
              <a:ext uri="{FF2B5EF4-FFF2-40B4-BE49-F238E27FC236}">
                <a16:creationId xmlns:a16="http://schemas.microsoft.com/office/drawing/2014/main" id="{9ED6ACA6-5568-4FEE-915A-E3720C0DB6A3}"/>
              </a:ext>
            </a:extLst>
          </p:cNvPr>
          <p:cNvSpPr/>
          <p:nvPr/>
        </p:nvSpPr>
        <p:spPr>
          <a:xfrm rot="19913546">
            <a:off x="9278506" y="739539"/>
            <a:ext cx="72138" cy="5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FF65079-0FCC-407E-B56E-0AAA3A3E8F09}"/>
                  </a:ext>
                </a:extLst>
              </p:cNvPr>
              <p:cNvSpPr/>
              <p:nvPr/>
            </p:nvSpPr>
            <p:spPr>
              <a:xfrm>
                <a:off x="9447972" y="628024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FF65079-0FCC-407E-B56E-0AAA3A3E8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972" y="628024"/>
                <a:ext cx="2493888" cy="276999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02DEB1A-DC8C-4F5C-84E4-A19711EEE548}"/>
                  </a:ext>
                </a:extLst>
              </p:cNvPr>
              <p:cNvSpPr/>
              <p:nvPr/>
            </p:nvSpPr>
            <p:spPr>
              <a:xfrm>
                <a:off x="9447972" y="1135887"/>
                <a:ext cx="222516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02DEB1A-DC8C-4F5C-84E4-A19711EEE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972" y="1135887"/>
                <a:ext cx="2225160" cy="276999"/>
              </a:xfrm>
              <a:prstGeom prst="rect">
                <a:avLst/>
              </a:prstGeom>
              <a:blipFill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6D8D6CC-2E85-4B61-9CAB-FD04A8B96970}"/>
                  </a:ext>
                </a:extLst>
              </p:cNvPr>
              <p:cNvSpPr/>
              <p:nvPr/>
            </p:nvSpPr>
            <p:spPr>
              <a:xfrm>
                <a:off x="9447972" y="1639454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6D8D6CC-2E85-4B61-9CAB-FD04A8B96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972" y="1639454"/>
                <a:ext cx="2493888" cy="276999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55C6FB33-E824-4559-82C5-473A916EE266}"/>
              </a:ext>
            </a:extLst>
          </p:cNvPr>
          <p:cNvSpPr txBox="1"/>
          <p:nvPr/>
        </p:nvSpPr>
        <p:spPr>
          <a:xfrm>
            <a:off x="551147" y="43798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再來考慮利率上拉情況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E4241C3-E14E-4A6F-9302-7CC13AB2C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47" y="905023"/>
            <a:ext cx="2181529" cy="266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394AE88-4E23-45B9-A847-25A57DA754CE}"/>
                  </a:ext>
                </a:extLst>
              </p:cNvPr>
              <p:cNvSpPr/>
              <p:nvPr/>
            </p:nvSpPr>
            <p:spPr>
              <a:xfrm>
                <a:off x="551147" y="1271793"/>
                <a:ext cx="48553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1600" dirty="0"/>
                  <a:t>若在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𝐿𝑜𝑎𝑛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𝐴𝑚𝑜𝑢𝑛𝑡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+1)</m:t>
                    </m:r>
                    <m:r>
                      <a:rPr lang="zh-TW" altLang="en-US" sz="1600" i="1">
                        <a:latin typeface="Cambria Math" panose="02040503050406030204" pitchFamily="18" charset="0"/>
                      </a:rPr>
                      <m:t>只有一個代表點</m:t>
                    </m:r>
                  </m:oMath>
                </a14:m>
                <a:r>
                  <a:rPr lang="zh-TW" altLang="en-US" sz="1600" dirty="0"/>
                  <a:t>，則：</a:t>
                </a: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394AE88-4E23-45B9-A847-25A57DA75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47" y="1271793"/>
                <a:ext cx="4855368" cy="338554"/>
              </a:xfrm>
              <a:prstGeom prst="rect">
                <a:avLst/>
              </a:prstGeom>
              <a:blipFill>
                <a:blip r:embed="rId6"/>
                <a:stretch>
                  <a:fillRect l="-627" t="-7273" b="-2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E702A64A-9675-4E23-9104-509E10C0B333}"/>
              </a:ext>
            </a:extLst>
          </p:cNvPr>
          <p:cNvSpPr/>
          <p:nvPr/>
        </p:nvSpPr>
        <p:spPr>
          <a:xfrm>
            <a:off x="551147" y="2048934"/>
            <a:ext cx="111219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inter_pola_2=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q(i+jmax+1,j)*(max(value_loss_1(i+jmax,j+1,k+1,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),value_gain_1(i+jmax,j+1,k+1,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+p(i+jmax+1,j)*(max(value_loss_1(i+jmax,j+1,k+2,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),value_gain_1(i+jmax,j+1,k+2,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inter_pola_2_N=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q(i+jmax+1,j)*net_equity_1(i+jmax,j+1,k+1,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+p(i+jmax+1,j)*net_equity_1(i+jmax,j+1,k+2,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cut_num);</a:t>
            </a:r>
          </a:p>
          <a:p>
            <a:endParaRPr lang="en-US" altLang="zh-TW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inter_pola_2_L=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q(i+jmax+1,j)*lender_loss_1(i+jmax,j+1,k+1,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+p(i+jmax+1,j)*lender_loss_1(i+jmax,j+1,k+2,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inter_pola_2_M=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q(i+jmax+1,j)*MIP_1(i+jmax,j+1,k+1,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+p(i+jmax+1,j)*MIP_1(i+jmax,j+1,k+2,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483232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1E9C573-681D-42BD-AFB6-133DAC2EC062}"/>
                  </a:ext>
                </a:extLst>
              </p:cNvPr>
              <p:cNvSpPr txBox="1"/>
              <p:nvPr/>
            </p:nvSpPr>
            <p:spPr>
              <a:xfrm>
                <a:off x="527901" y="452487"/>
                <a:ext cx="54222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/>
                  <a:t>else </a:t>
                </a:r>
                <a14:m>
                  <m:oMath xmlns:m="http://schemas.openxmlformats.org/officeDocument/2006/math">
                    <m:r>
                      <a:rPr lang="zh-TW" altLang="en-U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600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𝐿𝑜𝑎𝑛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𝐴𝑚𝑜𝑢𝑛𝑡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zh-TW" altLang="en-US" sz="1600" dirty="0"/>
                  <a:t>不只一個代表點時：</a:t>
                </a: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1E9C573-681D-42BD-AFB6-133DAC2EC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01" y="452487"/>
                <a:ext cx="5422254" cy="338554"/>
              </a:xfrm>
              <a:prstGeom prst="rect">
                <a:avLst/>
              </a:prstGeom>
              <a:blipFill>
                <a:blip r:embed="rId2"/>
                <a:stretch>
                  <a:fillRect l="-675" t="-7143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>
            <a:extLst>
              <a:ext uri="{FF2B5EF4-FFF2-40B4-BE49-F238E27FC236}">
                <a16:creationId xmlns:a16="http://schemas.microsoft.com/office/drawing/2014/main" id="{A916519E-125E-4ED0-B338-818A95A1A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34" y="932873"/>
            <a:ext cx="6944694" cy="523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4411371-C7E2-4E0B-86D4-48DA0CF457C8}"/>
                  </a:ext>
                </a:extLst>
              </p:cNvPr>
              <p:cNvSpPr/>
              <p:nvPr/>
            </p:nvSpPr>
            <p:spPr>
              <a:xfrm>
                <a:off x="830569" y="1852644"/>
                <a:ext cx="8924183" cy="16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定義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𝑛𝑒𝑤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+1,1)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TW" altLang="en-US" dirty="0"/>
                  <a:t>代表</a:t>
                </a:r>
                <a:r>
                  <a:rPr lang="en-US" altLang="zh-TW" dirty="0"/>
                  <a:t>new loan amount</a:t>
                </a:r>
                <a:r>
                  <a:rPr lang="zh-TW" altLang="en-US" dirty="0"/>
                  <a:t>代表點和</a:t>
                </a:r>
                <a:r>
                  <a:rPr lang="en-US" altLang="zh-TW" dirty="0"/>
                  <a:t>loan amount</a:t>
                </a:r>
                <a:r>
                  <a:rPr lang="zh-TW" altLang="en-US" dirty="0"/>
                  <a:t>第一個代表點間，間隔了幾格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dirty="0"/>
                  <a:t>定義</a:t>
                </a:r>
                <a:r>
                  <a:rPr lang="en-US" altLang="zh-TW" dirty="0"/>
                  <a:t>b2</a:t>
                </a:r>
                <a:r>
                  <a:rPr lang="zh-TW" altLang="en-US" dirty="0"/>
                  <a:t>為</a:t>
                </a:r>
                <a:r>
                  <a:rPr lang="en-US" altLang="zh-TW" dirty="0"/>
                  <a:t>a2</a:t>
                </a:r>
                <a:r>
                  <a:rPr lang="zh-TW" altLang="en-US" dirty="0"/>
                  <a:t>往上取正</a:t>
                </a: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4411371-C7E2-4E0B-86D4-48DA0CF45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69" y="1852644"/>
                <a:ext cx="8924183" cy="1641540"/>
              </a:xfrm>
              <a:prstGeom prst="rect">
                <a:avLst/>
              </a:prstGeom>
              <a:blipFill>
                <a:blip r:embed="rId4"/>
                <a:stretch>
                  <a:fillRect l="-546" b="-5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77AF8120-E142-43EC-B885-0C846ADE0D1D}"/>
              </a:ext>
            </a:extLst>
          </p:cNvPr>
          <p:cNvCxnSpPr>
            <a:cxnSpLocks/>
          </p:cNvCxnSpPr>
          <p:nvPr/>
        </p:nvCxnSpPr>
        <p:spPr>
          <a:xfrm flipV="1">
            <a:off x="8195578" y="766524"/>
            <a:ext cx="1118997" cy="507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9630477D-370A-42C8-91D0-F70FF8557225}"/>
              </a:ext>
            </a:extLst>
          </p:cNvPr>
          <p:cNvCxnSpPr>
            <a:cxnSpLocks/>
          </p:cNvCxnSpPr>
          <p:nvPr/>
        </p:nvCxnSpPr>
        <p:spPr>
          <a:xfrm>
            <a:off x="8195578" y="1274387"/>
            <a:ext cx="1118997" cy="503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E06CAB46-0299-48EE-887C-008C41C6CB98}"/>
              </a:ext>
            </a:extLst>
          </p:cNvPr>
          <p:cNvCxnSpPr>
            <a:cxnSpLocks/>
          </p:cNvCxnSpPr>
          <p:nvPr/>
        </p:nvCxnSpPr>
        <p:spPr>
          <a:xfrm>
            <a:off x="8195578" y="1274387"/>
            <a:ext cx="1118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>
            <a:extLst>
              <a:ext uri="{FF2B5EF4-FFF2-40B4-BE49-F238E27FC236}">
                <a16:creationId xmlns:a16="http://schemas.microsoft.com/office/drawing/2014/main" id="{77E17A60-6EB5-41DD-B8C1-31D78EBDF7CD}"/>
              </a:ext>
            </a:extLst>
          </p:cNvPr>
          <p:cNvSpPr/>
          <p:nvPr/>
        </p:nvSpPr>
        <p:spPr>
          <a:xfrm rot="19913546">
            <a:off x="9278506" y="739539"/>
            <a:ext cx="72138" cy="5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F924FBD4-5144-4ECF-B01E-4CCEB7D6973E}"/>
                  </a:ext>
                </a:extLst>
              </p:cNvPr>
              <p:cNvSpPr/>
              <p:nvPr/>
            </p:nvSpPr>
            <p:spPr>
              <a:xfrm>
                <a:off x="9447972" y="628024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F924FBD4-5144-4ECF-B01E-4CCEB7D69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972" y="628024"/>
                <a:ext cx="2493888" cy="276999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C9E3F25-E794-426F-983E-8C798499BA74}"/>
                  </a:ext>
                </a:extLst>
              </p:cNvPr>
              <p:cNvSpPr/>
              <p:nvPr/>
            </p:nvSpPr>
            <p:spPr>
              <a:xfrm>
                <a:off x="9447972" y="1135887"/>
                <a:ext cx="222516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C9E3F25-E794-426F-983E-8C798499BA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972" y="1135887"/>
                <a:ext cx="2225160" cy="276999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39003F36-7601-43BB-BFA1-C44ADED5A395}"/>
                  </a:ext>
                </a:extLst>
              </p:cNvPr>
              <p:cNvSpPr/>
              <p:nvPr/>
            </p:nvSpPr>
            <p:spPr>
              <a:xfrm>
                <a:off x="9447972" y="1639454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39003F36-7601-43BB-BFA1-C44ADED5A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972" y="1639454"/>
                <a:ext cx="2493888" cy="276999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橢圓 22">
            <a:extLst>
              <a:ext uri="{FF2B5EF4-FFF2-40B4-BE49-F238E27FC236}">
                <a16:creationId xmlns:a16="http://schemas.microsoft.com/office/drawing/2014/main" id="{D30B2D5F-A13E-4538-B01B-BB4A9040FDC7}"/>
              </a:ext>
            </a:extLst>
          </p:cNvPr>
          <p:cNvSpPr/>
          <p:nvPr/>
        </p:nvSpPr>
        <p:spPr>
          <a:xfrm rot="19913546">
            <a:off x="9367375" y="601041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B6E295B1-6441-4C02-A40F-9946654100C6}"/>
              </a:ext>
            </a:extLst>
          </p:cNvPr>
          <p:cNvSpPr/>
          <p:nvPr/>
        </p:nvSpPr>
        <p:spPr>
          <a:xfrm rot="19913546">
            <a:off x="9478074" y="480098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A68A520A-4E02-44BB-8FF4-82F555336319}"/>
              </a:ext>
            </a:extLst>
          </p:cNvPr>
          <p:cNvSpPr/>
          <p:nvPr/>
        </p:nvSpPr>
        <p:spPr>
          <a:xfrm rot="19913546">
            <a:off x="9579715" y="359827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440A7414-78A5-4F91-88E7-32B67283EACD}"/>
              </a:ext>
            </a:extLst>
          </p:cNvPr>
          <p:cNvSpPr txBox="1"/>
          <p:nvPr/>
        </p:nvSpPr>
        <p:spPr>
          <a:xfrm>
            <a:off x="823134" y="4072440"/>
            <a:ext cx="8430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If |a2|&lt;0.00000001</a:t>
            </a:r>
            <a:r>
              <a:rPr lang="zh-TW" altLang="en-US" sz="1600" dirty="0"/>
              <a:t> </a:t>
            </a:r>
            <a:r>
              <a:rPr lang="en-US" altLang="zh-TW" sz="1600" dirty="0"/>
              <a:t>			</a:t>
            </a:r>
          </a:p>
          <a:p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endParaRPr lang="en-US" altLang="zh-TW" sz="1600" dirty="0"/>
          </a:p>
          <a:p>
            <a:r>
              <a:rPr lang="zh-TW" altLang="en-US" sz="1600" dirty="0"/>
              <a:t>則以第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個代表點的值去計算所需</a:t>
            </a:r>
            <a:r>
              <a:rPr lang="en-US" altLang="zh-TW" sz="1600" dirty="0"/>
              <a:t>interpolation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5527454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1646BC6-2F64-4B30-A465-1D43C96C66E5}"/>
              </a:ext>
            </a:extLst>
          </p:cNvPr>
          <p:cNvSpPr txBox="1"/>
          <p:nvPr/>
        </p:nvSpPr>
        <p:spPr>
          <a:xfrm>
            <a:off x="551147" y="43798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再來考慮利率下拉情況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CFA78DA-76A4-426C-B29F-F7988074FC2F}"/>
                  </a:ext>
                </a:extLst>
              </p:cNvPr>
              <p:cNvSpPr/>
              <p:nvPr/>
            </p:nvSpPr>
            <p:spPr>
              <a:xfrm>
                <a:off x="551147" y="1271793"/>
                <a:ext cx="50350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1600" dirty="0"/>
                  <a:t>若在</a:t>
                </a:r>
                <a14:m>
                  <m:oMath xmlns:m="http://schemas.openxmlformats.org/officeDocument/2006/math">
                    <m:r>
                      <a:rPr lang="en-US" altLang="zh-TW" sz="1600" i="1" smtClean="0">
                        <a:latin typeface="Cambria Math" panose="02040503050406030204" pitchFamily="18" charset="0"/>
                      </a:rPr>
                      <m:t>𝐿𝑜𝑎𝑛</m:t>
                    </m:r>
                    <m:r>
                      <a:rPr lang="en-US" altLang="zh-TW" sz="16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600" i="1" smtClean="0">
                        <a:latin typeface="Cambria Math" panose="02040503050406030204" pitchFamily="18" charset="0"/>
                      </a:rPr>
                      <m:t>𝐴𝑚𝑜𝑢𝑛𝑡</m:t>
                    </m:r>
                    <m:r>
                      <a:rPr lang="en-US" altLang="zh-TW" sz="16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16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160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1600" i="1" smtClean="0">
                        <a:latin typeface="Cambria Math" panose="02040503050406030204" pitchFamily="18" charset="0"/>
                      </a:rPr>
                      <m:t>+1)</m:t>
                    </m:r>
                    <m:r>
                      <a:rPr lang="zh-TW" altLang="en-US" sz="1600" i="1">
                        <a:latin typeface="Cambria Math" panose="02040503050406030204" pitchFamily="18" charset="0"/>
                      </a:rPr>
                      <m:t>只有一個代表點</m:t>
                    </m:r>
                  </m:oMath>
                </a14:m>
                <a:r>
                  <a:rPr lang="zh-TW" altLang="en-US" sz="1600" dirty="0"/>
                  <a:t>，則：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CFA78DA-76A4-426C-B29F-F7988074F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47" y="1271793"/>
                <a:ext cx="5035033" cy="338554"/>
              </a:xfrm>
              <a:prstGeom prst="rect">
                <a:avLst/>
              </a:prstGeom>
              <a:blipFill>
                <a:blip r:embed="rId2"/>
                <a:stretch>
                  <a:fillRect l="-605" t="-7273" b="-2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18C33E9E-F90A-41C8-9E73-823433C8FA62}"/>
              </a:ext>
            </a:extLst>
          </p:cNvPr>
          <p:cNvCxnSpPr>
            <a:cxnSpLocks/>
          </p:cNvCxnSpPr>
          <p:nvPr/>
        </p:nvCxnSpPr>
        <p:spPr>
          <a:xfrm flipV="1">
            <a:off x="8195578" y="766524"/>
            <a:ext cx="1118997" cy="507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6D05DAB6-7649-42D9-B231-CDFE17CC79AD}"/>
              </a:ext>
            </a:extLst>
          </p:cNvPr>
          <p:cNvCxnSpPr>
            <a:cxnSpLocks/>
          </p:cNvCxnSpPr>
          <p:nvPr/>
        </p:nvCxnSpPr>
        <p:spPr>
          <a:xfrm>
            <a:off x="8195578" y="1274387"/>
            <a:ext cx="1118997" cy="503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033EABA5-5F55-4717-BC0A-376FEDABDD69}"/>
              </a:ext>
            </a:extLst>
          </p:cNvPr>
          <p:cNvCxnSpPr>
            <a:cxnSpLocks/>
          </p:cNvCxnSpPr>
          <p:nvPr/>
        </p:nvCxnSpPr>
        <p:spPr>
          <a:xfrm>
            <a:off x="8195578" y="1274387"/>
            <a:ext cx="1118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橢圓 6">
            <a:extLst>
              <a:ext uri="{FF2B5EF4-FFF2-40B4-BE49-F238E27FC236}">
                <a16:creationId xmlns:a16="http://schemas.microsoft.com/office/drawing/2014/main" id="{A857682A-5D29-4479-87CA-D23BCAC2F2A8}"/>
              </a:ext>
            </a:extLst>
          </p:cNvPr>
          <p:cNvSpPr/>
          <p:nvPr/>
        </p:nvSpPr>
        <p:spPr>
          <a:xfrm rot="19913546">
            <a:off x="9278506" y="1731307"/>
            <a:ext cx="72138" cy="5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67966CC-F7E3-4345-B117-7DF5B0626471}"/>
                  </a:ext>
                </a:extLst>
              </p:cNvPr>
              <p:cNvSpPr/>
              <p:nvPr/>
            </p:nvSpPr>
            <p:spPr>
              <a:xfrm>
                <a:off x="9403444" y="567566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67966CC-F7E3-4345-B117-7DF5B0626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444" y="567566"/>
                <a:ext cx="2493888" cy="276999"/>
              </a:xfrm>
              <a:prstGeom prst="rect">
                <a:avLst/>
              </a:prstGeom>
              <a:blipFill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A72429B-6047-4D5B-A04B-D30499F7B1DE}"/>
                  </a:ext>
                </a:extLst>
              </p:cNvPr>
              <p:cNvSpPr/>
              <p:nvPr/>
            </p:nvSpPr>
            <p:spPr>
              <a:xfrm>
                <a:off x="9403444" y="1075429"/>
                <a:ext cx="222516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A72429B-6047-4D5B-A04B-D30499F7B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444" y="1075429"/>
                <a:ext cx="2225160" cy="276999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7AB413B-EE29-4795-9630-88AF2EB4675D}"/>
                  </a:ext>
                </a:extLst>
              </p:cNvPr>
              <p:cNvSpPr/>
              <p:nvPr/>
            </p:nvSpPr>
            <p:spPr>
              <a:xfrm>
                <a:off x="9403444" y="1578996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87AB413B-EE29-4795-9630-88AF2EB46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444" y="1578996"/>
                <a:ext cx="2493888" cy="276999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圖片 13">
            <a:extLst>
              <a:ext uri="{FF2B5EF4-FFF2-40B4-BE49-F238E27FC236}">
                <a16:creationId xmlns:a16="http://schemas.microsoft.com/office/drawing/2014/main" id="{7688B7B7-70A5-4194-AA6B-A5F92F8B6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060" y="937297"/>
            <a:ext cx="2438740" cy="27626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B58ED0E-8330-44C0-A7C0-78ADDD8479AB}"/>
              </a:ext>
            </a:extLst>
          </p:cNvPr>
          <p:cNvSpPr/>
          <p:nvPr/>
        </p:nvSpPr>
        <p:spPr>
          <a:xfrm>
            <a:off x="399068" y="2221062"/>
            <a:ext cx="114032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inter_pola_3=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q(i+jmax+1,j)*(max(value_loss_1(i+jmax+2,j+1,k+1,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),value_gain_1(i+jmax+2,j+1,k+1,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+p(i+jmax+1,j)*(max(value_loss_1(i+jmax+2,j+1,k+2,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),value_gain_1(i+jmax+2,j+1,k+2,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))+m*H0*</a:t>
            </a:r>
            <a:r>
              <a:rPr lang="en-US" altLang="zh-TW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DeltaT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inter_pola_3_N=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q(i+jmax+1,j)*net_equity_1(i+jmax+2,j+1,k+1,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+p(i+jmax+1,j)*net_equity_1(i+jmax+2,j+1,k+2,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inter_pola_3_L=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q(i+jmax+1,j)*lender_loss_1(i+jmax+2,j+1,k+1,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+p(i+jmax+1,j)*lender_loss_1(i+jmax+2,j+1,k+2,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endParaRPr lang="en-US" altLang="zh-TW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inter_pola_3_M=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q(i+jmax+1,j)*MIP_1(i+jmax+2,j+1,k+1,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+p(i+jmax+1,j)*MIP_1(i+jmax+2,j+1,k+2,</a:t>
            </a:r>
            <a:r>
              <a:rPr lang="en-US" altLang="zh-TW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cut_num</a:t>
            </a:r>
            <a:r>
              <a: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5353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122AA91-0268-4312-8667-68C9A791C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290503"/>
              </p:ext>
            </p:extLst>
          </p:nvPr>
        </p:nvGraphicFramePr>
        <p:xfrm>
          <a:off x="2706026" y="2547964"/>
          <a:ext cx="4375512" cy="2973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252">
                  <a:extLst>
                    <a:ext uri="{9D8B030D-6E8A-4147-A177-3AD203B41FA5}">
                      <a16:colId xmlns:a16="http://schemas.microsoft.com/office/drawing/2014/main" val="1150564985"/>
                    </a:ext>
                  </a:extLst>
                </a:gridCol>
                <a:gridCol w="729252">
                  <a:extLst>
                    <a:ext uri="{9D8B030D-6E8A-4147-A177-3AD203B41FA5}">
                      <a16:colId xmlns:a16="http://schemas.microsoft.com/office/drawing/2014/main" val="2257369535"/>
                    </a:ext>
                  </a:extLst>
                </a:gridCol>
                <a:gridCol w="729252">
                  <a:extLst>
                    <a:ext uri="{9D8B030D-6E8A-4147-A177-3AD203B41FA5}">
                      <a16:colId xmlns:a16="http://schemas.microsoft.com/office/drawing/2014/main" val="2746780341"/>
                    </a:ext>
                  </a:extLst>
                </a:gridCol>
                <a:gridCol w="729252">
                  <a:extLst>
                    <a:ext uri="{9D8B030D-6E8A-4147-A177-3AD203B41FA5}">
                      <a16:colId xmlns:a16="http://schemas.microsoft.com/office/drawing/2014/main" val="2457931141"/>
                    </a:ext>
                  </a:extLst>
                </a:gridCol>
                <a:gridCol w="729252">
                  <a:extLst>
                    <a:ext uri="{9D8B030D-6E8A-4147-A177-3AD203B41FA5}">
                      <a16:colId xmlns:a16="http://schemas.microsoft.com/office/drawing/2014/main" val="3995552303"/>
                    </a:ext>
                  </a:extLst>
                </a:gridCol>
                <a:gridCol w="729252">
                  <a:extLst>
                    <a:ext uri="{9D8B030D-6E8A-4147-A177-3AD203B41FA5}">
                      <a16:colId xmlns:a16="http://schemas.microsoft.com/office/drawing/2014/main" val="2086569469"/>
                    </a:ext>
                  </a:extLst>
                </a:gridCol>
              </a:tblGrid>
              <a:tr h="424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(1,1)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(1,2)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(1,6)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806037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(2,1)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(2,6)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75936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(3,1)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(3,6)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102380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395129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918912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.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539750"/>
                  </a:ext>
                </a:extLst>
              </a:tr>
              <a:tr h="424764"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(N,1)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(N,2)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(N,3)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(N,4)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(N,5)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(N,6)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020095"/>
                  </a:ext>
                </a:extLst>
              </a:tr>
            </a:tbl>
          </a:graphicData>
        </a:graphic>
      </p:graphicFrame>
      <p:sp>
        <p:nvSpPr>
          <p:cNvPr id="3" name="左中括弧 2">
            <a:extLst>
              <a:ext uri="{FF2B5EF4-FFF2-40B4-BE49-F238E27FC236}">
                <a16:creationId xmlns:a16="http://schemas.microsoft.com/office/drawing/2014/main" id="{EB4811FE-0EE3-42DA-B25D-A66FF715B519}"/>
              </a:ext>
            </a:extLst>
          </p:cNvPr>
          <p:cNvSpPr/>
          <p:nvPr/>
        </p:nvSpPr>
        <p:spPr>
          <a:xfrm>
            <a:off x="2466415" y="2547962"/>
            <a:ext cx="176363" cy="287110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左中括弧 3">
            <a:extLst>
              <a:ext uri="{FF2B5EF4-FFF2-40B4-BE49-F238E27FC236}">
                <a16:creationId xmlns:a16="http://schemas.microsoft.com/office/drawing/2014/main" id="{3ED2F6CC-148C-4D2E-BE0E-05ADE4EE0A88}"/>
              </a:ext>
            </a:extLst>
          </p:cNvPr>
          <p:cNvSpPr/>
          <p:nvPr/>
        </p:nvSpPr>
        <p:spPr>
          <a:xfrm flipH="1">
            <a:off x="7081538" y="2547963"/>
            <a:ext cx="176364" cy="287110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05E3BAA-CA09-4E32-A1D1-7D693ED6DE45}"/>
              </a:ext>
            </a:extLst>
          </p:cNvPr>
          <p:cNvSpPr txBox="1"/>
          <p:nvPr/>
        </p:nvSpPr>
        <p:spPr>
          <a:xfrm>
            <a:off x="7403018" y="2547962"/>
            <a:ext cx="379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1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健康</a:t>
            </a:r>
            <a:r>
              <a:rPr lang="zh-TW" altLang="en-US" sz="1600" dirty="0"/>
              <a:t>變為</a:t>
            </a:r>
            <a:r>
              <a:rPr lang="en-US" altLang="zh-TW" sz="1600" dirty="0"/>
              <a:t>1~6</a:t>
            </a:r>
            <a:r>
              <a:rPr lang="zh-TW" altLang="en-US" sz="1600" dirty="0"/>
              <a:t>狀況的機率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8F83899-CFB3-4F45-AFA8-8FCFBB65FC6E}"/>
              </a:ext>
            </a:extLst>
          </p:cNvPr>
          <p:cNvSpPr/>
          <p:nvPr/>
        </p:nvSpPr>
        <p:spPr>
          <a:xfrm>
            <a:off x="7428891" y="3001150"/>
            <a:ext cx="3733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2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健康</a:t>
            </a:r>
            <a:r>
              <a:rPr lang="zh-TW" altLang="en-US" sz="1600" dirty="0"/>
              <a:t>變為</a:t>
            </a:r>
            <a:r>
              <a:rPr lang="en-US" altLang="zh-TW" sz="1600" dirty="0"/>
              <a:t>1~6</a:t>
            </a:r>
            <a:r>
              <a:rPr lang="zh-TW" altLang="en-US" sz="1600" dirty="0"/>
              <a:t>狀況的機率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3CBD463-7008-4B13-8AA7-75F69279EFF5}"/>
              </a:ext>
            </a:extLst>
          </p:cNvPr>
          <p:cNvSpPr/>
          <p:nvPr/>
        </p:nvSpPr>
        <p:spPr>
          <a:xfrm>
            <a:off x="7403016" y="3454339"/>
            <a:ext cx="3733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3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健康</a:t>
            </a:r>
            <a:r>
              <a:rPr lang="zh-TW" altLang="en-US" sz="1600" dirty="0"/>
              <a:t>變為</a:t>
            </a:r>
            <a:r>
              <a:rPr lang="en-US" altLang="zh-TW" sz="1600" dirty="0"/>
              <a:t>1~6</a:t>
            </a:r>
            <a:r>
              <a:rPr lang="zh-TW" altLang="en-US" sz="1600" dirty="0"/>
              <a:t>狀況的機率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5E9BFAF-1732-424A-A69B-A72CD2EC78CA}"/>
              </a:ext>
            </a:extLst>
          </p:cNvPr>
          <p:cNvSpPr/>
          <p:nvPr/>
        </p:nvSpPr>
        <p:spPr>
          <a:xfrm>
            <a:off x="7412817" y="5080516"/>
            <a:ext cx="3766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第</a:t>
            </a:r>
            <a:r>
              <a:rPr lang="en-US" altLang="zh-TW" sz="1600" dirty="0"/>
              <a:t>N</a:t>
            </a:r>
            <a:r>
              <a:rPr lang="zh-TW" altLang="en-US" sz="1600" dirty="0"/>
              <a:t>期由</a:t>
            </a:r>
            <a:r>
              <a:rPr lang="zh-TW" altLang="en-US" sz="1600" b="1" dirty="0"/>
              <a:t>健康</a:t>
            </a:r>
            <a:r>
              <a:rPr lang="zh-TW" altLang="en-US" sz="1600" dirty="0"/>
              <a:t>變為</a:t>
            </a:r>
            <a:r>
              <a:rPr lang="en-US" altLang="zh-TW" sz="1600" dirty="0"/>
              <a:t>1~6</a:t>
            </a:r>
            <a:r>
              <a:rPr lang="zh-TW" altLang="en-US" sz="1600" dirty="0"/>
              <a:t>狀況的機率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2127E2E-CCA5-4DFC-8380-3E267C0BC581}"/>
              </a:ext>
            </a:extLst>
          </p:cNvPr>
          <p:cNvSpPr txBox="1"/>
          <p:nvPr/>
        </p:nvSpPr>
        <p:spPr>
          <a:xfrm>
            <a:off x="2802525" y="2044909"/>
            <a:ext cx="64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健康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6B9858F-D23A-432C-961B-E6C9E3C46236}"/>
              </a:ext>
            </a:extLst>
          </p:cNvPr>
          <p:cNvSpPr txBox="1"/>
          <p:nvPr/>
        </p:nvSpPr>
        <p:spPr>
          <a:xfrm>
            <a:off x="3491815" y="2051402"/>
            <a:ext cx="64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輕度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840B697-7CB6-414D-A5F8-76F9744E12DD}"/>
              </a:ext>
            </a:extLst>
          </p:cNvPr>
          <p:cNvSpPr txBox="1"/>
          <p:nvPr/>
        </p:nvSpPr>
        <p:spPr>
          <a:xfrm>
            <a:off x="4224064" y="2051402"/>
            <a:ext cx="64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中度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45FFB36-4DA8-4064-8392-5A3942BB298F}"/>
              </a:ext>
            </a:extLst>
          </p:cNvPr>
          <p:cNvSpPr txBox="1"/>
          <p:nvPr/>
        </p:nvSpPr>
        <p:spPr>
          <a:xfrm>
            <a:off x="4870395" y="2051402"/>
            <a:ext cx="64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重度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83366D7-F315-45E5-AD2B-4FA5721B15F3}"/>
              </a:ext>
            </a:extLst>
          </p:cNvPr>
          <p:cNvSpPr txBox="1"/>
          <p:nvPr/>
        </p:nvSpPr>
        <p:spPr>
          <a:xfrm>
            <a:off x="5559409" y="2051402"/>
            <a:ext cx="877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極重度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7734217-EE0F-4A67-AB03-676E714D449B}"/>
              </a:ext>
            </a:extLst>
          </p:cNvPr>
          <p:cNvSpPr/>
          <p:nvPr/>
        </p:nvSpPr>
        <p:spPr>
          <a:xfrm>
            <a:off x="6344415" y="2051402"/>
            <a:ext cx="646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死亡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929C7E3-2914-4CCB-B78D-9FFD4D5ECDD4}"/>
              </a:ext>
            </a:extLst>
          </p:cNvPr>
          <p:cNvSpPr txBox="1"/>
          <p:nvPr/>
        </p:nvSpPr>
        <p:spPr>
          <a:xfrm>
            <a:off x="2820790" y="539176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0742496-DD41-4DD7-BABA-9F88C6C8EBC4}"/>
              </a:ext>
            </a:extLst>
          </p:cNvPr>
          <p:cNvSpPr txBox="1"/>
          <p:nvPr/>
        </p:nvSpPr>
        <p:spPr>
          <a:xfrm>
            <a:off x="3585749" y="5400812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49F6DB9-7E0A-4AA2-9973-0F37DF50B048}"/>
              </a:ext>
            </a:extLst>
          </p:cNvPr>
          <p:cNvSpPr txBox="1"/>
          <p:nvPr/>
        </p:nvSpPr>
        <p:spPr>
          <a:xfrm>
            <a:off x="4338711" y="541907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3E448B2-A7C5-4A3F-B4BA-37C56387ABAF}"/>
              </a:ext>
            </a:extLst>
          </p:cNvPr>
          <p:cNvSpPr txBox="1"/>
          <p:nvPr/>
        </p:nvSpPr>
        <p:spPr>
          <a:xfrm>
            <a:off x="5053946" y="541907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00F4FFE-1267-4CAF-9EAE-A83D4E0ABB78}"/>
              </a:ext>
            </a:extLst>
          </p:cNvPr>
          <p:cNvSpPr txBox="1"/>
          <p:nvPr/>
        </p:nvSpPr>
        <p:spPr>
          <a:xfrm>
            <a:off x="5738436" y="541907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3C772DE-B6C5-40B1-8295-2CDEA4BA595E}"/>
              </a:ext>
            </a:extLst>
          </p:cNvPr>
          <p:cNvSpPr txBox="1"/>
          <p:nvPr/>
        </p:nvSpPr>
        <p:spPr>
          <a:xfrm>
            <a:off x="6486711" y="54477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003CA0C-42F6-470D-81E1-B61394E973A9}"/>
              </a:ext>
            </a:extLst>
          </p:cNvPr>
          <p:cNvSpPr txBox="1"/>
          <p:nvPr/>
        </p:nvSpPr>
        <p:spPr>
          <a:xfrm>
            <a:off x="5506475" y="5919858"/>
            <a:ext cx="2262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最後一期只能是死亡</a:t>
            </a: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1ED61489-6531-4427-81E7-E98FCD62F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39" t="11356" r="5062" b="81348"/>
          <a:stretch/>
        </p:blipFill>
        <p:spPr>
          <a:xfrm>
            <a:off x="718241" y="991615"/>
            <a:ext cx="3672709" cy="482852"/>
          </a:xfrm>
          <a:prstGeom prst="rect">
            <a:avLst/>
          </a:prstGeom>
        </p:spPr>
      </p:pic>
      <p:sp>
        <p:nvSpPr>
          <p:cNvPr id="37" name="文字方塊 36">
            <a:extLst>
              <a:ext uri="{FF2B5EF4-FFF2-40B4-BE49-F238E27FC236}">
                <a16:creationId xmlns:a16="http://schemas.microsoft.com/office/drawing/2014/main" id="{034DD3E7-EF14-4D87-AFC2-8E0528A5A06C}"/>
              </a:ext>
            </a:extLst>
          </p:cNvPr>
          <p:cNvSpPr txBox="1"/>
          <p:nvPr/>
        </p:nvSpPr>
        <p:spPr>
          <a:xfrm>
            <a:off x="1232539" y="366530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ac_rate</a:t>
            </a:r>
            <a:r>
              <a:rPr lang="en-US" altLang="zh-TW" dirty="0"/>
              <a:t>=</a:t>
            </a:r>
            <a:endParaRPr lang="zh-TW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59013BA-4514-4B65-9473-B5F82C96D8E8}"/>
              </a:ext>
            </a:extLst>
          </p:cNvPr>
          <p:cNvSpPr/>
          <p:nvPr/>
        </p:nvSpPr>
        <p:spPr>
          <a:xfrm>
            <a:off x="2796131" y="2541471"/>
            <a:ext cx="4148528" cy="345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A7511D5-CA5A-44BA-8881-623E30CF62BF}"/>
              </a:ext>
            </a:extLst>
          </p:cNvPr>
          <p:cNvSpPr/>
          <p:nvPr/>
        </p:nvSpPr>
        <p:spPr>
          <a:xfrm>
            <a:off x="2791516" y="2951815"/>
            <a:ext cx="4119033" cy="33324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C6C7922-24A0-4C62-92E6-E61458AAD0D6}"/>
              </a:ext>
            </a:extLst>
          </p:cNvPr>
          <p:cNvSpPr/>
          <p:nvPr/>
        </p:nvSpPr>
        <p:spPr>
          <a:xfrm>
            <a:off x="716691" y="580158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ac_rate</a:t>
            </a:r>
            <a:r>
              <a:rPr lang="zh-TW" altLang="en-US" dirty="0"/>
              <a:t>：給定原本是</a:t>
            </a:r>
            <a:r>
              <a:rPr lang="zh-TW" altLang="en-US" dirty="0">
                <a:solidFill>
                  <a:srgbClr val="FF0000"/>
                </a:solidFill>
              </a:rPr>
              <a:t>健康</a:t>
            </a:r>
            <a:r>
              <a:rPr lang="zh-TW" altLang="en-US" dirty="0"/>
              <a:t>狀態</a:t>
            </a:r>
            <a:endParaRPr lang="en-US" altLang="zh-TW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EDA6F6F1-7EF4-45B1-A3CD-AD6F76B49878}"/>
              </a:ext>
            </a:extLst>
          </p:cNvPr>
          <p:cNvSpPr/>
          <p:nvPr/>
        </p:nvSpPr>
        <p:spPr>
          <a:xfrm>
            <a:off x="9234988" y="116121"/>
            <a:ext cx="2764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Code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順序：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參數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/>
              <a:t>整理所需死亡率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/>
              <a:t>原始機率</a:t>
            </a:r>
            <a:endParaRPr lang="en-US" altLang="zh-TW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有無自理能力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建立利率樹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算出累積貸款金額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算出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LL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MIP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、</a:t>
            </a:r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以算可貸成數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200" dirty="0">
                <a:solidFill>
                  <a:schemeClr val="bg1">
                    <a:lumMod val="65000"/>
                  </a:schemeClr>
                </a:solidFill>
              </a:rPr>
              <a:t>以二分法求出可貸成數</a:t>
            </a:r>
            <a:endParaRPr lang="en-US" altLang="zh-TW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507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682E6C1C-A384-4672-B170-198A2F80CFF3}"/>
                  </a:ext>
                </a:extLst>
              </p:cNvPr>
              <p:cNvSpPr txBox="1"/>
              <p:nvPr/>
            </p:nvSpPr>
            <p:spPr>
              <a:xfrm>
                <a:off x="527901" y="452487"/>
                <a:ext cx="54462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/>
                  <a:t>else </a:t>
                </a:r>
                <a14:m>
                  <m:oMath xmlns:m="http://schemas.openxmlformats.org/officeDocument/2006/math">
                    <m:r>
                      <a:rPr lang="zh-TW" altLang="en-U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600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𝐿𝑜𝑎𝑛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𝐴𝑚𝑜𝑢𝑛𝑡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zh-TW" altLang="en-US" sz="1600" dirty="0"/>
                  <a:t>不只一個代表點時：</a:t>
                </a: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682E6C1C-A384-4672-B170-198A2F80C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01" y="452487"/>
                <a:ext cx="5446299" cy="338554"/>
              </a:xfrm>
              <a:prstGeom prst="rect">
                <a:avLst/>
              </a:prstGeom>
              <a:blipFill>
                <a:blip r:embed="rId2"/>
                <a:stretch>
                  <a:fillRect l="-672" t="-7143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DAB9E862-47C0-484B-9861-1DCD3921D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36" y="918982"/>
            <a:ext cx="7344800" cy="476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D1284F0-E306-4930-AF43-A2C4B28E82E1}"/>
                  </a:ext>
                </a:extLst>
              </p:cNvPr>
              <p:cNvSpPr/>
              <p:nvPr/>
            </p:nvSpPr>
            <p:spPr>
              <a:xfrm>
                <a:off x="830569" y="1852644"/>
                <a:ext cx="8924183" cy="16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定義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𝑛𝑒𝑤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𝑙𝑜𝑎𝑛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𝑎𝑚𝑜𝑢𝑛𝑡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+1,1)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TW" altLang="en-US" dirty="0"/>
                  <a:t>代表</a:t>
                </a:r>
                <a:r>
                  <a:rPr lang="en-US" altLang="zh-TW" dirty="0"/>
                  <a:t>new loan amount</a:t>
                </a:r>
                <a:r>
                  <a:rPr lang="zh-TW" altLang="en-US" dirty="0"/>
                  <a:t>代表點和</a:t>
                </a:r>
                <a:r>
                  <a:rPr lang="en-US" altLang="zh-TW" dirty="0"/>
                  <a:t>loan amount</a:t>
                </a:r>
                <a:r>
                  <a:rPr lang="zh-TW" altLang="en-US" dirty="0"/>
                  <a:t>第一個代表點間，間隔了幾格</a:t>
                </a:r>
                <a:endParaRPr lang="en-US" altLang="zh-TW" dirty="0"/>
              </a:p>
              <a:p>
                <a:endParaRPr lang="en-US" altLang="zh-TW" dirty="0"/>
              </a:p>
              <a:p>
                <a:r>
                  <a:rPr lang="zh-TW" altLang="en-US" dirty="0"/>
                  <a:t>定義</a:t>
                </a:r>
                <a:r>
                  <a:rPr lang="en-US" altLang="zh-TW" dirty="0"/>
                  <a:t>b3</a:t>
                </a:r>
                <a:r>
                  <a:rPr lang="zh-TW" altLang="en-US" dirty="0"/>
                  <a:t>為</a:t>
                </a:r>
                <a:r>
                  <a:rPr lang="en-US" altLang="zh-TW" dirty="0"/>
                  <a:t>a3</a:t>
                </a:r>
                <a:r>
                  <a:rPr lang="zh-TW" altLang="en-US" dirty="0"/>
                  <a:t>往上取正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D1284F0-E306-4930-AF43-A2C4B28E82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69" y="1852644"/>
                <a:ext cx="8924183" cy="1641540"/>
              </a:xfrm>
              <a:prstGeom prst="rect">
                <a:avLst/>
              </a:prstGeom>
              <a:blipFill>
                <a:blip r:embed="rId4"/>
                <a:stretch>
                  <a:fillRect l="-546" b="-5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BD495D2-29BB-40C8-BE52-5D89AF077E95}"/>
              </a:ext>
            </a:extLst>
          </p:cNvPr>
          <p:cNvCxnSpPr>
            <a:cxnSpLocks/>
          </p:cNvCxnSpPr>
          <p:nvPr/>
        </p:nvCxnSpPr>
        <p:spPr>
          <a:xfrm flipV="1">
            <a:off x="8195578" y="766524"/>
            <a:ext cx="1118997" cy="507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98A45446-2957-40B3-8900-04CFC3CB9767}"/>
              </a:ext>
            </a:extLst>
          </p:cNvPr>
          <p:cNvCxnSpPr>
            <a:cxnSpLocks/>
          </p:cNvCxnSpPr>
          <p:nvPr/>
        </p:nvCxnSpPr>
        <p:spPr>
          <a:xfrm>
            <a:off x="8195578" y="1274387"/>
            <a:ext cx="1118997" cy="503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50B54B79-633B-46D1-A3A7-001AADB27CF8}"/>
              </a:ext>
            </a:extLst>
          </p:cNvPr>
          <p:cNvCxnSpPr>
            <a:cxnSpLocks/>
          </p:cNvCxnSpPr>
          <p:nvPr/>
        </p:nvCxnSpPr>
        <p:spPr>
          <a:xfrm>
            <a:off x="8195578" y="1274387"/>
            <a:ext cx="1118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7FC9A2B8-9EE9-401C-94C6-92465CF548AD}"/>
              </a:ext>
            </a:extLst>
          </p:cNvPr>
          <p:cNvSpPr/>
          <p:nvPr/>
        </p:nvSpPr>
        <p:spPr>
          <a:xfrm rot="19913546">
            <a:off x="9278506" y="1731307"/>
            <a:ext cx="72138" cy="539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AD05B2B-7FBF-4824-BDAD-B5D13036060E}"/>
                  </a:ext>
                </a:extLst>
              </p:cNvPr>
              <p:cNvSpPr/>
              <p:nvPr/>
            </p:nvSpPr>
            <p:spPr>
              <a:xfrm>
                <a:off x="9403444" y="567566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AD05B2B-7FBF-4824-BDAD-B5D130360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444" y="567566"/>
                <a:ext cx="2493888" cy="276999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097BE62-C45B-4693-B76E-16CF9A2E5933}"/>
                  </a:ext>
                </a:extLst>
              </p:cNvPr>
              <p:cNvSpPr/>
              <p:nvPr/>
            </p:nvSpPr>
            <p:spPr>
              <a:xfrm>
                <a:off x="9403444" y="1075429"/>
                <a:ext cx="222516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097BE62-C45B-4693-B76E-16CF9A2E5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444" y="1075429"/>
                <a:ext cx="2225160" cy="276999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6D81843-60D7-4A28-BD1B-C9194D14FCE7}"/>
                  </a:ext>
                </a:extLst>
              </p:cNvPr>
              <p:cNvSpPr/>
              <p:nvPr/>
            </p:nvSpPr>
            <p:spPr>
              <a:xfrm>
                <a:off x="9403444" y="1578996"/>
                <a:ext cx="24938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𝑎𝑚𝑜𝑢𝑛𝑡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zh-TW" altLang="en-US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代表點</m:t>
                      </m:r>
                      <m:r>
                        <a:rPr lang="en-US" altLang="zh-TW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6D81843-60D7-4A28-BD1B-C9194D14F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444" y="1578996"/>
                <a:ext cx="2493888" cy="276999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>
            <a:extLst>
              <a:ext uri="{FF2B5EF4-FFF2-40B4-BE49-F238E27FC236}">
                <a16:creationId xmlns:a16="http://schemas.microsoft.com/office/drawing/2014/main" id="{68D6F333-7B2C-4EA9-B2DF-E42D10E275BC}"/>
              </a:ext>
            </a:extLst>
          </p:cNvPr>
          <p:cNvSpPr/>
          <p:nvPr/>
        </p:nvSpPr>
        <p:spPr>
          <a:xfrm rot="19913546">
            <a:off x="9367375" y="1592809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FE11B8C1-B71E-445C-8BBC-2C55D585854C}"/>
              </a:ext>
            </a:extLst>
          </p:cNvPr>
          <p:cNvSpPr/>
          <p:nvPr/>
        </p:nvSpPr>
        <p:spPr>
          <a:xfrm rot="19913546">
            <a:off x="9478074" y="1471866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3CE25067-2FB1-49A7-8BCE-9736A7136298}"/>
              </a:ext>
            </a:extLst>
          </p:cNvPr>
          <p:cNvSpPr/>
          <p:nvPr/>
        </p:nvSpPr>
        <p:spPr>
          <a:xfrm rot="19913546">
            <a:off x="9579715" y="1351595"/>
            <a:ext cx="72138" cy="5396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6BBB2FD-F8EA-42AE-91A5-EC488E3E742E}"/>
              </a:ext>
            </a:extLst>
          </p:cNvPr>
          <p:cNvSpPr txBox="1"/>
          <p:nvPr/>
        </p:nvSpPr>
        <p:spPr>
          <a:xfrm>
            <a:off x="783336" y="3925067"/>
            <a:ext cx="8430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If |a2|&lt;0.00000001</a:t>
            </a:r>
            <a:r>
              <a:rPr lang="zh-TW" altLang="en-US" sz="1600" dirty="0"/>
              <a:t> </a:t>
            </a:r>
            <a:r>
              <a:rPr lang="en-US" altLang="zh-TW" sz="1600" dirty="0"/>
              <a:t>			</a:t>
            </a:r>
          </a:p>
          <a:p>
            <a:r>
              <a:rPr lang="zh-TW" altLang="en-US" sz="1600" dirty="0"/>
              <a:t>若點因為計算誤差落在第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個代表點之外</a:t>
            </a:r>
            <a:endParaRPr lang="en-US" altLang="zh-TW" sz="1600" dirty="0"/>
          </a:p>
          <a:p>
            <a:endParaRPr lang="en-US" altLang="zh-TW" sz="1600" dirty="0"/>
          </a:p>
          <a:p>
            <a:r>
              <a:rPr lang="zh-TW" altLang="en-US" sz="1600" dirty="0"/>
              <a:t>則以第</a:t>
            </a:r>
            <a:r>
              <a:rPr lang="en-US" altLang="zh-TW" sz="1600" dirty="0"/>
              <a:t>1</a:t>
            </a:r>
            <a:r>
              <a:rPr lang="zh-TW" altLang="en-US" sz="1600" dirty="0"/>
              <a:t>個代表點的值去計算所需</a:t>
            </a:r>
            <a:r>
              <a:rPr lang="en-US" altLang="zh-TW" sz="1600" dirty="0"/>
              <a:t>interpolation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39713297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FD0BB7B-1D0A-4DE7-8FAF-0E6F685F78C8}"/>
              </a:ext>
            </a:extLst>
          </p:cNvPr>
          <p:cNvSpPr/>
          <p:nvPr/>
        </p:nvSpPr>
        <p:spPr>
          <a:xfrm>
            <a:off x="202163" y="294718"/>
            <a:ext cx="33328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 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倒數第二期～第</a:t>
            </a:r>
            <a:r>
              <a:rPr lang="en-US" altLang="zh-TW" sz="1400" dirty="0" err="1">
                <a:solidFill>
                  <a:schemeClr val="bg1">
                    <a:lumMod val="65000"/>
                  </a:schemeClr>
                </a:solidFill>
              </a:rPr>
              <a:t>startpoint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期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利率路線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定義所有暫存點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/>
              <a:t>判斷是否解約</a:t>
            </a:r>
            <a:endParaRPr lang="en-US" altLang="zh-TW" sz="14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解約與否的重設處理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DBF7443-ED41-4580-AB04-404CCA558744}"/>
              </a:ext>
            </a:extLst>
          </p:cNvPr>
          <p:cNvSpPr txBox="1"/>
          <p:nvPr/>
        </p:nvSpPr>
        <p:spPr>
          <a:xfrm>
            <a:off x="4198923" y="515390"/>
            <a:ext cx="529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先建構</a:t>
            </a:r>
            <a:r>
              <a:rPr lang="en-US" altLang="zh-TW" sz="1600" dirty="0"/>
              <a:t>Value loss</a:t>
            </a:r>
            <a:r>
              <a:rPr lang="zh-TW" altLang="en-US" sz="1600" dirty="0"/>
              <a:t> </a:t>
            </a:r>
            <a:r>
              <a:rPr lang="en-US" altLang="zh-TW" sz="1600" dirty="0"/>
              <a:t>&amp;</a:t>
            </a:r>
            <a:r>
              <a:rPr lang="zh-TW" altLang="en-US" sz="1600" dirty="0"/>
              <a:t> </a:t>
            </a:r>
            <a:r>
              <a:rPr lang="en-US" altLang="zh-TW" sz="1600" dirty="0"/>
              <a:t>Net equity</a:t>
            </a:r>
            <a:endParaRPr lang="zh-TW" altLang="en-US" sz="1600" dirty="0"/>
          </a:p>
          <a:p>
            <a:r>
              <a:rPr lang="zh-TW" altLang="en-US" sz="1600" dirty="0"/>
              <a:t>再用</a:t>
            </a:r>
            <a:r>
              <a:rPr lang="en-US" altLang="zh-TW" sz="1600" dirty="0"/>
              <a:t>Value gain</a:t>
            </a:r>
            <a:r>
              <a:rPr lang="zh-TW" altLang="en-US" sz="1600" dirty="0"/>
              <a:t>和</a:t>
            </a:r>
            <a:r>
              <a:rPr lang="en-US" altLang="zh-TW" sz="1600" dirty="0"/>
              <a:t>Value loss(+Net equity)</a:t>
            </a:r>
            <a:r>
              <a:rPr lang="zh-TW" altLang="en-US" sz="1600" dirty="0"/>
              <a:t>來判斷是否解約</a:t>
            </a:r>
            <a:endParaRPr lang="en-US" altLang="zh-TW" sz="1600" dirty="0"/>
          </a:p>
        </p:txBody>
      </p:sp>
      <p:sp>
        <p:nvSpPr>
          <p:cNvPr id="6" name="左中括弧 5">
            <a:extLst>
              <a:ext uri="{FF2B5EF4-FFF2-40B4-BE49-F238E27FC236}">
                <a16:creationId xmlns:a16="http://schemas.microsoft.com/office/drawing/2014/main" id="{768E4B19-4CAA-4B72-9254-E03F96450393}"/>
              </a:ext>
            </a:extLst>
          </p:cNvPr>
          <p:cNvSpPr/>
          <p:nvPr/>
        </p:nvSpPr>
        <p:spPr>
          <a:xfrm>
            <a:off x="6662603" y="2935177"/>
            <a:ext cx="45719" cy="78975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左中括弧 6">
            <a:extLst>
              <a:ext uri="{FF2B5EF4-FFF2-40B4-BE49-F238E27FC236}">
                <a16:creationId xmlns:a16="http://schemas.microsoft.com/office/drawing/2014/main" id="{35FA32EC-681F-4E9D-9587-84B7AA7AB917}"/>
              </a:ext>
            </a:extLst>
          </p:cNvPr>
          <p:cNvSpPr/>
          <p:nvPr/>
        </p:nvSpPr>
        <p:spPr>
          <a:xfrm flipH="1">
            <a:off x="10833521" y="2935177"/>
            <a:ext cx="45719" cy="78975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67D4AE4-59AB-42B6-84A0-03666FD2CA90}"/>
              </a:ext>
            </a:extLst>
          </p:cNvPr>
          <p:cNvSpPr/>
          <p:nvPr/>
        </p:nvSpPr>
        <p:spPr>
          <a:xfrm>
            <a:off x="488189" y="1929128"/>
            <a:ext cx="3185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/>
              <a:t>建構</a:t>
            </a:r>
            <a:r>
              <a:rPr lang="en-US" altLang="zh-TW" b="1" dirty="0"/>
              <a:t>Value loss</a:t>
            </a:r>
            <a:r>
              <a:rPr lang="zh-TW" altLang="en-US" b="1" dirty="0"/>
              <a:t> </a:t>
            </a:r>
            <a:r>
              <a:rPr lang="en-US" altLang="zh-TW" b="1" dirty="0"/>
              <a:t>&amp;</a:t>
            </a:r>
            <a:r>
              <a:rPr lang="zh-TW" altLang="en-US" b="1" dirty="0"/>
              <a:t> </a:t>
            </a:r>
            <a:r>
              <a:rPr lang="en-US" altLang="zh-TW" b="1" dirty="0"/>
              <a:t>Net equity</a:t>
            </a:r>
            <a:endParaRPr lang="zh-TW" altLang="en-US" b="1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D60D8A8-F42F-461B-9084-33C6D00606B7}"/>
              </a:ext>
            </a:extLst>
          </p:cNvPr>
          <p:cNvSpPr txBox="1"/>
          <p:nvPr/>
        </p:nvSpPr>
        <p:spPr>
          <a:xfrm>
            <a:off x="576600" y="4209108"/>
            <a:ext cx="4493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如果這期解約：</a:t>
            </a:r>
            <a:endParaRPr lang="en-US" altLang="zh-TW" sz="1400" dirty="0"/>
          </a:p>
          <a:p>
            <a:r>
              <a:rPr lang="zh-TW" altLang="en-US" sz="1400" dirty="0"/>
              <a:t>下一期有自理能力，下一期損失年金、解約選擇權價值</a:t>
            </a:r>
            <a:endParaRPr lang="en-US" altLang="zh-TW" sz="1400" dirty="0"/>
          </a:p>
          <a:p>
            <a:r>
              <a:rPr lang="zh-TW" altLang="en-US" sz="1400" dirty="0"/>
              <a:t>下一期無自理能力，下一期損失長照中心躉繳額</a:t>
            </a:r>
            <a:endParaRPr lang="en-US" altLang="zh-TW" sz="1400" dirty="0"/>
          </a:p>
          <a:p>
            <a:r>
              <a:rPr lang="zh-TW" altLang="en-US" sz="1400" dirty="0"/>
              <a:t>下一期死亡，下一期合約失效無損失</a:t>
            </a: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CD3FD0A1-C6CF-4F46-9881-0432D41AFC33}"/>
              </a:ext>
            </a:extLst>
          </p:cNvPr>
          <p:cNvGrpSpPr/>
          <p:nvPr/>
        </p:nvGrpSpPr>
        <p:grpSpPr>
          <a:xfrm>
            <a:off x="576600" y="2446810"/>
            <a:ext cx="10534992" cy="1902364"/>
            <a:chOff x="627881" y="2895746"/>
            <a:chExt cx="10534992" cy="190236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2EBB217-7B56-4DB0-AD48-57108D0019F9}"/>
                </a:ext>
              </a:extLst>
            </p:cNvPr>
            <p:cNvSpPr/>
            <p:nvPr/>
          </p:nvSpPr>
          <p:spPr>
            <a:xfrm>
              <a:off x="627881" y="3320782"/>
              <a:ext cx="1053499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value_loss_1(i+jmax+1,j,k+1,z) = exp(-r*</a:t>
              </a:r>
              <a:r>
                <a:rPr lang="en-US" altLang="zh-TW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DeltaT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 *  </a:t>
              </a:r>
              <a:r>
                <a:rPr lang="en-US" altLang="zh-TW" dirty="0" err="1">
                  <a:solidFill>
                    <a:srgbClr val="00B0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AC_rate</a:t>
              </a:r>
              <a:r>
                <a:rPr lang="en-US" altLang="zh-TW" dirty="0">
                  <a:solidFill>
                    <a:srgbClr val="00B0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(j,1) </a:t>
              </a:r>
              <a:r>
                <a:rPr lang="en-US" altLang="zh-TW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*</a:t>
              </a:r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  (</a:t>
              </a:r>
              <a:r>
                <a:rPr lang="en-US" altLang="zh-TW" dirty="0" err="1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prob_hullwhite</a:t>
              </a:r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(i+jmax+1,1)*inter_pola_1</a:t>
              </a:r>
            </a:p>
            <a:p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				</a:t>
              </a:r>
              <a:r>
                <a:rPr lang="zh-TW" altLang="en-US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　　　　</a:t>
              </a:r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 </a:t>
              </a:r>
              <a:r>
                <a:rPr lang="zh-TW" altLang="en-US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　　</a:t>
              </a:r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</a:t>
              </a:r>
              <a:r>
                <a:rPr lang="en-US" altLang="zh-TW" dirty="0" err="1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prob_hullwhite</a:t>
              </a:r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(i+jmax+1,2)*inter_pola_2</a:t>
              </a:r>
            </a:p>
            <a:p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				</a:t>
              </a:r>
              <a:r>
                <a:rPr lang="zh-TW" altLang="en-US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　　　　</a:t>
              </a:r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zh-TW" altLang="en-US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　　</a:t>
              </a:r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+</a:t>
              </a:r>
              <a:r>
                <a:rPr lang="en-US" altLang="zh-TW" dirty="0" err="1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prob_hullwhite</a:t>
              </a:r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(i+jmax+1,3)*inter_pola_3</a:t>
              </a:r>
            </a:p>
            <a:p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	</a:t>
              </a:r>
              <a:r>
                <a:rPr lang="zh-TW" altLang="en-US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　　　　　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 exp(-r*</a:t>
              </a:r>
              <a:r>
                <a:rPr lang="en-US" altLang="zh-TW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DeltaT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 * </a:t>
              </a:r>
              <a:r>
                <a:rPr lang="en-US" altLang="zh-TW" dirty="0" err="1">
                  <a:solidFill>
                    <a:srgbClr val="0070C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AC_rate</a:t>
              </a:r>
              <a:r>
                <a:rPr lang="en-US" altLang="zh-TW" dirty="0">
                  <a:solidFill>
                    <a:srgbClr val="0070C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(j,2) 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* A_I4(j+1);</a:t>
              </a:r>
            </a:p>
            <a:p>
              <a:endPara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925DCBD8-4017-4223-B824-FACD2C2BD94C}"/>
                </a:ext>
              </a:extLst>
            </p:cNvPr>
            <p:cNvSpPr txBox="1"/>
            <p:nvPr/>
          </p:nvSpPr>
          <p:spPr>
            <a:xfrm>
              <a:off x="4949363" y="3118713"/>
              <a:ext cx="1664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solidFill>
                    <a:srgbClr val="00B050"/>
                  </a:solidFill>
                </a:rPr>
                <a:t>第</a:t>
              </a:r>
              <a:r>
                <a:rPr lang="en-US" altLang="zh-TW" sz="1400" dirty="0">
                  <a:solidFill>
                    <a:srgbClr val="00B050"/>
                  </a:solidFill>
                </a:rPr>
                <a:t>j-1</a:t>
              </a:r>
              <a:r>
                <a:rPr lang="zh-TW" altLang="en-US" sz="1400" dirty="0">
                  <a:solidFill>
                    <a:srgbClr val="00B050"/>
                  </a:solidFill>
                </a:rPr>
                <a:t>期有</a:t>
              </a:r>
              <a:r>
                <a:rPr lang="en-US" altLang="zh-TW" sz="1400" dirty="0">
                  <a:solidFill>
                    <a:srgbClr val="00B050"/>
                  </a:solidFill>
                </a:rPr>
                <a:t>-&gt;</a:t>
              </a:r>
              <a:r>
                <a:rPr lang="zh-TW" altLang="en-US" sz="1400" dirty="0">
                  <a:solidFill>
                    <a:srgbClr val="00B050"/>
                  </a:solidFill>
                </a:rPr>
                <a:t>第</a:t>
              </a:r>
              <a:r>
                <a:rPr lang="en-US" altLang="zh-TW" sz="1400" dirty="0">
                  <a:solidFill>
                    <a:srgbClr val="00B050"/>
                  </a:solidFill>
                </a:rPr>
                <a:t>j</a:t>
              </a:r>
              <a:r>
                <a:rPr lang="zh-TW" altLang="en-US" sz="1400" dirty="0">
                  <a:solidFill>
                    <a:srgbClr val="00B050"/>
                  </a:solidFill>
                </a:rPr>
                <a:t>期有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1AAED26-AF73-4AD5-9EAA-9A3C64A666B5}"/>
                </a:ext>
              </a:extLst>
            </p:cNvPr>
            <p:cNvSpPr/>
            <p:nvPr/>
          </p:nvSpPr>
          <p:spPr>
            <a:xfrm>
              <a:off x="4907441" y="3932320"/>
              <a:ext cx="16642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400" dirty="0">
                  <a:solidFill>
                    <a:srgbClr val="0070C0"/>
                  </a:solidFill>
                </a:rPr>
                <a:t>第</a:t>
              </a:r>
              <a:r>
                <a:rPr lang="en-US" altLang="zh-TW" sz="1400" dirty="0">
                  <a:solidFill>
                    <a:srgbClr val="0070C0"/>
                  </a:solidFill>
                </a:rPr>
                <a:t>j-1</a:t>
              </a:r>
              <a:r>
                <a:rPr lang="zh-TW" altLang="en-US" sz="1400" dirty="0">
                  <a:solidFill>
                    <a:srgbClr val="0070C0"/>
                  </a:solidFill>
                </a:rPr>
                <a:t>期有</a:t>
              </a:r>
              <a:r>
                <a:rPr lang="en-US" altLang="zh-TW" sz="1400" dirty="0">
                  <a:solidFill>
                    <a:srgbClr val="0070C0"/>
                  </a:solidFill>
                </a:rPr>
                <a:t>-&gt;</a:t>
              </a:r>
              <a:r>
                <a:rPr lang="zh-TW" altLang="en-US" sz="1400" dirty="0">
                  <a:solidFill>
                    <a:srgbClr val="0070C0"/>
                  </a:solidFill>
                </a:rPr>
                <a:t>第</a:t>
              </a:r>
              <a:r>
                <a:rPr lang="en-US" altLang="zh-TW" sz="1400" dirty="0">
                  <a:solidFill>
                    <a:srgbClr val="0070C0"/>
                  </a:solidFill>
                </a:rPr>
                <a:t>j</a:t>
              </a:r>
              <a:r>
                <a:rPr lang="zh-TW" altLang="en-US" sz="1400" dirty="0">
                  <a:solidFill>
                    <a:srgbClr val="0070C0"/>
                  </a:solidFill>
                </a:rPr>
                <a:t>期無</a:t>
              </a: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0D5649FA-5577-4D23-9B46-910FFAE91C36}"/>
                </a:ext>
              </a:extLst>
            </p:cNvPr>
            <p:cNvSpPr txBox="1"/>
            <p:nvPr/>
          </p:nvSpPr>
          <p:spPr>
            <a:xfrm>
              <a:off x="6736744" y="3022841"/>
              <a:ext cx="4193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rgbClr val="FFC000"/>
                  </a:solidFill>
                </a:rPr>
                <a:t>(</a:t>
              </a:r>
              <a:r>
                <a:rPr lang="zh-TW" altLang="en-US" sz="1600" dirty="0">
                  <a:solidFill>
                    <a:srgbClr val="FFC000"/>
                  </a:solidFill>
                </a:rPr>
                <a:t>未來年金價值</a:t>
              </a:r>
              <a:r>
                <a:rPr lang="en-US" altLang="zh-TW" sz="1600" dirty="0">
                  <a:solidFill>
                    <a:srgbClr val="FFC000"/>
                  </a:solidFill>
                </a:rPr>
                <a:t>+</a:t>
              </a:r>
              <a:r>
                <a:rPr lang="zh-TW" altLang="en-US" sz="1600" dirty="0">
                  <a:solidFill>
                    <a:srgbClr val="FFC000"/>
                  </a:solidFill>
                </a:rPr>
                <a:t>未來解約選擇權價值</a:t>
              </a:r>
              <a:r>
                <a:rPr lang="en-US" altLang="zh-TW" sz="1600" dirty="0">
                  <a:solidFill>
                    <a:srgbClr val="FFC000"/>
                  </a:solidFill>
                </a:rPr>
                <a:t>)</a:t>
              </a:r>
              <a:r>
                <a:rPr lang="zh-TW" altLang="en-US" sz="1600" dirty="0">
                  <a:solidFill>
                    <a:srgbClr val="FFC000"/>
                  </a:solidFill>
                </a:rPr>
                <a:t> 期望值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D196042-2344-4CCB-9E9F-4086161ADE0D}"/>
                </a:ext>
              </a:extLst>
            </p:cNvPr>
            <p:cNvSpPr/>
            <p:nvPr/>
          </p:nvSpPr>
          <p:spPr>
            <a:xfrm>
              <a:off x="627882" y="2895746"/>
              <a:ext cx="10534991" cy="17285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3B6834E0-7BC9-4333-B502-344D5D43FCDD}"/>
              </a:ext>
            </a:extLst>
          </p:cNvPr>
          <p:cNvGrpSpPr/>
          <p:nvPr/>
        </p:nvGrpSpPr>
        <p:grpSpPr>
          <a:xfrm>
            <a:off x="576600" y="5357511"/>
            <a:ext cx="10534991" cy="1398946"/>
            <a:chOff x="488189" y="5263243"/>
            <a:chExt cx="10534991" cy="1398946"/>
          </a:xfrm>
        </p:grpSpPr>
        <p:sp>
          <p:nvSpPr>
            <p:cNvPr id="8" name="左中括弧 7">
              <a:extLst>
                <a:ext uri="{FF2B5EF4-FFF2-40B4-BE49-F238E27FC236}">
                  <a16:creationId xmlns:a16="http://schemas.microsoft.com/office/drawing/2014/main" id="{E92166C9-BE36-4800-8BA5-17856C3EC534}"/>
                </a:ext>
              </a:extLst>
            </p:cNvPr>
            <p:cNvSpPr/>
            <p:nvPr/>
          </p:nvSpPr>
          <p:spPr>
            <a:xfrm>
              <a:off x="4767749" y="5496153"/>
              <a:ext cx="45719" cy="792316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左中括弧 8">
              <a:extLst>
                <a:ext uri="{FF2B5EF4-FFF2-40B4-BE49-F238E27FC236}">
                  <a16:creationId xmlns:a16="http://schemas.microsoft.com/office/drawing/2014/main" id="{EB88E2AD-6042-496E-A772-1B074C3DB568}"/>
                </a:ext>
              </a:extLst>
            </p:cNvPr>
            <p:cNvSpPr/>
            <p:nvPr/>
          </p:nvSpPr>
          <p:spPr>
            <a:xfrm flipH="1">
              <a:off x="9362975" y="5496153"/>
              <a:ext cx="45719" cy="792316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BC3205D3-AB6B-4F7C-996A-479ADF1139F7}"/>
                </a:ext>
              </a:extLst>
            </p:cNvPr>
            <p:cNvGrpSpPr/>
            <p:nvPr/>
          </p:nvGrpSpPr>
          <p:grpSpPr>
            <a:xfrm>
              <a:off x="488189" y="5263243"/>
              <a:ext cx="10534991" cy="1398946"/>
              <a:chOff x="627882" y="4733788"/>
              <a:chExt cx="10534991" cy="1398946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41E4398-D87A-48DC-819C-C57E04B6730F}"/>
                  </a:ext>
                </a:extLst>
              </p:cNvPr>
              <p:cNvSpPr/>
              <p:nvPr/>
            </p:nvSpPr>
            <p:spPr>
              <a:xfrm>
                <a:off x="627882" y="4874448"/>
                <a:ext cx="894283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err="1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NE_temp</a:t>
                </a:r>
                <a:r>
                  <a:rPr lang="en-US" altLang="zh-TW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= </a:t>
                </a:r>
                <a:r>
                  <a:rPr lang="en-US" altLang="zh-TW" dirty="0" err="1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AC_rate</a:t>
                </a:r>
                <a:r>
                  <a:rPr lang="en-US" altLang="zh-TW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(j-1,1)</a:t>
                </a:r>
                <a:r>
                  <a:rPr lang="en-US" altLang="zh-TW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* exp(-r*</a:t>
                </a:r>
                <a:r>
                  <a:rPr lang="en-US" altLang="zh-TW" dirty="0" err="1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DeltaT</a:t>
                </a:r>
                <a:r>
                  <a:rPr lang="en-US" altLang="zh-TW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 *  </a:t>
                </a:r>
                <a:r>
                  <a:rPr lang="zh-TW" altLang="en-US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　</a:t>
                </a:r>
                <a:r>
                  <a:rPr lang="en-US" altLang="zh-TW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TW" dirty="0" err="1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prob_hullwhite</a:t>
                </a:r>
                <a:r>
                  <a:rPr lang="en-US" altLang="zh-TW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(i+jmax+1,1)*inter_pola_1_N</a:t>
                </a:r>
              </a:p>
              <a:p>
                <a:r>
                  <a:rPr lang="en-US" altLang="zh-TW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			</a:t>
                </a:r>
                <a:r>
                  <a:rPr lang="zh-TW" altLang="en-US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　　　</a:t>
                </a:r>
                <a:r>
                  <a:rPr lang="en-US" altLang="zh-TW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+</a:t>
                </a:r>
                <a:r>
                  <a:rPr lang="en-US" altLang="zh-TW" dirty="0" err="1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prob_hullwhite</a:t>
                </a:r>
                <a:r>
                  <a:rPr lang="en-US" altLang="zh-TW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(i+jmax+1,2)*inter_pola_2_N</a:t>
                </a:r>
              </a:p>
              <a:p>
                <a:r>
                  <a:rPr lang="en-US" altLang="zh-TW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		   	</a:t>
                </a:r>
                <a:r>
                  <a:rPr lang="zh-TW" altLang="en-US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　　　</a:t>
                </a:r>
                <a:r>
                  <a:rPr lang="en-US" altLang="zh-TW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+</a:t>
                </a:r>
                <a:r>
                  <a:rPr lang="en-US" altLang="zh-TW" dirty="0" err="1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prob_hullwhite</a:t>
                </a:r>
                <a:r>
                  <a:rPr lang="en-US" altLang="zh-TW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(i+jmax+1,3)*inter_pola_3_N);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8E287440-6F11-4505-9391-3B0E62D3F24F}"/>
                  </a:ext>
                </a:extLst>
              </p:cNvPr>
              <p:cNvSpPr/>
              <p:nvPr/>
            </p:nvSpPr>
            <p:spPr>
              <a:xfrm>
                <a:off x="1522565" y="5239828"/>
                <a:ext cx="18229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1400" dirty="0">
                    <a:solidFill>
                      <a:srgbClr val="C00000"/>
                    </a:solidFill>
                  </a:rPr>
                  <a:t>第</a:t>
                </a:r>
                <a:r>
                  <a:rPr lang="en-US" altLang="zh-TW" sz="1400" dirty="0">
                    <a:solidFill>
                      <a:srgbClr val="C00000"/>
                    </a:solidFill>
                  </a:rPr>
                  <a:t>j-2</a:t>
                </a:r>
                <a:r>
                  <a:rPr lang="zh-TW" altLang="en-US" sz="1400" dirty="0">
                    <a:solidFill>
                      <a:srgbClr val="C00000"/>
                    </a:solidFill>
                  </a:rPr>
                  <a:t>期有</a:t>
                </a:r>
                <a:r>
                  <a:rPr lang="en-US" altLang="zh-TW" sz="1400" dirty="0">
                    <a:solidFill>
                      <a:srgbClr val="C00000"/>
                    </a:solidFill>
                  </a:rPr>
                  <a:t>-&gt;</a:t>
                </a:r>
                <a:r>
                  <a:rPr lang="zh-TW" altLang="en-US" sz="1400" dirty="0">
                    <a:solidFill>
                      <a:srgbClr val="C00000"/>
                    </a:solidFill>
                  </a:rPr>
                  <a:t>第</a:t>
                </a:r>
                <a:r>
                  <a:rPr lang="en-US" altLang="zh-TW" sz="1400" dirty="0">
                    <a:solidFill>
                      <a:srgbClr val="C00000"/>
                    </a:solidFill>
                  </a:rPr>
                  <a:t>j-1</a:t>
                </a:r>
                <a:r>
                  <a:rPr lang="zh-TW" altLang="en-US" sz="1400" dirty="0">
                    <a:solidFill>
                      <a:srgbClr val="C00000"/>
                    </a:solidFill>
                  </a:rPr>
                  <a:t>期有</a:t>
                </a:r>
              </a:p>
            </p:txBody>
          </p:sp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81FD234-B3B1-42A8-B649-6B64A60BA04C}"/>
                  </a:ext>
                </a:extLst>
              </p:cNvPr>
              <p:cNvSpPr txBox="1"/>
              <p:nvPr/>
            </p:nvSpPr>
            <p:spPr>
              <a:xfrm>
                <a:off x="6196249" y="5794179"/>
                <a:ext cx="14943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solidFill>
                      <a:srgbClr val="FF00FF"/>
                    </a:solidFill>
                  </a:rPr>
                  <a:t>未來</a:t>
                </a:r>
                <a:r>
                  <a:rPr lang="en-US" altLang="zh-TW" sz="1600" dirty="0">
                    <a:solidFill>
                      <a:srgbClr val="FF00FF"/>
                    </a:solidFill>
                  </a:rPr>
                  <a:t>NE</a:t>
                </a:r>
                <a:r>
                  <a:rPr lang="zh-TW" altLang="en-US" sz="1600" dirty="0">
                    <a:solidFill>
                      <a:srgbClr val="FF00FF"/>
                    </a:solidFill>
                  </a:rPr>
                  <a:t>期望值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D49C2536-9D1F-428A-BB32-822322652918}"/>
                  </a:ext>
                </a:extLst>
              </p:cNvPr>
              <p:cNvSpPr/>
              <p:nvPr/>
            </p:nvSpPr>
            <p:spPr>
              <a:xfrm>
                <a:off x="627882" y="4733788"/>
                <a:ext cx="10534991" cy="139894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EA615C5-40DA-4C87-A6B3-DF357DFC3C1F}"/>
              </a:ext>
            </a:extLst>
          </p:cNvPr>
          <p:cNvSpPr txBox="1"/>
          <p:nvPr/>
        </p:nvSpPr>
        <p:spPr>
          <a:xfrm>
            <a:off x="5363503" y="4409132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如果這期解約：</a:t>
            </a:r>
            <a:endParaRPr lang="en-US" altLang="zh-TW" sz="1400" dirty="0"/>
          </a:p>
          <a:p>
            <a:r>
              <a:rPr lang="zh-TW" altLang="en-US" sz="1400" dirty="0"/>
              <a:t>下一期有自理能力，下一期仍有</a:t>
            </a:r>
            <a:r>
              <a:rPr lang="en-US" altLang="zh-TW" sz="1400" dirty="0"/>
              <a:t>NE</a:t>
            </a:r>
          </a:p>
          <a:p>
            <a:r>
              <a:rPr lang="zh-TW" altLang="en-US" sz="1400" dirty="0"/>
              <a:t>下一期無自理能力，下一期合約失效</a:t>
            </a:r>
          </a:p>
          <a:p>
            <a:r>
              <a:rPr lang="zh-TW" altLang="en-US" sz="1400" dirty="0"/>
              <a:t>下一期死亡，下一期合約失效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21BB788-F1C2-454C-B1B1-47638B099616}"/>
              </a:ext>
            </a:extLst>
          </p:cNvPr>
          <p:cNvSpPr/>
          <p:nvPr/>
        </p:nvSpPr>
        <p:spPr>
          <a:xfrm>
            <a:off x="4198923" y="1205280"/>
            <a:ext cx="2976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有繼承人：</a:t>
            </a:r>
            <a:r>
              <a:rPr lang="en-US" altLang="zh-TW" sz="1600" dirty="0"/>
              <a:t>VL+NE</a:t>
            </a:r>
            <a:r>
              <a:rPr lang="zh-TW" altLang="en-US" sz="1600" dirty="0"/>
              <a:t> </a:t>
            </a:r>
            <a:r>
              <a:rPr lang="en-US" altLang="zh-TW" sz="1600" dirty="0"/>
              <a:t>&lt;</a:t>
            </a:r>
            <a:r>
              <a:rPr lang="zh-TW" altLang="en-US" sz="1600" dirty="0"/>
              <a:t> </a:t>
            </a:r>
            <a:r>
              <a:rPr lang="en-US" altLang="zh-TW" sz="1600" dirty="0"/>
              <a:t>VG</a:t>
            </a:r>
            <a:r>
              <a:rPr lang="zh-TW" altLang="en-US" sz="1600" dirty="0"/>
              <a:t> 解約</a:t>
            </a:r>
            <a:endParaRPr lang="en-US" altLang="zh-TW" sz="1600" dirty="0"/>
          </a:p>
          <a:p>
            <a:r>
              <a:rPr lang="zh-TW" altLang="en-US" sz="1600" dirty="0"/>
              <a:t>無繼承人：</a:t>
            </a:r>
            <a:r>
              <a:rPr lang="en-US" altLang="zh-TW" sz="1600" dirty="0"/>
              <a:t>VL</a:t>
            </a:r>
            <a:r>
              <a:rPr lang="zh-TW" altLang="en-US" sz="1600" dirty="0"/>
              <a:t> </a:t>
            </a:r>
            <a:r>
              <a:rPr lang="en-US" altLang="zh-TW" sz="1600" dirty="0"/>
              <a:t>&lt;</a:t>
            </a:r>
            <a:r>
              <a:rPr lang="zh-TW" altLang="en-US" sz="1600" dirty="0"/>
              <a:t> </a:t>
            </a:r>
            <a:r>
              <a:rPr lang="en-US" altLang="zh-TW" sz="1600" dirty="0"/>
              <a:t>VG</a:t>
            </a:r>
            <a:r>
              <a:rPr lang="zh-TW" altLang="en-US" sz="1600" dirty="0"/>
              <a:t> 解約　　　</a:t>
            </a:r>
          </a:p>
        </p:txBody>
      </p:sp>
    </p:spTree>
    <p:extLst>
      <p:ext uri="{BB962C8B-B14F-4D97-AF65-F5344CB8AC3E}">
        <p14:creationId xmlns:p14="http://schemas.microsoft.com/office/powerpoint/2010/main" val="19885521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5D96AAB-A8FB-4CE0-A7D9-80A050263233}"/>
              </a:ext>
            </a:extLst>
          </p:cNvPr>
          <p:cNvSpPr/>
          <p:nvPr/>
        </p:nvSpPr>
        <p:spPr>
          <a:xfrm>
            <a:off x="466626" y="1893945"/>
            <a:ext cx="5162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/>
              <a:t>判斷解不解約</a:t>
            </a:r>
            <a:endParaRPr lang="en-US" altLang="zh-TW" sz="16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2318340-864B-4FC4-9FA5-027631621408}"/>
              </a:ext>
            </a:extLst>
          </p:cNvPr>
          <p:cNvSpPr/>
          <p:nvPr/>
        </p:nvSpPr>
        <p:spPr>
          <a:xfrm>
            <a:off x="202163" y="294718"/>
            <a:ext cx="33328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 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倒數第二期～第</a:t>
            </a:r>
            <a:r>
              <a:rPr lang="en-US" altLang="zh-TW" sz="1400" dirty="0" err="1">
                <a:solidFill>
                  <a:schemeClr val="bg1">
                    <a:lumMod val="65000"/>
                  </a:schemeClr>
                </a:solidFill>
              </a:rPr>
              <a:t>startpoint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期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利率路線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定義所有暫存點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/>
              <a:t>判斷是否解約</a:t>
            </a:r>
            <a:endParaRPr lang="en-US" altLang="zh-TW" sz="14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解約與否的重設處理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1D52FBA-C564-439E-8696-CFD29CD63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0" y="2552644"/>
            <a:ext cx="9774616" cy="26747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2CDF683-F7AF-4632-8AFE-A68BAB524D31}"/>
              </a:ext>
            </a:extLst>
          </p:cNvPr>
          <p:cNvSpPr/>
          <p:nvPr/>
        </p:nvSpPr>
        <p:spPr>
          <a:xfrm>
            <a:off x="1087225" y="5547489"/>
            <a:ext cx="3305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有繼承人：</a:t>
            </a:r>
            <a:r>
              <a:rPr lang="en-US" altLang="zh-TW" dirty="0"/>
              <a:t>VL+NE</a:t>
            </a:r>
            <a:r>
              <a:rPr lang="zh-TW" altLang="en-US" dirty="0"/>
              <a:t> </a:t>
            </a:r>
            <a:r>
              <a:rPr lang="en-US" altLang="zh-TW" dirty="0"/>
              <a:t>&lt;</a:t>
            </a:r>
            <a:r>
              <a:rPr lang="zh-TW" altLang="en-US" dirty="0"/>
              <a:t> </a:t>
            </a:r>
            <a:r>
              <a:rPr lang="en-US" altLang="zh-TW" dirty="0"/>
              <a:t>VG</a:t>
            </a:r>
            <a:r>
              <a:rPr lang="zh-TW" altLang="en-US" dirty="0"/>
              <a:t> 解約</a:t>
            </a:r>
            <a:endParaRPr lang="en-US" altLang="zh-TW" dirty="0"/>
          </a:p>
          <a:p>
            <a:r>
              <a:rPr lang="zh-TW" altLang="en-US" dirty="0"/>
              <a:t>無繼承人：</a:t>
            </a:r>
            <a:r>
              <a:rPr lang="en-US" altLang="zh-TW" dirty="0"/>
              <a:t>VL</a:t>
            </a:r>
            <a:r>
              <a:rPr lang="zh-TW" altLang="en-US" dirty="0"/>
              <a:t> </a:t>
            </a:r>
            <a:r>
              <a:rPr lang="en-US" altLang="zh-TW" dirty="0"/>
              <a:t>&lt;</a:t>
            </a:r>
            <a:r>
              <a:rPr lang="zh-TW" altLang="en-US" dirty="0"/>
              <a:t> </a:t>
            </a:r>
            <a:r>
              <a:rPr lang="en-US" altLang="zh-TW" dirty="0"/>
              <a:t>VG</a:t>
            </a:r>
            <a:r>
              <a:rPr lang="zh-TW" altLang="en-US" dirty="0"/>
              <a:t> 解約　　　</a:t>
            </a:r>
          </a:p>
        </p:txBody>
      </p:sp>
    </p:spTree>
    <p:extLst>
      <p:ext uri="{BB962C8B-B14F-4D97-AF65-F5344CB8AC3E}">
        <p14:creationId xmlns:p14="http://schemas.microsoft.com/office/powerpoint/2010/main" val="169259170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2E6161D-7429-4AC9-A40B-2655ADD5C4B6}"/>
              </a:ext>
            </a:extLst>
          </p:cNvPr>
          <p:cNvSpPr/>
          <p:nvPr/>
        </p:nvSpPr>
        <p:spPr>
          <a:xfrm>
            <a:off x="202163" y="294718"/>
            <a:ext cx="33328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 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倒數第二期～第</a:t>
            </a:r>
            <a:r>
              <a:rPr lang="en-US" altLang="zh-TW" sz="1400" dirty="0" err="1">
                <a:solidFill>
                  <a:schemeClr val="bg1">
                    <a:lumMod val="65000"/>
                  </a:schemeClr>
                </a:solidFill>
              </a:rPr>
              <a:t>startpoint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期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利率路線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定義所有暫存點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判斷是否解約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/>
              <a:t>解約與否的重設處理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425CA7E-5FC6-4AC5-A7C9-736C66795E3B}"/>
              </a:ext>
            </a:extLst>
          </p:cNvPr>
          <p:cNvSpPr/>
          <p:nvPr/>
        </p:nvSpPr>
        <p:spPr>
          <a:xfrm>
            <a:off x="804420" y="2719209"/>
            <a:ext cx="107434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lender_loss_1(i+jmax+1,j,k+1,z) =</a:t>
            </a:r>
          </a:p>
          <a:p>
            <a:endParaRPr lang="en-US" altLang="zh-TW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　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(j-1,3)*lender_loss_1(i+jmax+1,j,k+1,z)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(j-1,2)*lender_loss_2(i+jmax+1,j,k+1,z)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(j-1,1)*exp(-r*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DeltaT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)*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　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prob_hullwhite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(i+jmax+1,1)*inter_pola_1_L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　　　　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+prob_hullwhite(i+jmax+1,2)*inter_pola_2_L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　　　　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+prob_hullwhite(i+jmax+1,3)*inter_pola_3_L);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698B57A-18FE-4E66-B346-F286476D0954}"/>
              </a:ext>
            </a:extLst>
          </p:cNvPr>
          <p:cNvSpPr txBox="1"/>
          <p:nvPr/>
        </p:nvSpPr>
        <p:spPr>
          <a:xfrm>
            <a:off x="537328" y="1805447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若不解約則不用重設，解約要重設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589507C-3C2F-40FF-BA30-E43FBB03F046}"/>
              </a:ext>
            </a:extLst>
          </p:cNvPr>
          <p:cNvSpPr/>
          <p:nvPr/>
        </p:nvSpPr>
        <p:spPr>
          <a:xfrm>
            <a:off x="804420" y="5214822"/>
            <a:ext cx="109696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lender_loss_1(i+jmax+1,j,k+1,z) =</a:t>
            </a:r>
          </a:p>
          <a:p>
            <a:endParaRPr lang="en-US" altLang="zh-TW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(j-1,3)*lender_loss_1(i+jmax+1,j,k+1,z)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(j-1,2)*lender_loss_2(i+jmax+1,j,k+1,z);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80D2A51-43AC-49A5-A262-F11D0EAFF540}"/>
              </a:ext>
            </a:extLst>
          </p:cNvPr>
          <p:cNvSpPr txBox="1"/>
          <p:nvPr/>
        </p:nvSpPr>
        <p:spPr>
          <a:xfrm>
            <a:off x="537328" y="2223173"/>
            <a:ext cx="3764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繼續持有合約，不重設之</a:t>
            </a:r>
            <a:r>
              <a:rPr lang="en-US" altLang="zh-TW" sz="1600" dirty="0" err="1"/>
              <a:t>Lendor</a:t>
            </a:r>
            <a:r>
              <a:rPr lang="zh-TW" altLang="en-US" sz="1600" dirty="0"/>
              <a:t> </a:t>
            </a:r>
            <a:r>
              <a:rPr lang="en-US" altLang="zh-TW" sz="1600" dirty="0"/>
              <a:t>loss 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2702B5-CAB6-42FC-A481-172C658CF18C}"/>
              </a:ext>
            </a:extLst>
          </p:cNvPr>
          <p:cNvSpPr/>
          <p:nvPr/>
        </p:nvSpPr>
        <p:spPr>
          <a:xfrm>
            <a:off x="537328" y="4630047"/>
            <a:ext cx="5347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/>
              <a:t>解約代表合約失效，</a:t>
            </a:r>
            <a:endParaRPr lang="en-US" altLang="zh-TW" sz="1600" dirty="0"/>
          </a:p>
          <a:p>
            <a:r>
              <a:rPr lang="zh-TW" altLang="en-US" sz="1600" dirty="0"/>
              <a:t>重設為本期貸款人死亡或進入極重度狀態之</a:t>
            </a:r>
            <a:r>
              <a:rPr lang="en-US" altLang="zh-TW" sz="1600" dirty="0" err="1"/>
              <a:t>Lendor</a:t>
            </a:r>
            <a:r>
              <a:rPr lang="zh-TW" altLang="en-US" sz="1600" dirty="0"/>
              <a:t> </a:t>
            </a:r>
            <a:r>
              <a:rPr lang="en-US" altLang="zh-TW" sz="1600" dirty="0"/>
              <a:t>loss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AE64A4F-BDCF-4C53-946D-DA84FA1FFF4C}"/>
              </a:ext>
            </a:extLst>
          </p:cNvPr>
          <p:cNvSpPr txBox="1"/>
          <p:nvPr/>
        </p:nvSpPr>
        <p:spPr>
          <a:xfrm>
            <a:off x="6000683" y="5645709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00B050"/>
                </a:solidFill>
              </a:rPr>
              <a:t>死亡</a:t>
            </a:r>
            <a:endParaRPr lang="en-US" altLang="zh-TW" sz="1400" dirty="0">
              <a:solidFill>
                <a:srgbClr val="00B050"/>
              </a:solidFill>
            </a:endParaRPr>
          </a:p>
          <a:p>
            <a:r>
              <a:rPr lang="zh-TW" altLang="en-US" sz="1400" dirty="0">
                <a:solidFill>
                  <a:srgbClr val="00B050"/>
                </a:solidFill>
              </a:rPr>
              <a:t>進入極重度殘障狀態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0E9F2E0-13BB-498F-B8E2-846241B9746B}"/>
              </a:ext>
            </a:extLst>
          </p:cNvPr>
          <p:cNvSpPr txBox="1"/>
          <p:nvPr/>
        </p:nvSpPr>
        <p:spPr>
          <a:xfrm>
            <a:off x="4522773" y="4242962"/>
            <a:ext cx="4193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rgbClr val="FFC000"/>
                </a:solidFill>
              </a:rPr>
              <a:t>(</a:t>
            </a:r>
            <a:r>
              <a:rPr lang="zh-TW" altLang="en-US" sz="1600" dirty="0">
                <a:solidFill>
                  <a:srgbClr val="FFC000"/>
                </a:solidFill>
              </a:rPr>
              <a:t>未來年金價值</a:t>
            </a:r>
            <a:r>
              <a:rPr lang="en-US" altLang="zh-TW" sz="1600" dirty="0">
                <a:solidFill>
                  <a:srgbClr val="FFC000"/>
                </a:solidFill>
              </a:rPr>
              <a:t>+</a:t>
            </a:r>
            <a:r>
              <a:rPr lang="zh-TW" altLang="en-US" sz="1600" dirty="0">
                <a:solidFill>
                  <a:srgbClr val="FFC000"/>
                </a:solidFill>
              </a:rPr>
              <a:t>未來解約選擇權價值</a:t>
            </a:r>
            <a:r>
              <a:rPr lang="en-US" altLang="zh-TW" sz="1600" dirty="0">
                <a:solidFill>
                  <a:srgbClr val="FFC000"/>
                </a:solidFill>
              </a:rPr>
              <a:t>)</a:t>
            </a:r>
            <a:r>
              <a:rPr lang="zh-TW" altLang="en-US" sz="1600" dirty="0">
                <a:solidFill>
                  <a:srgbClr val="FFC000"/>
                </a:solidFill>
              </a:rPr>
              <a:t> 期望值</a:t>
            </a:r>
          </a:p>
        </p:txBody>
      </p:sp>
    </p:spTree>
    <p:extLst>
      <p:ext uri="{BB962C8B-B14F-4D97-AF65-F5344CB8AC3E}">
        <p14:creationId xmlns:p14="http://schemas.microsoft.com/office/powerpoint/2010/main" val="272560255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B7582AF-2DD8-4152-A83F-2945405B67E2}"/>
              </a:ext>
            </a:extLst>
          </p:cNvPr>
          <p:cNvSpPr/>
          <p:nvPr/>
        </p:nvSpPr>
        <p:spPr>
          <a:xfrm>
            <a:off x="1153212" y="2628617"/>
            <a:ext cx="111927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net_equity_1(i+jmax+1,j,k+1,z) =</a:t>
            </a:r>
          </a:p>
          <a:p>
            <a:endParaRPr lang="en-US" altLang="zh-TW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(j-1,3)*net_equity_1(i+jmax+1,j,k+1,z)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(j-1,2)*net_equity_2(i+jmax+1,j,k+1,z)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(j-1,1)*exp(-r*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DeltaT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)*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　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prob_hullwhite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(i+jmax+1,1)*inter_pola_1_N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　　　　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+prob_hullwhite(i+jmax+1,2)*inter_pola_2_N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　　　　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+prob_hullwhite(i+jmax+1,3)*inter_pola_3_N);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79D7CF4-1CB1-4983-8095-E37CA693C513}"/>
              </a:ext>
            </a:extLst>
          </p:cNvPr>
          <p:cNvSpPr/>
          <p:nvPr/>
        </p:nvSpPr>
        <p:spPr>
          <a:xfrm>
            <a:off x="1190920" y="5203115"/>
            <a:ext cx="8264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net_equity_1(i+jmax+1,j,k+1,z) =</a:t>
            </a:r>
          </a:p>
          <a:p>
            <a:endParaRPr lang="en-US" altLang="zh-TW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(j-1,3)*net_equity_1(i+jmax+1,j,k+1,z)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(j-1,2)*net_equity_2(i+jmax+1,j,k+1,z);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5E109C6-E4A3-49FE-90E9-0C34708FA39E}"/>
              </a:ext>
            </a:extLst>
          </p:cNvPr>
          <p:cNvSpPr/>
          <p:nvPr/>
        </p:nvSpPr>
        <p:spPr>
          <a:xfrm>
            <a:off x="672060" y="2163855"/>
            <a:ext cx="29306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/>
              <a:t>繼續持有合約，不重設之</a:t>
            </a:r>
            <a:r>
              <a:rPr lang="en-US" altLang="zh-TW" sz="1600" dirty="0"/>
              <a:t>NE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ED0E789-B9B3-4948-BD4D-C43E3104B53C}"/>
              </a:ext>
            </a:extLst>
          </p:cNvPr>
          <p:cNvSpPr/>
          <p:nvPr/>
        </p:nvSpPr>
        <p:spPr>
          <a:xfrm>
            <a:off x="672060" y="4513737"/>
            <a:ext cx="5187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/>
              <a:t>解約代表合約失效，</a:t>
            </a:r>
            <a:endParaRPr lang="en-US" altLang="zh-TW" sz="1600" dirty="0"/>
          </a:p>
          <a:p>
            <a:r>
              <a:rPr lang="en-US" altLang="zh-TW" sz="1600" dirty="0"/>
              <a:t>NE</a:t>
            </a:r>
            <a:r>
              <a:rPr lang="zh-TW" altLang="en-US" sz="1600" dirty="0"/>
              <a:t>重設為本期貸款人死亡或進入極重度狀態房屋殘值：</a:t>
            </a:r>
            <a:endParaRPr lang="en-US" altLang="zh-TW" sz="1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7B180B6-C64E-4029-9666-EB7EB5AB0096}"/>
              </a:ext>
            </a:extLst>
          </p:cNvPr>
          <p:cNvSpPr/>
          <p:nvPr/>
        </p:nvSpPr>
        <p:spPr>
          <a:xfrm>
            <a:off x="202163" y="294718"/>
            <a:ext cx="33328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 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倒數第二期～第</a:t>
            </a:r>
            <a:r>
              <a:rPr lang="en-US" altLang="zh-TW" sz="1400" dirty="0" err="1">
                <a:solidFill>
                  <a:schemeClr val="bg1">
                    <a:lumMod val="65000"/>
                  </a:schemeClr>
                </a:solidFill>
              </a:rPr>
              <a:t>startpoint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期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利率路線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定義所有暫存點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判斷是否解約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/>
              <a:t>解約與否的重設處理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51F9C66-CA85-4309-A470-58B0B595C6D0}"/>
              </a:ext>
            </a:extLst>
          </p:cNvPr>
          <p:cNvSpPr txBox="1"/>
          <p:nvPr/>
        </p:nvSpPr>
        <p:spPr>
          <a:xfrm>
            <a:off x="6268825" y="5634002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00B050"/>
                </a:solidFill>
              </a:rPr>
              <a:t>死亡</a:t>
            </a:r>
            <a:endParaRPr lang="en-US" altLang="zh-TW" sz="1400" dirty="0">
              <a:solidFill>
                <a:srgbClr val="00B050"/>
              </a:solidFill>
            </a:endParaRPr>
          </a:p>
          <a:p>
            <a:r>
              <a:rPr lang="zh-TW" altLang="en-US" sz="1400" dirty="0">
                <a:solidFill>
                  <a:srgbClr val="00B050"/>
                </a:solidFill>
              </a:rPr>
              <a:t>進入極重度殘障狀態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6B1A44D-7B36-47E7-A11E-9F0A932764DD}"/>
              </a:ext>
            </a:extLst>
          </p:cNvPr>
          <p:cNvSpPr txBox="1"/>
          <p:nvPr/>
        </p:nvSpPr>
        <p:spPr>
          <a:xfrm>
            <a:off x="6096000" y="4185986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rgbClr val="FF00FF"/>
                </a:solidFill>
              </a:rPr>
              <a:t>未來</a:t>
            </a:r>
            <a:r>
              <a:rPr lang="en-US" altLang="zh-TW" sz="1600" dirty="0">
                <a:solidFill>
                  <a:srgbClr val="FF00FF"/>
                </a:solidFill>
              </a:rPr>
              <a:t>NE</a:t>
            </a:r>
            <a:r>
              <a:rPr lang="zh-TW" altLang="en-US" sz="1600" dirty="0">
                <a:solidFill>
                  <a:srgbClr val="FF00FF"/>
                </a:solidFill>
              </a:rPr>
              <a:t>期望值</a:t>
            </a:r>
          </a:p>
        </p:txBody>
      </p:sp>
    </p:spTree>
    <p:extLst>
      <p:ext uri="{BB962C8B-B14F-4D97-AF65-F5344CB8AC3E}">
        <p14:creationId xmlns:p14="http://schemas.microsoft.com/office/powerpoint/2010/main" val="10328391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B1206F1-B5AC-4692-87E4-293D8E00CA1B}"/>
              </a:ext>
            </a:extLst>
          </p:cNvPr>
          <p:cNvSpPr/>
          <p:nvPr/>
        </p:nvSpPr>
        <p:spPr>
          <a:xfrm>
            <a:off x="545183" y="2844224"/>
            <a:ext cx="113514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MIP_1(i+jmax+1,j,k+1,z)=</a:t>
            </a:r>
          </a:p>
          <a:p>
            <a:endParaRPr lang="en-US" altLang="zh-TW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MIP_1(i+jmax+1,j,k+1,z)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(j,1)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exp(-r*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DeltaT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prob_hullwhite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(i+jmax+1,1)*inter_pola_1_M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+prob_hullwhite(i+jmax+1,2)*inter_pola_2_M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			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+prob_hullwhite(i+jmax+1,3)*inter_pola_3_M);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603018C-EB03-4FFB-9B9B-F984FC0FF5B0}"/>
              </a:ext>
            </a:extLst>
          </p:cNvPr>
          <p:cNvSpPr/>
          <p:nvPr/>
        </p:nvSpPr>
        <p:spPr>
          <a:xfrm>
            <a:off x="545183" y="5095858"/>
            <a:ext cx="9546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MIP_1(i+jmax+1,j,k+1,z)=</a:t>
            </a:r>
          </a:p>
          <a:p>
            <a:endParaRPr lang="en-US" altLang="zh-TW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MIP_1(i+jmax+1,j,k+1,z)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(j-1,1)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*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Penalty(i+jmax+1,j,z);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AB35E94-A6D3-4BC0-A62A-2A6FA8A84292}"/>
              </a:ext>
            </a:extLst>
          </p:cNvPr>
          <p:cNvSpPr/>
          <p:nvPr/>
        </p:nvSpPr>
        <p:spPr>
          <a:xfrm>
            <a:off x="545183" y="2382559"/>
            <a:ext cx="3012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/>
              <a:t>繼續持有合約，不重設之</a:t>
            </a:r>
            <a:r>
              <a:rPr lang="en-US" altLang="zh-TW" sz="1600" dirty="0"/>
              <a:t>MIP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A2F463A-3FDB-4A89-8598-814E8FDA3B5E}"/>
              </a:ext>
            </a:extLst>
          </p:cNvPr>
          <p:cNvSpPr/>
          <p:nvPr/>
        </p:nvSpPr>
        <p:spPr>
          <a:xfrm>
            <a:off x="545183" y="4262429"/>
            <a:ext cx="5219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/>
              <a:t>解約需繳違約金，</a:t>
            </a:r>
            <a:endParaRPr lang="en-US" altLang="zh-TW" sz="1600" dirty="0"/>
          </a:p>
          <a:p>
            <a:r>
              <a:rPr lang="en-US" altLang="zh-TW" sz="1600" dirty="0"/>
              <a:t>MIP</a:t>
            </a:r>
            <a:r>
              <a:rPr lang="zh-TW" altLang="en-US" sz="1600" dirty="0"/>
              <a:t>重設為當期保費</a:t>
            </a:r>
            <a:r>
              <a:rPr lang="en-US" altLang="zh-TW" sz="1600" dirty="0"/>
              <a:t>+</a:t>
            </a:r>
            <a:r>
              <a:rPr lang="zh-TW" altLang="en-US" sz="1600" dirty="0"/>
              <a:t>當期解約的違約金</a:t>
            </a:r>
            <a:r>
              <a:rPr lang="en-US" altLang="zh-TW" sz="1600" dirty="0"/>
              <a:t>(if</a:t>
            </a:r>
            <a:r>
              <a:rPr lang="zh-TW" altLang="en-US" sz="1600" dirty="0"/>
              <a:t>有自理能力</a:t>
            </a:r>
            <a:r>
              <a:rPr lang="en-US" altLang="zh-TW" sz="1600" dirty="0"/>
              <a:t>)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DD02672-88A2-4E45-8A52-BB498C273E72}"/>
              </a:ext>
            </a:extLst>
          </p:cNvPr>
          <p:cNvSpPr/>
          <p:nvPr/>
        </p:nvSpPr>
        <p:spPr>
          <a:xfrm>
            <a:off x="202163" y="294718"/>
            <a:ext cx="33328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3.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 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  <a:p>
            <a:pPr marL="800100" lvl="1" indent="-342900">
              <a:buFont typeface="Wingdings" panose="05000000000000000000" pitchFamily="2" charset="2"/>
              <a:buAutoNum type="circleNumWdWhitePlain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倒數第二期～第</a:t>
            </a:r>
            <a:r>
              <a:rPr lang="en-US" altLang="zh-TW" sz="1400" dirty="0" err="1">
                <a:solidFill>
                  <a:schemeClr val="bg1">
                    <a:lumMod val="65000"/>
                  </a:schemeClr>
                </a:solidFill>
              </a:rPr>
              <a:t>startpoint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期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利率路線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定義所有暫存點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判斷是否解約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/>
              <a:t>解約與否的重設處理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6554B7B-1046-4C95-BC8B-B2B7FB30BB5B}"/>
              </a:ext>
            </a:extLst>
          </p:cNvPr>
          <p:cNvSpPr txBox="1"/>
          <p:nvPr/>
        </p:nvSpPr>
        <p:spPr>
          <a:xfrm>
            <a:off x="8314441" y="401377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rgbClr val="00B050"/>
                </a:solidFill>
              </a:rPr>
              <a:t>未來保費期望值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1B68DE9-65C5-4202-8BB6-16C223FE01FB}"/>
                  </a:ext>
                </a:extLst>
              </p:cNvPr>
              <p:cNvSpPr/>
              <p:nvPr/>
            </p:nvSpPr>
            <p:spPr>
              <a:xfrm>
                <a:off x="671548" y="3607961"/>
                <a:ext cx="2394117" cy="479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altLang="zh-TW" sz="16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sz="1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f>
                      <m:fPr>
                        <m:ctrlPr>
                          <a:rPr lang="en-US" altLang="zh-TW" sz="1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16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sz="16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6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6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16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6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altLang="zh-TW" sz="16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altLang="zh-TW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TW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TW" sz="16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TW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d>
                          <m:dPr>
                            <m:ctrlPr>
                              <a:rPr lang="en-US" altLang="zh-TW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TW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m:rPr>
                                <m:sty m:val="p"/>
                              </m:rPr>
                              <a:rPr lang="en-US" altLang="zh-TW" sz="16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altLang="zh-TW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r>
                  <a:rPr lang="zh-TW" altLang="en-US" sz="1600" dirty="0">
                    <a:solidFill>
                      <a:srgbClr val="00B050"/>
                    </a:solidFill>
                  </a:rPr>
                  <a:t> 當期保費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1B68DE9-65C5-4202-8BB6-16C223FE0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48" y="3607961"/>
                <a:ext cx="2394117" cy="4797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4785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2D5903C-39A7-4901-9158-7A66B5A146C1}"/>
              </a:ext>
            </a:extLst>
          </p:cNvPr>
          <p:cNvSpPr/>
          <p:nvPr/>
        </p:nvSpPr>
        <p:spPr>
          <a:xfrm>
            <a:off x="436775" y="34178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3. 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  <a:p>
            <a:pPr lvl="1"/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2_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第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startpoint-1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期～第一期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定義所有暫存點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/>
              <a:t>第零期以外的解約與否</a:t>
            </a:r>
            <a:endParaRPr lang="en-US" altLang="zh-TW" sz="14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解約與否的重設處理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6721FF7-DE8C-416A-91CC-1D436ED34BEB}"/>
              </a:ext>
            </a:extLst>
          </p:cNvPr>
          <p:cNvSpPr txBox="1"/>
          <p:nvPr/>
        </p:nvSpPr>
        <p:spPr>
          <a:xfrm>
            <a:off x="3022862" y="772668"/>
            <a:ext cx="2098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i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zh-TW" altLang="en-US" sz="1400" i="1" dirty="0">
                <a:solidFill>
                  <a:schemeClr val="bg1">
                    <a:lumMod val="65000"/>
                  </a:schemeClr>
                </a:solidFill>
              </a:rPr>
              <a:t>暫存點和前面概念相同</a:t>
            </a:r>
            <a:r>
              <a:rPr lang="en-US" altLang="zh-TW" sz="1400" i="1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zh-TW" alt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F701B7D-3F54-4399-965C-9E5A4B1AB8AF}"/>
              </a:ext>
            </a:extLst>
          </p:cNvPr>
          <p:cNvSpPr txBox="1"/>
          <p:nvPr/>
        </p:nvSpPr>
        <p:spPr>
          <a:xfrm>
            <a:off x="641022" y="1757553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三角形部分有包含到第</a:t>
            </a:r>
            <a:r>
              <a:rPr lang="en-US" altLang="zh-TW" b="1" dirty="0"/>
              <a:t>0</a:t>
            </a:r>
            <a:r>
              <a:rPr lang="zh-TW" altLang="en-US" b="1" dirty="0"/>
              <a:t>期，第</a:t>
            </a:r>
            <a:r>
              <a:rPr lang="en-US" altLang="zh-TW" b="1" dirty="0"/>
              <a:t>0</a:t>
            </a:r>
            <a:r>
              <a:rPr lang="zh-TW" altLang="en-US" b="1" dirty="0"/>
              <a:t>期不可解約，所以需拿出來討論</a:t>
            </a:r>
            <a:endParaRPr lang="en-US" altLang="zh-TW" b="1" dirty="0"/>
          </a:p>
          <a:p>
            <a:r>
              <a:rPr lang="zh-TW" altLang="en-US" b="1" dirty="0"/>
              <a:t>第</a:t>
            </a:r>
            <a:r>
              <a:rPr lang="en-US" altLang="zh-TW" b="1" dirty="0"/>
              <a:t>0</a:t>
            </a:r>
            <a:r>
              <a:rPr lang="zh-TW" altLang="en-US" b="1" dirty="0"/>
              <a:t>期絕對健康，只有未來損失，無本期損失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2E91297-CD81-4709-9169-D224492781ED}"/>
              </a:ext>
            </a:extLst>
          </p:cNvPr>
          <p:cNvSpPr/>
          <p:nvPr/>
        </p:nvSpPr>
        <p:spPr>
          <a:xfrm>
            <a:off x="813848" y="3046029"/>
            <a:ext cx="1011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lender_loss_1(i+jmax+1,j,k+1,z) =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1*exp(-r*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DeltaT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)*(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prob_hullwhite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(i+jmax+1,1)*inter_pola_2_L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+prob_hullwhite(i+jmax+1,2)*inter_pola_1_L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+prob_hullwhite(i+jmax+1,3)*inter_pola_3_L);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F49ECAA-31A2-4DA1-A0D6-72B101D3C97F}"/>
              </a:ext>
            </a:extLst>
          </p:cNvPr>
          <p:cNvSpPr/>
          <p:nvPr/>
        </p:nvSpPr>
        <p:spPr>
          <a:xfrm>
            <a:off x="813848" y="4246356"/>
            <a:ext cx="8631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net_equity_1(i+jmax+1,j,k+1,z) =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1*exp(-r*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DeltaT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)*(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prob_hullwhite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(i+jmax+1,1)*inter_pola_2_N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+prob_hullwhite(i+jmax+1,2)*inter_pola_1_N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+prob_hullwhite(i+jmax+1,3)*inter_pola_3_N);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E82DA9F-0C5A-4466-B19E-35B5E6666425}"/>
              </a:ext>
            </a:extLst>
          </p:cNvPr>
          <p:cNvSpPr/>
          <p:nvPr/>
        </p:nvSpPr>
        <p:spPr>
          <a:xfrm>
            <a:off x="813848" y="5446683"/>
            <a:ext cx="107057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MIP_1(i+jmax+1,j,k+1,z)=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MIP_1(i+jmax+1,j,k+1,z)+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(j,1)*exp(-r*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DeltaT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)*(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prob_hullwhite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(i+jmax+1,1)*inter_pola_2_M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			+prob_hullwhite(i+jmax+1,2)*inter_pola_1_M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			+prob_hullwhite(i+jmax+1,3)*inter_pola_3_M);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6A6A5A7-AE47-495C-B35F-856370A38303}"/>
              </a:ext>
            </a:extLst>
          </p:cNvPr>
          <p:cNvSpPr txBox="1"/>
          <p:nvPr/>
        </p:nvSpPr>
        <p:spPr>
          <a:xfrm>
            <a:off x="641022" y="2579169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If</a:t>
            </a:r>
            <a:r>
              <a:rPr lang="zh-TW" altLang="en-US" sz="1600" dirty="0"/>
              <a:t>第零期：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355400-575E-444B-BEEC-BEEE5FF0FD1A}"/>
              </a:ext>
            </a:extLst>
          </p:cNvPr>
          <p:cNvSpPr txBox="1"/>
          <p:nvPr/>
        </p:nvSpPr>
        <p:spPr>
          <a:xfrm>
            <a:off x="2238032" y="254839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</a:rPr>
              <a:t>第零期必健康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0DAAFC4-2B75-47A9-A845-5E2608250DDB}"/>
              </a:ext>
            </a:extLst>
          </p:cNvPr>
          <p:cNvSpPr/>
          <p:nvPr/>
        </p:nvSpPr>
        <p:spPr>
          <a:xfrm>
            <a:off x="2843945" y="3924428"/>
            <a:ext cx="3688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rgbClr val="FFC000"/>
                </a:solidFill>
              </a:rPr>
              <a:t>(</a:t>
            </a:r>
            <a:r>
              <a:rPr lang="zh-TW" altLang="en-US" sz="1400" dirty="0">
                <a:solidFill>
                  <a:srgbClr val="FFC000"/>
                </a:solidFill>
              </a:rPr>
              <a:t>未來年金價值</a:t>
            </a:r>
            <a:r>
              <a:rPr lang="en-US" altLang="zh-TW" sz="1400" dirty="0">
                <a:solidFill>
                  <a:srgbClr val="FFC000"/>
                </a:solidFill>
              </a:rPr>
              <a:t>+</a:t>
            </a:r>
            <a:r>
              <a:rPr lang="zh-TW" altLang="en-US" sz="1400" dirty="0">
                <a:solidFill>
                  <a:srgbClr val="FFC000"/>
                </a:solidFill>
              </a:rPr>
              <a:t>未來解約選擇權價值</a:t>
            </a:r>
            <a:r>
              <a:rPr lang="en-US" altLang="zh-TW" sz="1400" dirty="0">
                <a:solidFill>
                  <a:srgbClr val="FFC000"/>
                </a:solidFill>
              </a:rPr>
              <a:t>)</a:t>
            </a:r>
            <a:r>
              <a:rPr lang="zh-TW" altLang="en-US" sz="1400" dirty="0">
                <a:solidFill>
                  <a:srgbClr val="FFC000"/>
                </a:solidFill>
              </a:rPr>
              <a:t> 期望值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071D903-230D-49C9-AC67-EACA4BE5C7B2}"/>
              </a:ext>
            </a:extLst>
          </p:cNvPr>
          <p:cNvSpPr txBox="1"/>
          <p:nvPr/>
        </p:nvSpPr>
        <p:spPr>
          <a:xfrm>
            <a:off x="4072187" y="5110604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FF00FF"/>
                </a:solidFill>
              </a:rPr>
              <a:t>未來</a:t>
            </a:r>
            <a:r>
              <a:rPr lang="en-US" altLang="zh-TW" sz="1400" dirty="0">
                <a:solidFill>
                  <a:srgbClr val="FF00FF"/>
                </a:solidFill>
              </a:rPr>
              <a:t>NE</a:t>
            </a:r>
            <a:r>
              <a:rPr lang="zh-TW" altLang="en-US" sz="1400" dirty="0">
                <a:solidFill>
                  <a:srgbClr val="FF00FF"/>
                </a:solidFill>
              </a:rPr>
              <a:t>期望值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6CCF367-BBCA-4E71-AEF5-8A7461427AC6}"/>
                  </a:ext>
                </a:extLst>
              </p:cNvPr>
              <p:cNvSpPr/>
              <p:nvPr/>
            </p:nvSpPr>
            <p:spPr>
              <a:xfrm>
                <a:off x="1111562" y="5988701"/>
                <a:ext cx="1810747" cy="527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dirty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sty m:val="p"/>
                        </m:rPr>
                        <a:rPr lang="en-US" altLang="zh-TW" sz="1400" dirty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1400" i="1" dirty="0">
                          <a:latin typeface="Cambria Math" panose="02040503050406030204" pitchFamily="18" charset="0"/>
                        </a:rPr>
                        <m:t>𝑡</m:t>
                      </m:r>
                      <m:f>
                        <m:fPr>
                          <m:ctrlPr>
                            <a:rPr lang="en-US" altLang="zh-TW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1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TW" sz="1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1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1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4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altLang="zh-TW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TW" sz="1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d>
                            <m:dPr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6CCF367-BBCA-4E71-AEF5-8A7461427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562" y="5988701"/>
                <a:ext cx="1810747" cy="5275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>
            <a:extLst>
              <a:ext uri="{FF2B5EF4-FFF2-40B4-BE49-F238E27FC236}">
                <a16:creationId xmlns:a16="http://schemas.microsoft.com/office/drawing/2014/main" id="{121DCDE4-AD1B-4217-84CD-A514DF399039}"/>
              </a:ext>
            </a:extLst>
          </p:cNvPr>
          <p:cNvSpPr txBox="1"/>
          <p:nvPr/>
        </p:nvSpPr>
        <p:spPr>
          <a:xfrm>
            <a:off x="7645138" y="6400790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00B050"/>
                </a:solidFill>
              </a:rPr>
              <a:t>未來保費期望值</a:t>
            </a:r>
          </a:p>
        </p:txBody>
      </p:sp>
    </p:spTree>
    <p:extLst>
      <p:ext uri="{BB962C8B-B14F-4D97-AF65-F5344CB8AC3E}">
        <p14:creationId xmlns:p14="http://schemas.microsoft.com/office/powerpoint/2010/main" val="383417319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273166F-1505-4829-8387-0EC628600EC3}"/>
              </a:ext>
            </a:extLst>
          </p:cNvPr>
          <p:cNvSpPr/>
          <p:nvPr/>
        </p:nvSpPr>
        <p:spPr>
          <a:xfrm>
            <a:off x="436775" y="34178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3. 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  <a:p>
            <a:pPr lvl="1"/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2_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第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startpoint-1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期～第一期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定義所有暫存點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/>
              <a:t>第零期以外的解約與否</a:t>
            </a:r>
            <a:endParaRPr lang="en-US" altLang="zh-TW" sz="14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解約與否的重設處理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3D29A7D-DAB3-4BDC-B329-258FABBD1C7C}"/>
              </a:ext>
            </a:extLst>
          </p:cNvPr>
          <p:cNvSpPr txBox="1"/>
          <p:nvPr/>
        </p:nvSpPr>
        <p:spPr>
          <a:xfrm>
            <a:off x="575034" y="1734800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第零期以外的流程皆與矩形部分同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BAFA7E4-A750-49C3-8FB5-20D9F2953047}"/>
              </a:ext>
            </a:extLst>
          </p:cNvPr>
          <p:cNvSpPr txBox="1"/>
          <p:nvPr/>
        </p:nvSpPr>
        <p:spPr>
          <a:xfrm>
            <a:off x="4708282" y="766264"/>
            <a:ext cx="529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先建構</a:t>
            </a:r>
            <a:r>
              <a:rPr lang="en-US" altLang="zh-TW" sz="1600" dirty="0"/>
              <a:t>Value loss</a:t>
            </a:r>
            <a:r>
              <a:rPr lang="zh-TW" altLang="en-US" sz="1600" dirty="0"/>
              <a:t> </a:t>
            </a:r>
            <a:r>
              <a:rPr lang="en-US" altLang="zh-TW" sz="1600" dirty="0"/>
              <a:t>&amp;</a:t>
            </a:r>
            <a:r>
              <a:rPr lang="zh-TW" altLang="en-US" sz="1600" dirty="0"/>
              <a:t> </a:t>
            </a:r>
            <a:r>
              <a:rPr lang="en-US" altLang="zh-TW" sz="1600" dirty="0"/>
              <a:t>Net equity</a:t>
            </a:r>
            <a:endParaRPr lang="zh-TW" altLang="en-US" sz="1600" dirty="0"/>
          </a:p>
          <a:p>
            <a:r>
              <a:rPr lang="zh-TW" altLang="en-US" sz="1600" dirty="0"/>
              <a:t>再用</a:t>
            </a:r>
            <a:r>
              <a:rPr lang="en-US" altLang="zh-TW" sz="1600" dirty="0"/>
              <a:t>Value gain</a:t>
            </a:r>
            <a:r>
              <a:rPr lang="zh-TW" altLang="en-US" sz="1600" dirty="0"/>
              <a:t>和</a:t>
            </a:r>
            <a:r>
              <a:rPr lang="en-US" altLang="zh-TW" sz="1600" dirty="0"/>
              <a:t>Value loss(+Net equity)</a:t>
            </a:r>
            <a:r>
              <a:rPr lang="zh-TW" altLang="en-US" sz="1600" dirty="0"/>
              <a:t>來判斷是否解約</a:t>
            </a:r>
            <a:endParaRPr lang="en-US" altLang="zh-TW" sz="16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1958E00-19A0-4B2B-8C96-C3959CDE8983}"/>
              </a:ext>
            </a:extLst>
          </p:cNvPr>
          <p:cNvSpPr txBox="1"/>
          <p:nvPr/>
        </p:nvSpPr>
        <p:spPr>
          <a:xfrm>
            <a:off x="575034" y="2143574"/>
            <a:ext cx="4493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如果這期解約：</a:t>
            </a:r>
            <a:endParaRPr lang="en-US" altLang="zh-TW" sz="1400" dirty="0"/>
          </a:p>
          <a:p>
            <a:r>
              <a:rPr lang="zh-TW" altLang="en-US" sz="1400" dirty="0"/>
              <a:t>下一期有自理能力，下一期損失年金、解約選擇權價值</a:t>
            </a:r>
            <a:endParaRPr lang="en-US" altLang="zh-TW" sz="1400" dirty="0"/>
          </a:p>
          <a:p>
            <a:r>
              <a:rPr lang="zh-TW" altLang="en-US" sz="1400" dirty="0"/>
              <a:t>下一期無自理能力，下一期損失長照中心躉繳額</a:t>
            </a:r>
            <a:endParaRPr lang="en-US" altLang="zh-TW" sz="1400" dirty="0"/>
          </a:p>
          <a:p>
            <a:r>
              <a:rPr lang="zh-TW" altLang="en-US" sz="1400" dirty="0"/>
              <a:t>下一期死亡，下一期合約失效無損失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2EDE78BE-21F3-4532-A151-30B871534F8B}"/>
              </a:ext>
            </a:extLst>
          </p:cNvPr>
          <p:cNvGrpSpPr/>
          <p:nvPr/>
        </p:nvGrpSpPr>
        <p:grpSpPr>
          <a:xfrm>
            <a:off x="605720" y="3087521"/>
            <a:ext cx="10534991" cy="1964379"/>
            <a:chOff x="627882" y="2895746"/>
            <a:chExt cx="10534991" cy="196437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A45FC15-2E52-4007-93D9-37C35F64B49B}"/>
                </a:ext>
              </a:extLst>
            </p:cNvPr>
            <p:cNvSpPr/>
            <p:nvPr/>
          </p:nvSpPr>
          <p:spPr>
            <a:xfrm>
              <a:off x="627882" y="3382797"/>
              <a:ext cx="1053499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value_loss_1(i+jmax+1,j,k+1,z) = exp(-r*</a:t>
              </a:r>
              <a:r>
                <a:rPr lang="en-US" altLang="zh-TW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DeltaT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 *  </a:t>
              </a:r>
              <a:r>
                <a:rPr lang="en-US" altLang="zh-TW" dirty="0" err="1">
                  <a:solidFill>
                    <a:srgbClr val="00B0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AC_rate</a:t>
              </a:r>
              <a:r>
                <a:rPr lang="en-US" altLang="zh-TW" dirty="0">
                  <a:solidFill>
                    <a:srgbClr val="00B0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(j,1) </a:t>
              </a:r>
              <a:r>
                <a:rPr lang="en-US" altLang="zh-TW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*</a:t>
              </a:r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  (</a:t>
              </a:r>
              <a:r>
                <a:rPr lang="en-US" altLang="zh-TW" dirty="0" err="1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prob_hullwhite</a:t>
              </a:r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(i+jmax+1,1)*inter_pola_1</a:t>
              </a:r>
            </a:p>
            <a:p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				</a:t>
              </a:r>
              <a:r>
                <a:rPr lang="zh-TW" altLang="en-US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　　　　</a:t>
              </a:r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 </a:t>
              </a:r>
              <a:r>
                <a:rPr lang="zh-TW" altLang="en-US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　　</a:t>
              </a:r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</a:t>
              </a:r>
              <a:r>
                <a:rPr lang="en-US" altLang="zh-TW" dirty="0" err="1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prob_hullwhite</a:t>
              </a:r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(i+jmax+1,2)*inter_pola_2</a:t>
              </a:r>
            </a:p>
            <a:p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				</a:t>
              </a:r>
              <a:r>
                <a:rPr lang="zh-TW" altLang="en-US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　　　　</a:t>
              </a:r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zh-TW" altLang="en-US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　　</a:t>
              </a:r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 +</a:t>
              </a:r>
              <a:r>
                <a:rPr lang="en-US" altLang="zh-TW" dirty="0" err="1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prob_hullwhite</a:t>
              </a:r>
              <a:r>
                <a:rPr lang="en-US" altLang="zh-TW" dirty="0">
                  <a:solidFill>
                    <a:srgbClr val="FFC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(i+jmax+1,3)*inter_pola_3</a:t>
              </a:r>
            </a:p>
            <a:p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		</a:t>
              </a:r>
              <a:r>
                <a:rPr lang="zh-TW" altLang="en-US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　　　　　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+ exp(-r*</a:t>
              </a:r>
              <a:r>
                <a:rPr lang="en-US" altLang="zh-TW" dirty="0" err="1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DeltaT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) * </a:t>
              </a:r>
              <a:r>
                <a:rPr lang="en-US" altLang="zh-TW" dirty="0" err="1">
                  <a:solidFill>
                    <a:srgbClr val="0070C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AC_rate</a:t>
              </a:r>
              <a:r>
                <a:rPr lang="en-US" altLang="zh-TW" dirty="0">
                  <a:solidFill>
                    <a:srgbClr val="0070C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(j,2) </a:t>
              </a:r>
              <a:r>
                <a:rPr lang="en-US" altLang="zh-TW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* A_I4(j+1);</a:t>
              </a:r>
            </a:p>
            <a:p>
              <a:endParaRPr lang="en-US" altLang="zh-TW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AE9FF92D-4316-4C21-8DF9-D85BFD391E21}"/>
                </a:ext>
              </a:extLst>
            </p:cNvPr>
            <p:cNvSpPr txBox="1"/>
            <p:nvPr/>
          </p:nvSpPr>
          <p:spPr>
            <a:xfrm>
              <a:off x="4949363" y="3118713"/>
              <a:ext cx="1664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>
                  <a:solidFill>
                    <a:srgbClr val="00B050"/>
                  </a:solidFill>
                </a:rPr>
                <a:t>第</a:t>
              </a:r>
              <a:r>
                <a:rPr lang="en-US" altLang="zh-TW" sz="1400" dirty="0">
                  <a:solidFill>
                    <a:srgbClr val="00B050"/>
                  </a:solidFill>
                </a:rPr>
                <a:t>j-1</a:t>
              </a:r>
              <a:r>
                <a:rPr lang="zh-TW" altLang="en-US" sz="1400" dirty="0">
                  <a:solidFill>
                    <a:srgbClr val="00B050"/>
                  </a:solidFill>
                </a:rPr>
                <a:t>期有</a:t>
              </a:r>
              <a:r>
                <a:rPr lang="en-US" altLang="zh-TW" sz="1400" dirty="0">
                  <a:solidFill>
                    <a:srgbClr val="00B050"/>
                  </a:solidFill>
                </a:rPr>
                <a:t>-&gt;</a:t>
              </a:r>
              <a:r>
                <a:rPr lang="zh-TW" altLang="en-US" sz="1400" dirty="0">
                  <a:solidFill>
                    <a:srgbClr val="00B050"/>
                  </a:solidFill>
                </a:rPr>
                <a:t>第</a:t>
              </a:r>
              <a:r>
                <a:rPr lang="en-US" altLang="zh-TW" sz="1400" dirty="0">
                  <a:solidFill>
                    <a:srgbClr val="00B050"/>
                  </a:solidFill>
                </a:rPr>
                <a:t>j</a:t>
              </a:r>
              <a:r>
                <a:rPr lang="zh-TW" altLang="en-US" sz="1400" dirty="0">
                  <a:solidFill>
                    <a:srgbClr val="00B050"/>
                  </a:solidFill>
                </a:rPr>
                <a:t>期有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B21CE29-4BD2-4833-98D6-ABE3E8DA7E01}"/>
                </a:ext>
              </a:extLst>
            </p:cNvPr>
            <p:cNvSpPr/>
            <p:nvPr/>
          </p:nvSpPr>
          <p:spPr>
            <a:xfrm>
              <a:off x="4989618" y="3994751"/>
              <a:ext cx="16642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400" dirty="0">
                  <a:solidFill>
                    <a:srgbClr val="0070C0"/>
                  </a:solidFill>
                </a:rPr>
                <a:t>第</a:t>
              </a:r>
              <a:r>
                <a:rPr lang="en-US" altLang="zh-TW" sz="1400" dirty="0">
                  <a:solidFill>
                    <a:srgbClr val="0070C0"/>
                  </a:solidFill>
                </a:rPr>
                <a:t>j-1</a:t>
              </a:r>
              <a:r>
                <a:rPr lang="zh-TW" altLang="en-US" sz="1400" dirty="0">
                  <a:solidFill>
                    <a:srgbClr val="0070C0"/>
                  </a:solidFill>
                </a:rPr>
                <a:t>期有</a:t>
              </a:r>
              <a:r>
                <a:rPr lang="en-US" altLang="zh-TW" sz="1400" dirty="0">
                  <a:solidFill>
                    <a:srgbClr val="0070C0"/>
                  </a:solidFill>
                </a:rPr>
                <a:t>-&gt;</a:t>
              </a:r>
              <a:r>
                <a:rPr lang="zh-TW" altLang="en-US" sz="1400" dirty="0">
                  <a:solidFill>
                    <a:srgbClr val="0070C0"/>
                  </a:solidFill>
                </a:rPr>
                <a:t>第</a:t>
              </a:r>
              <a:r>
                <a:rPr lang="en-US" altLang="zh-TW" sz="1400" dirty="0">
                  <a:solidFill>
                    <a:srgbClr val="0070C0"/>
                  </a:solidFill>
                </a:rPr>
                <a:t>j</a:t>
              </a:r>
              <a:r>
                <a:rPr lang="zh-TW" altLang="en-US" sz="1400" dirty="0">
                  <a:solidFill>
                    <a:srgbClr val="0070C0"/>
                  </a:solidFill>
                </a:rPr>
                <a:t>期無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784F1814-7987-44B9-9C78-A5B33FA35535}"/>
                </a:ext>
              </a:extLst>
            </p:cNvPr>
            <p:cNvSpPr txBox="1"/>
            <p:nvPr/>
          </p:nvSpPr>
          <p:spPr>
            <a:xfrm>
              <a:off x="6736744" y="3022841"/>
              <a:ext cx="4193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solidFill>
                    <a:srgbClr val="FFC000"/>
                  </a:solidFill>
                </a:rPr>
                <a:t>(</a:t>
              </a:r>
              <a:r>
                <a:rPr lang="zh-TW" altLang="en-US" sz="1600" dirty="0">
                  <a:solidFill>
                    <a:srgbClr val="FFC000"/>
                  </a:solidFill>
                </a:rPr>
                <a:t>未來年金價值</a:t>
              </a:r>
              <a:r>
                <a:rPr lang="en-US" altLang="zh-TW" sz="1600" dirty="0">
                  <a:solidFill>
                    <a:srgbClr val="FFC000"/>
                  </a:solidFill>
                </a:rPr>
                <a:t>+</a:t>
              </a:r>
              <a:r>
                <a:rPr lang="zh-TW" altLang="en-US" sz="1600" dirty="0">
                  <a:solidFill>
                    <a:srgbClr val="FFC000"/>
                  </a:solidFill>
                </a:rPr>
                <a:t>未來解約選擇權價值</a:t>
              </a:r>
              <a:r>
                <a:rPr lang="en-US" altLang="zh-TW" sz="1600" dirty="0">
                  <a:solidFill>
                    <a:srgbClr val="FFC000"/>
                  </a:solidFill>
                </a:rPr>
                <a:t>)</a:t>
              </a:r>
              <a:r>
                <a:rPr lang="zh-TW" altLang="en-US" sz="1600" dirty="0">
                  <a:solidFill>
                    <a:srgbClr val="FFC000"/>
                  </a:solidFill>
                </a:rPr>
                <a:t> 期望值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729FA27-7468-4C44-89AD-9D8B19039D71}"/>
                </a:ext>
              </a:extLst>
            </p:cNvPr>
            <p:cNvSpPr/>
            <p:nvPr/>
          </p:nvSpPr>
          <p:spPr>
            <a:xfrm>
              <a:off x="627882" y="2895746"/>
              <a:ext cx="10534991" cy="17285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D4845C32-DEDE-42BA-87B3-3A93BE0715A6}"/>
              </a:ext>
            </a:extLst>
          </p:cNvPr>
          <p:cNvGrpSpPr/>
          <p:nvPr/>
        </p:nvGrpSpPr>
        <p:grpSpPr>
          <a:xfrm>
            <a:off x="605720" y="5091145"/>
            <a:ext cx="10534991" cy="1398946"/>
            <a:chOff x="488189" y="5263243"/>
            <a:chExt cx="10534991" cy="1398946"/>
          </a:xfrm>
        </p:grpSpPr>
        <p:sp>
          <p:nvSpPr>
            <p:cNvPr id="14" name="左中括弧 13">
              <a:extLst>
                <a:ext uri="{FF2B5EF4-FFF2-40B4-BE49-F238E27FC236}">
                  <a16:creationId xmlns:a16="http://schemas.microsoft.com/office/drawing/2014/main" id="{0EF88C60-6E41-4DB4-91CA-25DDD1DD903D}"/>
                </a:ext>
              </a:extLst>
            </p:cNvPr>
            <p:cNvSpPr/>
            <p:nvPr/>
          </p:nvSpPr>
          <p:spPr>
            <a:xfrm>
              <a:off x="4767749" y="5496153"/>
              <a:ext cx="45719" cy="792316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左中括弧 14">
              <a:extLst>
                <a:ext uri="{FF2B5EF4-FFF2-40B4-BE49-F238E27FC236}">
                  <a16:creationId xmlns:a16="http://schemas.microsoft.com/office/drawing/2014/main" id="{B417564B-28C6-44E1-A076-021E76595F4B}"/>
                </a:ext>
              </a:extLst>
            </p:cNvPr>
            <p:cNvSpPr/>
            <p:nvPr/>
          </p:nvSpPr>
          <p:spPr>
            <a:xfrm flipH="1">
              <a:off x="9362975" y="5496153"/>
              <a:ext cx="45719" cy="792316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52B58A3C-65C2-4C13-BEB8-DE49BBF18698}"/>
                </a:ext>
              </a:extLst>
            </p:cNvPr>
            <p:cNvGrpSpPr/>
            <p:nvPr/>
          </p:nvGrpSpPr>
          <p:grpSpPr>
            <a:xfrm>
              <a:off x="488189" y="5263243"/>
              <a:ext cx="10534991" cy="1398946"/>
              <a:chOff x="627882" y="4733788"/>
              <a:chExt cx="10534991" cy="1398946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D54912F-94BF-40E1-B2E8-DF18A07FD517}"/>
                  </a:ext>
                </a:extLst>
              </p:cNvPr>
              <p:cNvSpPr/>
              <p:nvPr/>
            </p:nvSpPr>
            <p:spPr>
              <a:xfrm>
                <a:off x="627882" y="4874448"/>
                <a:ext cx="894283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err="1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NE_temp</a:t>
                </a:r>
                <a:r>
                  <a:rPr lang="en-US" altLang="zh-TW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= </a:t>
                </a:r>
                <a:r>
                  <a:rPr lang="en-US" altLang="zh-TW" dirty="0" err="1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AC_rate</a:t>
                </a:r>
                <a:r>
                  <a:rPr lang="en-US" altLang="zh-TW" dirty="0">
                    <a:solidFill>
                      <a:srgbClr val="C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(j-1,1)</a:t>
                </a:r>
                <a:r>
                  <a:rPr lang="en-US" altLang="zh-TW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* exp(-r*</a:t>
                </a:r>
                <a:r>
                  <a:rPr lang="en-US" altLang="zh-TW" dirty="0" err="1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DeltaT</a:t>
                </a:r>
                <a:r>
                  <a:rPr lang="en-US" altLang="zh-TW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 *  </a:t>
                </a:r>
                <a:r>
                  <a:rPr lang="zh-TW" altLang="en-US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　</a:t>
                </a:r>
                <a:r>
                  <a:rPr lang="en-US" altLang="zh-TW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altLang="zh-TW" dirty="0" err="1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prob_hullwhite</a:t>
                </a:r>
                <a:r>
                  <a:rPr lang="en-US" altLang="zh-TW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(i+jmax+1,1)*inter_pola_1_N</a:t>
                </a:r>
              </a:p>
              <a:p>
                <a:r>
                  <a:rPr lang="en-US" altLang="zh-TW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			</a:t>
                </a:r>
                <a:r>
                  <a:rPr lang="zh-TW" altLang="en-US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　　　</a:t>
                </a:r>
                <a:r>
                  <a:rPr lang="en-US" altLang="zh-TW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+</a:t>
                </a:r>
                <a:r>
                  <a:rPr lang="en-US" altLang="zh-TW" dirty="0" err="1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prob_hullwhite</a:t>
                </a:r>
                <a:r>
                  <a:rPr lang="en-US" altLang="zh-TW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(i+jmax+1,2)*inter_pola_2_N</a:t>
                </a:r>
              </a:p>
              <a:p>
                <a:r>
                  <a:rPr lang="en-US" altLang="zh-TW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			   	</a:t>
                </a:r>
                <a:r>
                  <a:rPr lang="zh-TW" altLang="en-US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　　　</a:t>
                </a:r>
                <a:r>
                  <a:rPr lang="en-US" altLang="zh-TW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+</a:t>
                </a:r>
                <a:r>
                  <a:rPr lang="en-US" altLang="zh-TW" dirty="0" err="1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prob_hullwhite</a:t>
                </a:r>
                <a:r>
                  <a:rPr lang="en-US" altLang="zh-TW" dirty="0">
                    <a:solidFill>
                      <a:srgbClr val="FF00FF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(i+jmax+1,3)*inter_pola_3_N);</a:t>
                </a: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528BD0BD-E05D-47D3-9E83-C27A2BA27959}"/>
                  </a:ext>
                </a:extLst>
              </p:cNvPr>
              <p:cNvSpPr/>
              <p:nvPr/>
            </p:nvSpPr>
            <p:spPr>
              <a:xfrm>
                <a:off x="1522565" y="5239828"/>
                <a:ext cx="18229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1400" dirty="0">
                    <a:solidFill>
                      <a:srgbClr val="C00000"/>
                    </a:solidFill>
                  </a:rPr>
                  <a:t>第</a:t>
                </a:r>
                <a:r>
                  <a:rPr lang="en-US" altLang="zh-TW" sz="1400" dirty="0">
                    <a:solidFill>
                      <a:srgbClr val="C00000"/>
                    </a:solidFill>
                  </a:rPr>
                  <a:t>j-2</a:t>
                </a:r>
                <a:r>
                  <a:rPr lang="zh-TW" altLang="en-US" sz="1400" dirty="0">
                    <a:solidFill>
                      <a:srgbClr val="C00000"/>
                    </a:solidFill>
                  </a:rPr>
                  <a:t>期有</a:t>
                </a:r>
                <a:r>
                  <a:rPr lang="en-US" altLang="zh-TW" sz="1400" dirty="0">
                    <a:solidFill>
                      <a:srgbClr val="C00000"/>
                    </a:solidFill>
                  </a:rPr>
                  <a:t>-&gt;</a:t>
                </a:r>
                <a:r>
                  <a:rPr lang="zh-TW" altLang="en-US" sz="1400" dirty="0">
                    <a:solidFill>
                      <a:srgbClr val="C00000"/>
                    </a:solidFill>
                  </a:rPr>
                  <a:t>第</a:t>
                </a:r>
                <a:r>
                  <a:rPr lang="en-US" altLang="zh-TW" sz="1400" dirty="0">
                    <a:solidFill>
                      <a:srgbClr val="C00000"/>
                    </a:solidFill>
                  </a:rPr>
                  <a:t>j-1</a:t>
                </a:r>
                <a:r>
                  <a:rPr lang="zh-TW" altLang="en-US" sz="1400" dirty="0">
                    <a:solidFill>
                      <a:srgbClr val="C00000"/>
                    </a:solidFill>
                  </a:rPr>
                  <a:t>期有</a:t>
                </a:r>
              </a:p>
            </p:txBody>
          </p:sp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CD788DBA-4A78-45C0-B304-324ED3E1F784}"/>
                  </a:ext>
                </a:extLst>
              </p:cNvPr>
              <p:cNvSpPr txBox="1"/>
              <p:nvPr/>
            </p:nvSpPr>
            <p:spPr>
              <a:xfrm>
                <a:off x="6196249" y="5794179"/>
                <a:ext cx="14943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>
                    <a:solidFill>
                      <a:srgbClr val="FF00FF"/>
                    </a:solidFill>
                  </a:rPr>
                  <a:t>未來</a:t>
                </a:r>
                <a:r>
                  <a:rPr lang="en-US" altLang="zh-TW" sz="1600" dirty="0">
                    <a:solidFill>
                      <a:srgbClr val="FF00FF"/>
                    </a:solidFill>
                  </a:rPr>
                  <a:t>NE</a:t>
                </a:r>
                <a:r>
                  <a:rPr lang="zh-TW" altLang="en-US" sz="1600" dirty="0">
                    <a:solidFill>
                      <a:srgbClr val="FF00FF"/>
                    </a:solidFill>
                  </a:rPr>
                  <a:t>期望值</a:t>
                </a: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0D8AB262-EC83-4AC4-BD82-9848EB5C9286}"/>
                  </a:ext>
                </a:extLst>
              </p:cNvPr>
              <p:cNvSpPr/>
              <p:nvPr/>
            </p:nvSpPr>
            <p:spPr>
              <a:xfrm>
                <a:off x="627882" y="4733788"/>
                <a:ext cx="10534991" cy="139894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83E4429-EA8F-4B00-BBF2-A6094AE4F317}"/>
              </a:ext>
            </a:extLst>
          </p:cNvPr>
          <p:cNvSpPr txBox="1"/>
          <p:nvPr/>
        </p:nvSpPr>
        <p:spPr>
          <a:xfrm>
            <a:off x="5185958" y="2112703"/>
            <a:ext cx="30572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如果這期解約：</a:t>
            </a:r>
            <a:endParaRPr lang="en-US" altLang="zh-TW" sz="1400" dirty="0"/>
          </a:p>
          <a:p>
            <a:r>
              <a:rPr lang="zh-TW" altLang="en-US" sz="1400" dirty="0"/>
              <a:t>下一期有自理能力，下一期仍有</a:t>
            </a:r>
            <a:r>
              <a:rPr lang="en-US" altLang="zh-TW" sz="1400" dirty="0"/>
              <a:t>NE</a:t>
            </a:r>
          </a:p>
          <a:p>
            <a:r>
              <a:rPr lang="zh-TW" altLang="en-US" sz="1400" dirty="0"/>
              <a:t>下一期無自理能力，下一期合約失效</a:t>
            </a:r>
          </a:p>
          <a:p>
            <a:r>
              <a:rPr lang="zh-TW" altLang="en-US" sz="1400" dirty="0"/>
              <a:t>下一期死亡，下一期合約失效</a:t>
            </a:r>
          </a:p>
        </p:txBody>
      </p:sp>
    </p:spTree>
    <p:extLst>
      <p:ext uri="{BB962C8B-B14F-4D97-AF65-F5344CB8AC3E}">
        <p14:creationId xmlns:p14="http://schemas.microsoft.com/office/powerpoint/2010/main" val="17298648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F5F8E0C-9DEF-4A4A-A1DC-3B15C5589E08}"/>
              </a:ext>
            </a:extLst>
          </p:cNvPr>
          <p:cNvSpPr/>
          <p:nvPr/>
        </p:nvSpPr>
        <p:spPr>
          <a:xfrm>
            <a:off x="466626" y="1893945"/>
            <a:ext cx="5162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/>
              <a:t>判斷解不解約</a:t>
            </a:r>
            <a:endParaRPr lang="en-US" altLang="zh-TW" sz="1600" b="1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0DF1822-B21E-429A-A4F0-F8DE193BB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0" y="2552644"/>
            <a:ext cx="9774616" cy="26747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0E7A79B-3FDE-4570-9562-F71D9586F7A1}"/>
              </a:ext>
            </a:extLst>
          </p:cNvPr>
          <p:cNvSpPr/>
          <p:nvPr/>
        </p:nvSpPr>
        <p:spPr>
          <a:xfrm>
            <a:off x="1087225" y="55474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有繼承人：</a:t>
            </a:r>
            <a:r>
              <a:rPr lang="en-US" altLang="zh-TW" dirty="0"/>
              <a:t>VL+NE</a:t>
            </a:r>
            <a:r>
              <a:rPr lang="zh-TW" altLang="en-US" dirty="0"/>
              <a:t> </a:t>
            </a:r>
            <a:r>
              <a:rPr lang="en-US" altLang="zh-TW" dirty="0"/>
              <a:t>&lt;</a:t>
            </a:r>
            <a:r>
              <a:rPr lang="zh-TW" altLang="en-US" dirty="0"/>
              <a:t> </a:t>
            </a:r>
            <a:r>
              <a:rPr lang="en-US" altLang="zh-TW" dirty="0"/>
              <a:t>VG</a:t>
            </a:r>
            <a:r>
              <a:rPr lang="zh-TW" altLang="en-US" dirty="0"/>
              <a:t> 解約</a:t>
            </a:r>
            <a:endParaRPr lang="en-US" altLang="zh-TW" dirty="0"/>
          </a:p>
          <a:p>
            <a:r>
              <a:rPr lang="zh-TW" altLang="en-US" dirty="0"/>
              <a:t>無繼承人：</a:t>
            </a:r>
            <a:r>
              <a:rPr lang="en-US" altLang="zh-TW" dirty="0"/>
              <a:t>VL</a:t>
            </a:r>
            <a:r>
              <a:rPr lang="zh-TW" altLang="en-US" dirty="0"/>
              <a:t> </a:t>
            </a:r>
            <a:r>
              <a:rPr lang="en-US" altLang="zh-TW" dirty="0"/>
              <a:t>&lt;</a:t>
            </a:r>
            <a:r>
              <a:rPr lang="zh-TW" altLang="en-US" dirty="0"/>
              <a:t> </a:t>
            </a:r>
            <a:r>
              <a:rPr lang="en-US" altLang="zh-TW" dirty="0"/>
              <a:t>VG</a:t>
            </a:r>
            <a:r>
              <a:rPr lang="zh-TW" altLang="en-US" dirty="0"/>
              <a:t> 解約　　　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9EB6687-2298-46DA-AE8A-16FEB983DD8C}"/>
              </a:ext>
            </a:extLst>
          </p:cNvPr>
          <p:cNvSpPr/>
          <p:nvPr/>
        </p:nvSpPr>
        <p:spPr>
          <a:xfrm>
            <a:off x="436775" y="34178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3. 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  <a:p>
            <a:pPr lvl="1"/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2_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第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startpoint-1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期～第一期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定義所有暫存點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/>
              <a:t>第零期以外的解約與否</a:t>
            </a:r>
            <a:endParaRPr lang="en-US" altLang="zh-TW" sz="1400" dirty="0"/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解約與否的重設處理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600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425CA7E-5FC6-4AC5-A7C9-736C66795E3B}"/>
              </a:ext>
            </a:extLst>
          </p:cNvPr>
          <p:cNvSpPr/>
          <p:nvPr/>
        </p:nvSpPr>
        <p:spPr>
          <a:xfrm>
            <a:off x="804420" y="2719209"/>
            <a:ext cx="107434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lender_loss_1(i+jmax+1,j,k+1,z) =</a:t>
            </a:r>
          </a:p>
          <a:p>
            <a:endParaRPr lang="en-US" altLang="zh-TW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　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(j-1,3)*lender_loss_1(i+jmax+1,j,k+1,z)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(j-1,2)*lender_loss_2(i+jmax+1,j,k+1,z)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(j-1,1)*exp(-r*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DeltaT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)*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　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prob_hullwhite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(i+jmax+1,1)*inter_pola_1_L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　　　　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+prob_hullwhite(i+jmax+1,2)*inter_pola_2_L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</a:t>
            </a:r>
            <a:r>
              <a:rPr lang="zh-TW" alt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　　　　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+prob_hullwhite(i+jmax+1,3)*inter_pola_3_L);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698B57A-18FE-4E66-B346-F286476D0954}"/>
              </a:ext>
            </a:extLst>
          </p:cNvPr>
          <p:cNvSpPr txBox="1"/>
          <p:nvPr/>
        </p:nvSpPr>
        <p:spPr>
          <a:xfrm>
            <a:off x="537328" y="1805447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若不解約則不用重設，解約要重設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589507C-3C2F-40FF-BA30-E43FBB03F046}"/>
              </a:ext>
            </a:extLst>
          </p:cNvPr>
          <p:cNvSpPr/>
          <p:nvPr/>
        </p:nvSpPr>
        <p:spPr>
          <a:xfrm>
            <a:off x="804420" y="5214822"/>
            <a:ext cx="109696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lender_loss_1(i+jmax+1,j,k+1,z) =</a:t>
            </a:r>
          </a:p>
          <a:p>
            <a:endParaRPr lang="en-US" altLang="zh-TW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(j-1,3)*lender_loss_1(i+jmax+1,j,k+1,z)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TW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AC_rate</a:t>
            </a:r>
            <a:r>
              <a:rPr lang="en-US" altLang="zh-TW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(j-1,2)*lender_loss_2(i+jmax+1,j,k+1,z);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80D2A51-43AC-49A5-A262-F11D0EAFF540}"/>
              </a:ext>
            </a:extLst>
          </p:cNvPr>
          <p:cNvSpPr txBox="1"/>
          <p:nvPr/>
        </p:nvSpPr>
        <p:spPr>
          <a:xfrm>
            <a:off x="537328" y="2223173"/>
            <a:ext cx="3764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/>
              <a:t>繼續持有合約，不重設之</a:t>
            </a:r>
            <a:r>
              <a:rPr lang="en-US" altLang="zh-TW" sz="1600" dirty="0" err="1"/>
              <a:t>Lendor</a:t>
            </a:r>
            <a:r>
              <a:rPr lang="zh-TW" altLang="en-US" sz="1600" dirty="0"/>
              <a:t> </a:t>
            </a:r>
            <a:r>
              <a:rPr lang="en-US" altLang="zh-TW" sz="1600" dirty="0"/>
              <a:t>loss 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2702B5-CAB6-42FC-A481-172C658CF18C}"/>
              </a:ext>
            </a:extLst>
          </p:cNvPr>
          <p:cNvSpPr/>
          <p:nvPr/>
        </p:nvSpPr>
        <p:spPr>
          <a:xfrm>
            <a:off x="537328" y="4630047"/>
            <a:ext cx="5347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/>
              <a:t>解約代表合約失效，</a:t>
            </a:r>
            <a:endParaRPr lang="en-US" altLang="zh-TW" sz="1600" dirty="0"/>
          </a:p>
          <a:p>
            <a:r>
              <a:rPr lang="zh-TW" altLang="en-US" sz="1600" dirty="0"/>
              <a:t>重設為本期貸款人死亡或進入極重度狀態之</a:t>
            </a:r>
            <a:r>
              <a:rPr lang="en-US" altLang="zh-TW" sz="1600" dirty="0" err="1"/>
              <a:t>Lendor</a:t>
            </a:r>
            <a:r>
              <a:rPr lang="zh-TW" altLang="en-US" sz="1600" dirty="0"/>
              <a:t> </a:t>
            </a:r>
            <a:r>
              <a:rPr lang="en-US" altLang="zh-TW" sz="1600" dirty="0"/>
              <a:t>loss</a:t>
            </a:r>
            <a:r>
              <a:rPr lang="zh-TW" altLang="en-US" sz="1600" dirty="0"/>
              <a:t>：</a:t>
            </a:r>
            <a:endParaRPr lang="en-US" altLang="zh-TW" sz="16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AE64A4F-BDCF-4C53-946D-DA84FA1FFF4C}"/>
              </a:ext>
            </a:extLst>
          </p:cNvPr>
          <p:cNvSpPr txBox="1"/>
          <p:nvPr/>
        </p:nvSpPr>
        <p:spPr>
          <a:xfrm>
            <a:off x="6000683" y="5645709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00B050"/>
                </a:solidFill>
              </a:rPr>
              <a:t>死亡</a:t>
            </a:r>
            <a:endParaRPr lang="en-US" altLang="zh-TW" sz="1400" dirty="0">
              <a:solidFill>
                <a:srgbClr val="00B050"/>
              </a:solidFill>
            </a:endParaRPr>
          </a:p>
          <a:p>
            <a:r>
              <a:rPr lang="zh-TW" altLang="en-US" sz="1400" dirty="0">
                <a:solidFill>
                  <a:srgbClr val="00B050"/>
                </a:solidFill>
              </a:rPr>
              <a:t>進入極重度殘障狀態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0E9F2E0-13BB-498F-B8E2-846241B9746B}"/>
              </a:ext>
            </a:extLst>
          </p:cNvPr>
          <p:cNvSpPr txBox="1"/>
          <p:nvPr/>
        </p:nvSpPr>
        <p:spPr>
          <a:xfrm>
            <a:off x="4522773" y="4242962"/>
            <a:ext cx="4193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solidFill>
                  <a:srgbClr val="FFC000"/>
                </a:solidFill>
              </a:rPr>
              <a:t>(</a:t>
            </a:r>
            <a:r>
              <a:rPr lang="zh-TW" altLang="en-US" sz="1600" dirty="0">
                <a:solidFill>
                  <a:srgbClr val="FFC000"/>
                </a:solidFill>
              </a:rPr>
              <a:t>未來年金價值</a:t>
            </a:r>
            <a:r>
              <a:rPr lang="en-US" altLang="zh-TW" sz="1600" dirty="0">
                <a:solidFill>
                  <a:srgbClr val="FFC000"/>
                </a:solidFill>
              </a:rPr>
              <a:t>+</a:t>
            </a:r>
            <a:r>
              <a:rPr lang="zh-TW" altLang="en-US" sz="1600" dirty="0">
                <a:solidFill>
                  <a:srgbClr val="FFC000"/>
                </a:solidFill>
              </a:rPr>
              <a:t>未來解約選擇權價值</a:t>
            </a:r>
            <a:r>
              <a:rPr lang="en-US" altLang="zh-TW" sz="1600" dirty="0">
                <a:solidFill>
                  <a:srgbClr val="FFC000"/>
                </a:solidFill>
              </a:rPr>
              <a:t>)</a:t>
            </a:r>
            <a:r>
              <a:rPr lang="zh-TW" altLang="en-US" sz="1600" dirty="0">
                <a:solidFill>
                  <a:srgbClr val="FFC000"/>
                </a:solidFill>
              </a:rPr>
              <a:t> 期望值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234B6A8-7063-42D3-BE5A-82E8143A0AEB}"/>
              </a:ext>
            </a:extLst>
          </p:cNvPr>
          <p:cNvSpPr/>
          <p:nvPr/>
        </p:nvSpPr>
        <p:spPr>
          <a:xfrm>
            <a:off x="436775" y="34178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3. 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開始做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Backward</a:t>
            </a:r>
          </a:p>
          <a:p>
            <a:pPr lvl="1"/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2_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第</a:t>
            </a: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</a:rPr>
              <a:t>startpoint-1</a:t>
            </a: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期～第一期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定義所有暫存點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>
                <a:solidFill>
                  <a:schemeClr val="bg1">
                    <a:lumMod val="65000"/>
                  </a:schemeClr>
                </a:solidFill>
              </a:rPr>
              <a:t>第零期以外的解約與否</a:t>
            </a:r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  <a:p>
            <a:pPr marL="1257300" lvl="2" indent="-342900">
              <a:buFont typeface="+mj-lt"/>
              <a:buAutoNum type="arabicParenR"/>
            </a:pPr>
            <a:r>
              <a:rPr lang="zh-TW" altLang="en-US" sz="1400" dirty="0"/>
              <a:t>解約與否的重設處理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315774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11125</TotalTime>
  <Words>20527</Words>
  <Application>Microsoft Office PowerPoint</Application>
  <PresentationFormat>寬螢幕</PresentationFormat>
  <Paragraphs>2351</Paragraphs>
  <Slides>103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103</vt:i4>
      </vt:variant>
    </vt:vector>
  </HeadingPairs>
  <TitlesOfParts>
    <vt:vector size="118" baseType="lpstr">
      <vt:lpstr>Mathematica1</vt:lpstr>
      <vt:lpstr>微軟正黑體</vt:lpstr>
      <vt:lpstr>新細明體</vt:lpstr>
      <vt:lpstr>Arial</vt:lpstr>
      <vt:lpstr>Bahnschrift Light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Office 佈景主題</vt:lpstr>
      <vt:lpstr>Visio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ASUS</cp:lastModifiedBy>
  <cp:revision>137</cp:revision>
  <dcterms:created xsi:type="dcterms:W3CDTF">2021-08-17T10:35:14Z</dcterms:created>
  <dcterms:modified xsi:type="dcterms:W3CDTF">2022-01-17T09:32:53Z</dcterms:modified>
</cp:coreProperties>
</file>